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comments/modernComment_190_3ED9DB18.xml" ContentType="application/vnd.ms-powerpoint.comments+xml"/>
  <Override PartName="/ppt/tags/tag9.xml" ContentType="application/vnd.openxmlformats-officedocument.presentationml.tags+xml"/>
  <Override PartName="/ppt/notesSlides/notesSlide8.xml" ContentType="application/vnd.openxmlformats-officedocument.presentationml.notesSlide+xml"/>
  <Override PartName="/ppt/comments/modernComment_187_F203F5AD.xml" ContentType="application/vnd.ms-powerpoint.comments+xml"/>
  <Override PartName="/ppt/tags/tag10.xml" ContentType="application/vnd.openxmlformats-officedocument.presentationml.tags+xml"/>
  <Override PartName="/ppt/notesSlides/notesSlide9.xml" ContentType="application/vnd.openxmlformats-officedocument.presentationml.notesSlide+xml"/>
  <Override PartName="/ppt/comments/modernComment_116_DDB6417E.xml" ContentType="application/vnd.ms-powerpoint.comments+xml"/>
  <Override PartName="/ppt/tags/tag11.xml" ContentType="application/vnd.openxmlformats-officedocument.presentationml.tags+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4.xml" ContentType="application/vnd.openxmlformats-officedocument.presentationml.tags+xml"/>
  <Override PartName="/ppt/tags/tag15.xml" ContentType="application/vnd.openxmlformats-officedocument.presentationml.tags+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 id="2147483707" r:id="rId2"/>
  </p:sldMasterIdLst>
  <p:notesMasterIdLst>
    <p:notesMasterId r:id="rId32"/>
  </p:notesMasterIdLst>
  <p:sldIdLst>
    <p:sldId id="271" r:id="rId3"/>
    <p:sldId id="272" r:id="rId4"/>
    <p:sldId id="377" r:id="rId5"/>
    <p:sldId id="405" r:id="rId6"/>
    <p:sldId id="276" r:id="rId7"/>
    <p:sldId id="268" r:id="rId8"/>
    <p:sldId id="400" r:id="rId9"/>
    <p:sldId id="391" r:id="rId10"/>
    <p:sldId id="278" r:id="rId11"/>
    <p:sldId id="410" r:id="rId12"/>
    <p:sldId id="399" r:id="rId13"/>
    <p:sldId id="411" r:id="rId14"/>
    <p:sldId id="412" r:id="rId15"/>
    <p:sldId id="404" r:id="rId16"/>
    <p:sldId id="355" r:id="rId17"/>
    <p:sldId id="393" r:id="rId18"/>
    <p:sldId id="402" r:id="rId19"/>
    <p:sldId id="376" r:id="rId20"/>
    <p:sldId id="369" r:id="rId21"/>
    <p:sldId id="395" r:id="rId22"/>
    <p:sldId id="396" r:id="rId23"/>
    <p:sldId id="408" r:id="rId24"/>
    <p:sldId id="373" r:id="rId25"/>
    <p:sldId id="394" r:id="rId26"/>
    <p:sldId id="409" r:id="rId27"/>
    <p:sldId id="285" r:id="rId28"/>
    <p:sldId id="413" r:id="rId29"/>
    <p:sldId id="398" r:id="rId30"/>
    <p:sldId id="287" r:id="rId31"/>
  </p:sldIdLst>
  <p:sldSz cx="12192000" cy="6858000"/>
  <p:notesSz cx="6858000" cy="9144000"/>
  <p:custDataLst>
    <p:tags r:id="rId3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663AEB-0FB6-F9D5-3A94-8A7145A2C059}" name="Amber Brown" initials="AB" userId="496ae6c669bbb7c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ber Brown" initials="AB" lastIdx="10" clrIdx="0">
    <p:extLst>
      <p:ext uri="{19B8F6BF-5375-455C-9EA6-DF929625EA0E}">
        <p15:presenceInfo xmlns:p15="http://schemas.microsoft.com/office/powerpoint/2012/main" userId="496ae6c669bbb7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EE8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28E554-5607-4350-9E86-3892ED7E0C5B}" v="97" dt="2025-05-05T21:16:36.0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8144" autoAdjust="0"/>
  </p:normalViewPr>
  <p:slideViewPr>
    <p:cSldViewPr snapToGrid="0">
      <p:cViewPr varScale="1">
        <p:scale>
          <a:sx n="10" d="100"/>
          <a:sy n="10" d="100"/>
        </p:scale>
        <p:origin x="1939"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ber Brown" userId="496ae6c669bbb7c8" providerId="LiveId" clId="{5F28E554-5607-4350-9E86-3892ED7E0C5B}"/>
    <pc:docChg chg="modSld">
      <pc:chgData name="Amber Brown" userId="496ae6c669bbb7c8" providerId="LiveId" clId="{5F28E554-5607-4350-9E86-3892ED7E0C5B}" dt="2025-05-05T21:16:36.005" v="186" actId="20577"/>
      <pc:docMkLst>
        <pc:docMk/>
      </pc:docMkLst>
      <pc:sldChg chg="modNotesTx">
        <pc:chgData name="Amber Brown" userId="496ae6c669bbb7c8" providerId="LiveId" clId="{5F28E554-5607-4350-9E86-3892ED7E0C5B}" dt="2025-05-05T21:13:38.008" v="52" actId="20577"/>
        <pc:sldMkLst>
          <pc:docMk/>
          <pc:sldMk cId="1448563771" sldId="271"/>
        </pc:sldMkLst>
      </pc:sldChg>
      <pc:sldChg chg="modSp">
        <pc:chgData name="Amber Brown" userId="496ae6c669bbb7c8" providerId="LiveId" clId="{5F28E554-5607-4350-9E86-3892ED7E0C5B}" dt="2025-05-05T21:16:16.244" v="168" actId="20577"/>
        <pc:sldMkLst>
          <pc:docMk/>
          <pc:sldMk cId="0" sldId="272"/>
        </pc:sldMkLst>
        <pc:graphicFrameChg chg="mod">
          <ac:chgData name="Amber Brown" userId="496ae6c669bbb7c8" providerId="LiveId" clId="{5F28E554-5607-4350-9E86-3892ED7E0C5B}" dt="2025-05-05T21:16:16.244" v="168" actId="20577"/>
          <ac:graphicFrameMkLst>
            <pc:docMk/>
            <pc:sldMk cId="0" sldId="272"/>
            <ac:graphicFrameMk id="31748" creationId="{39559DF9-7EF4-4C41-AC1F-138823CC51FC}"/>
          </ac:graphicFrameMkLst>
        </pc:graphicFrameChg>
      </pc:sldChg>
      <pc:sldChg chg="modSp mod">
        <pc:chgData name="Amber Brown" userId="496ae6c669bbb7c8" providerId="LiveId" clId="{5F28E554-5607-4350-9E86-3892ED7E0C5B}" dt="2025-05-05T21:14:13.655" v="89" actId="20577"/>
        <pc:sldMkLst>
          <pc:docMk/>
          <pc:sldMk cId="375937749" sldId="377"/>
        </pc:sldMkLst>
        <pc:spChg chg="mod">
          <ac:chgData name="Amber Brown" userId="496ae6c669bbb7c8" providerId="LiveId" clId="{5F28E554-5607-4350-9E86-3892ED7E0C5B}" dt="2025-05-05T21:14:13.655" v="89" actId="20577"/>
          <ac:spMkLst>
            <pc:docMk/>
            <pc:sldMk cId="375937749" sldId="377"/>
            <ac:spMk id="4" creationId="{081F1947-6999-C52B-9410-0F000D8BC40B}"/>
          </ac:spMkLst>
        </pc:spChg>
      </pc:sldChg>
      <pc:sldChg chg="modSp">
        <pc:chgData name="Amber Brown" userId="496ae6c669bbb7c8" providerId="LiveId" clId="{5F28E554-5607-4350-9E86-3892ED7E0C5B}" dt="2025-05-05T21:16:36.005" v="186" actId="20577"/>
        <pc:sldMkLst>
          <pc:docMk/>
          <pc:sldMk cId="643948690" sldId="410"/>
        </pc:sldMkLst>
        <pc:graphicFrameChg chg="mod">
          <ac:chgData name="Amber Brown" userId="496ae6c669bbb7c8" providerId="LiveId" clId="{5F28E554-5607-4350-9E86-3892ED7E0C5B}" dt="2025-05-05T21:16:36.005" v="186" actId="20577"/>
          <ac:graphicFrameMkLst>
            <pc:docMk/>
            <pc:sldMk cId="643948690" sldId="410"/>
            <ac:graphicFrameMk id="31748" creationId="{0AA759D5-F6D6-4239-BB34-B0B598EF6FE4}"/>
          </ac:graphicFrameMkLst>
        </pc:graphicFrameChg>
      </pc:sldChg>
    </pc:docChg>
  </pc:docChgLst>
</pc:chgInfo>
</file>

<file path=ppt/comments/modernComment_116_DDB6417E.xml><?xml version="1.0" encoding="utf-8"?>
<p188:cmLst xmlns:a="http://schemas.openxmlformats.org/drawingml/2006/main" xmlns:r="http://schemas.openxmlformats.org/officeDocument/2006/relationships" xmlns:p188="http://schemas.microsoft.com/office/powerpoint/2018/8/main">
  <p188:cm id="{4BFAF7DF-C05E-4A22-AB86-C468A632FC0A}" authorId="{FD663AEB-0FB6-F9D5-3A94-8A7145A2C059}" created="2025-05-05T21:15:02.219">
    <pc:sldMkLst xmlns:pc="http://schemas.microsoft.com/office/powerpoint/2013/main/command">
      <pc:docMk/>
      <pc:sldMk cId="3719709054" sldId="278"/>
    </pc:sldMkLst>
    <p188:txBody>
      <a:bodyPr/>
      <a:lstStyle/>
      <a:p>
        <a:r>
          <a:rPr lang="en-US"/>
          <a:t>Remove? 
</a:t>
        </a:r>
      </a:p>
    </p188:txBody>
  </p188:cm>
</p188:cmLst>
</file>

<file path=ppt/comments/modernComment_187_F203F5AD.xml><?xml version="1.0" encoding="utf-8"?>
<p188:cmLst xmlns:a="http://schemas.openxmlformats.org/drawingml/2006/main" xmlns:r="http://schemas.openxmlformats.org/officeDocument/2006/relationships" xmlns:p188="http://schemas.microsoft.com/office/powerpoint/2018/8/main">
  <p188:cm id="{857C5098-A3E4-4AF0-8CD3-C82090C9E83C}" authorId="{FD663AEB-0FB6-F9D5-3A94-8A7145A2C059}" created="2025-05-05T21:14:50.088">
    <pc:sldMkLst xmlns:pc="http://schemas.microsoft.com/office/powerpoint/2013/main/command">
      <pc:docMk/>
      <pc:sldMk cId="4060345773" sldId="391"/>
    </pc:sldMkLst>
    <p188:txBody>
      <a:bodyPr/>
      <a:lstStyle/>
      <a:p>
        <a:r>
          <a:rPr lang="en-US"/>
          <a:t>Remove? </a:t>
        </a:r>
      </a:p>
    </p188:txBody>
  </p188:cm>
</p188:cmLst>
</file>

<file path=ppt/comments/modernComment_190_3ED9DB18.xml><?xml version="1.0" encoding="utf-8"?>
<p188:cmLst xmlns:a="http://schemas.openxmlformats.org/drawingml/2006/main" xmlns:r="http://schemas.openxmlformats.org/officeDocument/2006/relationships" xmlns:p188="http://schemas.microsoft.com/office/powerpoint/2018/8/main">
  <p188:cm id="{8801A1A3-5580-4852-96E8-FCA7633CF43D}" authorId="{FD663AEB-0FB6-F9D5-3A94-8A7145A2C059}" created="2025-05-05T21:14:40.661">
    <pc:sldMkLst xmlns:pc="http://schemas.microsoft.com/office/powerpoint/2013/main/command">
      <pc:docMk/>
      <pc:sldMk cId="1054464792" sldId="400"/>
    </pc:sldMkLst>
    <p188:txBody>
      <a:bodyPr/>
      <a:lstStyle/>
      <a:p>
        <a:r>
          <a:rPr lang="en-US"/>
          <a:t>Remove? 
</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ata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ata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DF2773-C8D4-41CE-B1DD-5C00315D008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6AD5292-6E34-4199-B107-FEBBC18A87DC}">
      <dgm:prSet/>
      <dgm:spPr/>
      <dgm:t>
        <a:bodyPr/>
        <a:lstStyle/>
        <a:p>
          <a:r>
            <a:rPr lang="en-US" dirty="0"/>
            <a:t>Who is ASPHN: Structure and Funding</a:t>
          </a:r>
        </a:p>
      </dgm:t>
    </dgm:pt>
    <dgm:pt modelId="{DC545A5A-9110-4DEC-8AD3-C451B8F2E92D}" type="parTrans" cxnId="{E42F3ACD-41B3-4146-8354-E1F679E356AE}">
      <dgm:prSet/>
      <dgm:spPr/>
      <dgm:t>
        <a:bodyPr/>
        <a:lstStyle/>
        <a:p>
          <a:endParaRPr lang="en-US"/>
        </a:p>
      </dgm:t>
    </dgm:pt>
    <dgm:pt modelId="{A437CEC2-C90D-4246-899A-938E9C15D8DC}" type="sibTrans" cxnId="{E42F3ACD-41B3-4146-8354-E1F679E356AE}">
      <dgm:prSet/>
      <dgm:spPr/>
      <dgm:t>
        <a:bodyPr/>
        <a:lstStyle/>
        <a:p>
          <a:endParaRPr lang="en-US"/>
        </a:p>
      </dgm:t>
    </dgm:pt>
    <dgm:pt modelId="{5EC3ED96-3C04-4B55-8BD8-CDD648DBEAD4}">
      <dgm:prSet/>
      <dgm:spPr/>
      <dgm:t>
        <a:bodyPr/>
        <a:lstStyle/>
        <a:p>
          <a:r>
            <a:rPr lang="en-US" dirty="0"/>
            <a:t>Benefits/Making the Most of Your Membership</a:t>
          </a:r>
        </a:p>
      </dgm:t>
    </dgm:pt>
    <dgm:pt modelId="{8384B914-72DE-4F94-A125-CD0B57657F3E}" type="parTrans" cxnId="{E82A8095-14AE-42AE-A350-F1D219E3AF02}">
      <dgm:prSet/>
      <dgm:spPr/>
      <dgm:t>
        <a:bodyPr/>
        <a:lstStyle/>
        <a:p>
          <a:endParaRPr lang="en-US"/>
        </a:p>
      </dgm:t>
    </dgm:pt>
    <dgm:pt modelId="{C7D63698-440D-4E2E-9055-9C8B2A6286CF}" type="sibTrans" cxnId="{E82A8095-14AE-42AE-A350-F1D219E3AF02}">
      <dgm:prSet/>
      <dgm:spPr/>
      <dgm:t>
        <a:bodyPr/>
        <a:lstStyle/>
        <a:p>
          <a:endParaRPr lang="en-US"/>
        </a:p>
      </dgm:t>
    </dgm:pt>
    <dgm:pt modelId="{EE78DE01-ACD0-4CFA-A815-260F96C0B533}">
      <dgm:prSet/>
      <dgm:spPr/>
      <dgm:t>
        <a:bodyPr/>
        <a:lstStyle/>
        <a:p>
          <a:r>
            <a:rPr lang="en-US" dirty="0">
              <a:highlight>
                <a:srgbClr val="FFFF00"/>
              </a:highlight>
            </a:rPr>
            <a:t>Make the Most of Your Membership</a:t>
          </a:r>
        </a:p>
      </dgm:t>
    </dgm:pt>
    <dgm:pt modelId="{1C19E427-7239-4CFB-B926-C24AE8B13B8C}" type="parTrans" cxnId="{0B1EBF1B-78F7-460C-B262-3ED3C7891C01}">
      <dgm:prSet/>
      <dgm:spPr/>
      <dgm:t>
        <a:bodyPr/>
        <a:lstStyle/>
        <a:p>
          <a:endParaRPr lang="en-US"/>
        </a:p>
      </dgm:t>
    </dgm:pt>
    <dgm:pt modelId="{5F245FF4-1DA7-4D64-9DB3-BD08BEF9F1F2}" type="sibTrans" cxnId="{0B1EBF1B-78F7-460C-B262-3ED3C7891C01}">
      <dgm:prSet/>
      <dgm:spPr/>
      <dgm:t>
        <a:bodyPr/>
        <a:lstStyle/>
        <a:p>
          <a:endParaRPr lang="en-US"/>
        </a:p>
      </dgm:t>
    </dgm:pt>
    <dgm:pt modelId="{7CAE9F8D-E437-400E-96FF-6DB6CB86ED96}">
      <dgm:prSet/>
      <dgm:spPr/>
      <dgm:t>
        <a:bodyPr/>
        <a:lstStyle/>
        <a:p>
          <a:r>
            <a:rPr lang="en-US" dirty="0">
              <a:highlight>
                <a:srgbClr val="FFFF00"/>
              </a:highlight>
            </a:rPr>
            <a:t>Councils/Committees</a:t>
          </a:r>
        </a:p>
      </dgm:t>
    </dgm:pt>
    <dgm:pt modelId="{B3B6B078-B6DE-4F4C-A981-FCD3D3527E3C}" type="parTrans" cxnId="{F75F5036-1F17-40B5-871C-96258BE60353}">
      <dgm:prSet/>
      <dgm:spPr/>
      <dgm:t>
        <a:bodyPr/>
        <a:lstStyle/>
        <a:p>
          <a:endParaRPr lang="en-US"/>
        </a:p>
      </dgm:t>
    </dgm:pt>
    <dgm:pt modelId="{D7F0C2BF-7FB0-48FD-8102-9B20A9CBF89F}" type="sibTrans" cxnId="{F75F5036-1F17-40B5-871C-96258BE60353}">
      <dgm:prSet/>
      <dgm:spPr/>
      <dgm:t>
        <a:bodyPr/>
        <a:lstStyle/>
        <a:p>
          <a:endParaRPr lang="en-US"/>
        </a:p>
      </dgm:t>
    </dgm:pt>
    <dgm:pt modelId="{29086F79-D1B1-4281-826C-F65F5939F63A}">
      <dgm:prSet/>
      <dgm:spPr/>
      <dgm:t>
        <a:bodyPr/>
        <a:lstStyle/>
        <a:p>
          <a:r>
            <a:rPr lang="en-US" dirty="0"/>
            <a:t>Leadership Development</a:t>
          </a:r>
        </a:p>
      </dgm:t>
    </dgm:pt>
    <dgm:pt modelId="{F1ED2C80-84B4-4341-86C7-9373FC381E1D}" type="parTrans" cxnId="{FFE70874-6E1F-4036-BD89-877C0BE8EBB7}">
      <dgm:prSet/>
      <dgm:spPr/>
      <dgm:t>
        <a:bodyPr/>
        <a:lstStyle/>
        <a:p>
          <a:endParaRPr lang="en-US"/>
        </a:p>
      </dgm:t>
    </dgm:pt>
    <dgm:pt modelId="{F0270585-FA11-4600-BD8A-9CE00A39B308}" type="sibTrans" cxnId="{FFE70874-6E1F-4036-BD89-877C0BE8EBB7}">
      <dgm:prSet/>
      <dgm:spPr/>
      <dgm:t>
        <a:bodyPr/>
        <a:lstStyle/>
        <a:p>
          <a:endParaRPr lang="en-US"/>
        </a:p>
      </dgm:t>
    </dgm:pt>
    <dgm:pt modelId="{9310E7CD-42C4-4B5D-948C-633F16E46E14}">
      <dgm:prSet/>
      <dgm:spPr/>
      <dgm:t>
        <a:bodyPr/>
        <a:lstStyle/>
        <a:p>
          <a:r>
            <a:rPr lang="en-US" dirty="0"/>
            <a:t>Networking with Other Members</a:t>
          </a:r>
        </a:p>
      </dgm:t>
    </dgm:pt>
    <dgm:pt modelId="{2762632C-DEC9-4A44-A884-BABA7B82E378}" type="parTrans" cxnId="{28F5E740-1A31-48D2-BE12-026C917D256A}">
      <dgm:prSet/>
      <dgm:spPr/>
      <dgm:t>
        <a:bodyPr/>
        <a:lstStyle/>
        <a:p>
          <a:endParaRPr lang="en-US"/>
        </a:p>
      </dgm:t>
    </dgm:pt>
    <dgm:pt modelId="{8BD48036-F6D8-490E-B3F9-4FCB3E545F4B}" type="sibTrans" cxnId="{28F5E740-1A31-48D2-BE12-026C917D256A}">
      <dgm:prSet/>
      <dgm:spPr/>
      <dgm:t>
        <a:bodyPr/>
        <a:lstStyle/>
        <a:p>
          <a:endParaRPr lang="en-US"/>
        </a:p>
      </dgm:t>
    </dgm:pt>
    <dgm:pt modelId="{F0DEDE56-6D68-41D8-924C-C11FE5E1F5C4}">
      <dgm:prSet/>
      <dgm:spPr/>
      <dgm:t>
        <a:bodyPr/>
        <a:lstStyle/>
        <a:p>
          <a:r>
            <a:rPr lang="en-US"/>
            <a:t>Wrap Up and Questions</a:t>
          </a:r>
        </a:p>
      </dgm:t>
    </dgm:pt>
    <dgm:pt modelId="{1006F31B-8805-4750-923D-AA30B99F18D5}" type="parTrans" cxnId="{EB8F3BDA-3929-4F0A-A331-E370248B49A9}">
      <dgm:prSet/>
      <dgm:spPr/>
      <dgm:t>
        <a:bodyPr/>
        <a:lstStyle/>
        <a:p>
          <a:endParaRPr lang="en-US"/>
        </a:p>
      </dgm:t>
    </dgm:pt>
    <dgm:pt modelId="{86EBDC98-BBF1-4D0B-B4CA-518009165650}" type="sibTrans" cxnId="{EB8F3BDA-3929-4F0A-A331-E370248B49A9}">
      <dgm:prSet/>
      <dgm:spPr/>
      <dgm:t>
        <a:bodyPr/>
        <a:lstStyle/>
        <a:p>
          <a:endParaRPr lang="en-US"/>
        </a:p>
      </dgm:t>
    </dgm:pt>
    <dgm:pt modelId="{ED74B47C-47F2-4407-9BDE-DED2A4FA6C06}" type="pres">
      <dgm:prSet presAssocID="{6EDF2773-C8D4-41CE-B1DD-5C00315D0086}" presName="root" presStyleCnt="0">
        <dgm:presLayoutVars>
          <dgm:dir/>
          <dgm:resizeHandles val="exact"/>
        </dgm:presLayoutVars>
      </dgm:prSet>
      <dgm:spPr/>
    </dgm:pt>
    <dgm:pt modelId="{A97B0580-6243-4D28-A98C-A3C093FF5CE0}" type="pres">
      <dgm:prSet presAssocID="{76AD5292-6E34-4199-B107-FEBBC18A87DC}" presName="compNode" presStyleCnt="0"/>
      <dgm:spPr/>
    </dgm:pt>
    <dgm:pt modelId="{685F948E-E201-4E38-B8B5-A39CA45A9C5D}" type="pres">
      <dgm:prSet presAssocID="{76AD5292-6E34-4199-B107-FEBBC18A87DC}" presName="bgRect" presStyleLbl="bgShp" presStyleIdx="0" presStyleCnt="5"/>
      <dgm:spPr/>
    </dgm:pt>
    <dgm:pt modelId="{12D163C3-CC91-4623-8BDD-16E634FAF490}" type="pres">
      <dgm:prSet presAssocID="{76AD5292-6E34-4199-B107-FEBBC18A87D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03D9D5E9-8995-4B0D-B154-D71A61FE551D}" type="pres">
      <dgm:prSet presAssocID="{76AD5292-6E34-4199-B107-FEBBC18A87DC}" presName="spaceRect" presStyleCnt="0"/>
      <dgm:spPr/>
    </dgm:pt>
    <dgm:pt modelId="{BBCBBB45-4C8A-4A3D-BD44-9AF8332A4237}" type="pres">
      <dgm:prSet presAssocID="{76AD5292-6E34-4199-B107-FEBBC18A87DC}" presName="parTx" presStyleLbl="revTx" presStyleIdx="0" presStyleCnt="6">
        <dgm:presLayoutVars>
          <dgm:chMax val="0"/>
          <dgm:chPref val="0"/>
        </dgm:presLayoutVars>
      </dgm:prSet>
      <dgm:spPr/>
    </dgm:pt>
    <dgm:pt modelId="{4DD879D0-1EC2-47D8-9246-95EC3A571D9D}" type="pres">
      <dgm:prSet presAssocID="{A437CEC2-C90D-4246-899A-938E9C15D8DC}" presName="sibTrans" presStyleCnt="0"/>
      <dgm:spPr/>
    </dgm:pt>
    <dgm:pt modelId="{B37959D3-717D-4307-952C-BE6CF9B3AAA1}" type="pres">
      <dgm:prSet presAssocID="{5EC3ED96-3C04-4B55-8BD8-CDD648DBEAD4}" presName="compNode" presStyleCnt="0"/>
      <dgm:spPr/>
    </dgm:pt>
    <dgm:pt modelId="{CC11F1FD-2467-42C2-89C7-92E688CA8C6F}" type="pres">
      <dgm:prSet presAssocID="{5EC3ED96-3C04-4B55-8BD8-CDD648DBEAD4}" presName="bgRect" presStyleLbl="bgShp" presStyleIdx="1" presStyleCnt="5"/>
      <dgm:spPr/>
    </dgm:pt>
    <dgm:pt modelId="{F3A71D1C-A985-4389-94D6-DA47671E49A2}" type="pres">
      <dgm:prSet presAssocID="{5EC3ED96-3C04-4B55-8BD8-CDD648DBEAD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04C7C30A-1329-4328-8B88-B114C20DBD33}" type="pres">
      <dgm:prSet presAssocID="{5EC3ED96-3C04-4B55-8BD8-CDD648DBEAD4}" presName="spaceRect" presStyleCnt="0"/>
      <dgm:spPr/>
    </dgm:pt>
    <dgm:pt modelId="{CF863F34-D1FC-4DCB-8463-36C2C146703A}" type="pres">
      <dgm:prSet presAssocID="{5EC3ED96-3C04-4B55-8BD8-CDD648DBEAD4}" presName="parTx" presStyleLbl="revTx" presStyleIdx="1" presStyleCnt="6">
        <dgm:presLayoutVars>
          <dgm:chMax val="0"/>
          <dgm:chPref val="0"/>
        </dgm:presLayoutVars>
      </dgm:prSet>
      <dgm:spPr/>
    </dgm:pt>
    <dgm:pt modelId="{B075C447-3A9C-4F2E-863E-1A16B0EC41BB}" type="pres">
      <dgm:prSet presAssocID="{C7D63698-440D-4E2E-9055-9C8B2A6286CF}" presName="sibTrans" presStyleCnt="0"/>
      <dgm:spPr/>
    </dgm:pt>
    <dgm:pt modelId="{60F653D9-49DE-44E2-8F19-50EF597C3B5A}" type="pres">
      <dgm:prSet presAssocID="{EE78DE01-ACD0-4CFA-A815-260F96C0B533}" presName="compNode" presStyleCnt="0"/>
      <dgm:spPr/>
    </dgm:pt>
    <dgm:pt modelId="{FE1EC1D8-7E6D-47FA-B89A-3785BA9B67F3}" type="pres">
      <dgm:prSet presAssocID="{EE78DE01-ACD0-4CFA-A815-260F96C0B533}" presName="bgRect" presStyleLbl="bgShp" presStyleIdx="2" presStyleCnt="5"/>
      <dgm:spPr/>
    </dgm:pt>
    <dgm:pt modelId="{C5F5301A-2730-40AC-A377-F2A23D35EEF8}" type="pres">
      <dgm:prSet presAssocID="{EE78DE01-ACD0-4CFA-A815-260F96C0B53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A460E264-B384-464F-94F4-FA820D4B1DB5}" type="pres">
      <dgm:prSet presAssocID="{EE78DE01-ACD0-4CFA-A815-260F96C0B533}" presName="spaceRect" presStyleCnt="0"/>
      <dgm:spPr/>
    </dgm:pt>
    <dgm:pt modelId="{1CDCFF3E-4DEE-4D13-98D1-DE1A928AF1DC}" type="pres">
      <dgm:prSet presAssocID="{EE78DE01-ACD0-4CFA-A815-260F96C0B533}" presName="parTx" presStyleLbl="revTx" presStyleIdx="2" presStyleCnt="6">
        <dgm:presLayoutVars>
          <dgm:chMax val="0"/>
          <dgm:chPref val="0"/>
        </dgm:presLayoutVars>
      </dgm:prSet>
      <dgm:spPr/>
    </dgm:pt>
    <dgm:pt modelId="{6FE6CDAC-72B9-4916-AE78-7F191DD93A44}" type="pres">
      <dgm:prSet presAssocID="{EE78DE01-ACD0-4CFA-A815-260F96C0B533}" presName="desTx" presStyleLbl="revTx" presStyleIdx="3" presStyleCnt="6">
        <dgm:presLayoutVars/>
      </dgm:prSet>
      <dgm:spPr/>
    </dgm:pt>
    <dgm:pt modelId="{2E1D5311-2CAC-42C5-B3E8-30A7AC59F2CE}" type="pres">
      <dgm:prSet presAssocID="{5F245FF4-1DA7-4D64-9DB3-BD08BEF9F1F2}" presName="sibTrans" presStyleCnt="0"/>
      <dgm:spPr/>
    </dgm:pt>
    <dgm:pt modelId="{4AA95CC1-61BF-4CCA-92FA-8660A4BF4831}" type="pres">
      <dgm:prSet presAssocID="{9310E7CD-42C4-4B5D-948C-633F16E46E14}" presName="compNode" presStyleCnt="0"/>
      <dgm:spPr/>
    </dgm:pt>
    <dgm:pt modelId="{50101EB6-F324-4864-9772-87F761C20FF9}" type="pres">
      <dgm:prSet presAssocID="{9310E7CD-42C4-4B5D-948C-633F16E46E14}" presName="bgRect" presStyleLbl="bgShp" presStyleIdx="3" presStyleCnt="5"/>
      <dgm:spPr/>
    </dgm:pt>
    <dgm:pt modelId="{549B4E10-FD28-454D-8554-A3B5D60E6594}" type="pres">
      <dgm:prSet presAssocID="{9310E7CD-42C4-4B5D-948C-633F16E46E1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98B93543-6059-4A54-A452-7D589E8EAB71}" type="pres">
      <dgm:prSet presAssocID="{9310E7CD-42C4-4B5D-948C-633F16E46E14}" presName="spaceRect" presStyleCnt="0"/>
      <dgm:spPr/>
    </dgm:pt>
    <dgm:pt modelId="{55834C94-680E-42AC-B16B-9AC6483C1875}" type="pres">
      <dgm:prSet presAssocID="{9310E7CD-42C4-4B5D-948C-633F16E46E14}" presName="parTx" presStyleLbl="revTx" presStyleIdx="4" presStyleCnt="6">
        <dgm:presLayoutVars>
          <dgm:chMax val="0"/>
          <dgm:chPref val="0"/>
        </dgm:presLayoutVars>
      </dgm:prSet>
      <dgm:spPr/>
    </dgm:pt>
    <dgm:pt modelId="{F7314EDA-FBF8-454C-A775-3DB7328C2F25}" type="pres">
      <dgm:prSet presAssocID="{8BD48036-F6D8-490E-B3F9-4FCB3E545F4B}" presName="sibTrans" presStyleCnt="0"/>
      <dgm:spPr/>
    </dgm:pt>
    <dgm:pt modelId="{E3E0FDEC-8E58-4353-9A3F-244AD4F752AF}" type="pres">
      <dgm:prSet presAssocID="{F0DEDE56-6D68-41D8-924C-C11FE5E1F5C4}" presName="compNode" presStyleCnt="0"/>
      <dgm:spPr/>
    </dgm:pt>
    <dgm:pt modelId="{00F662F0-FFA7-47DD-A985-75E68E451C9A}" type="pres">
      <dgm:prSet presAssocID="{F0DEDE56-6D68-41D8-924C-C11FE5E1F5C4}" presName="bgRect" presStyleLbl="bgShp" presStyleIdx="4" presStyleCnt="5"/>
      <dgm:spPr/>
    </dgm:pt>
    <dgm:pt modelId="{9E9361A3-A855-436B-B5C5-A67F0206DC79}" type="pres">
      <dgm:prSet presAssocID="{F0DEDE56-6D68-41D8-924C-C11FE5E1F5C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lp"/>
        </a:ext>
      </dgm:extLst>
    </dgm:pt>
    <dgm:pt modelId="{D1DFCA42-E311-490F-9107-FB9391145FC1}" type="pres">
      <dgm:prSet presAssocID="{F0DEDE56-6D68-41D8-924C-C11FE5E1F5C4}" presName="spaceRect" presStyleCnt="0"/>
      <dgm:spPr/>
    </dgm:pt>
    <dgm:pt modelId="{AFDA5613-BFF3-40EA-A6B9-11CB3416F6DF}" type="pres">
      <dgm:prSet presAssocID="{F0DEDE56-6D68-41D8-924C-C11FE5E1F5C4}" presName="parTx" presStyleLbl="revTx" presStyleIdx="5" presStyleCnt="6">
        <dgm:presLayoutVars>
          <dgm:chMax val="0"/>
          <dgm:chPref val="0"/>
        </dgm:presLayoutVars>
      </dgm:prSet>
      <dgm:spPr/>
    </dgm:pt>
  </dgm:ptLst>
  <dgm:cxnLst>
    <dgm:cxn modelId="{BE050006-5130-4651-850B-7CAEA7497953}" type="presOf" srcId="{F0DEDE56-6D68-41D8-924C-C11FE5E1F5C4}" destId="{AFDA5613-BFF3-40EA-A6B9-11CB3416F6DF}" srcOrd="0" destOrd="0" presId="urn:microsoft.com/office/officeart/2018/2/layout/IconVerticalSolidList"/>
    <dgm:cxn modelId="{0B1EBF1B-78F7-460C-B262-3ED3C7891C01}" srcId="{6EDF2773-C8D4-41CE-B1DD-5C00315D0086}" destId="{EE78DE01-ACD0-4CFA-A815-260F96C0B533}" srcOrd="2" destOrd="0" parTransId="{1C19E427-7239-4CFB-B926-C24AE8B13B8C}" sibTransId="{5F245FF4-1DA7-4D64-9DB3-BD08BEF9F1F2}"/>
    <dgm:cxn modelId="{F75F5036-1F17-40B5-871C-96258BE60353}" srcId="{EE78DE01-ACD0-4CFA-A815-260F96C0B533}" destId="{7CAE9F8D-E437-400E-96FF-6DB6CB86ED96}" srcOrd="0" destOrd="0" parTransId="{B3B6B078-B6DE-4F4C-A981-FCD3D3527E3C}" sibTransId="{D7F0C2BF-7FB0-48FD-8102-9B20A9CBF89F}"/>
    <dgm:cxn modelId="{17DAB03A-B146-4CC1-8FA4-D53259F58EFD}" type="presOf" srcId="{29086F79-D1B1-4281-826C-F65F5939F63A}" destId="{6FE6CDAC-72B9-4916-AE78-7F191DD93A44}" srcOrd="0" destOrd="1" presId="urn:microsoft.com/office/officeart/2018/2/layout/IconVerticalSolidList"/>
    <dgm:cxn modelId="{28F5E740-1A31-48D2-BE12-026C917D256A}" srcId="{6EDF2773-C8D4-41CE-B1DD-5C00315D0086}" destId="{9310E7CD-42C4-4B5D-948C-633F16E46E14}" srcOrd="3" destOrd="0" parTransId="{2762632C-DEC9-4A44-A884-BABA7B82E378}" sibTransId="{8BD48036-F6D8-490E-B3F9-4FCB3E545F4B}"/>
    <dgm:cxn modelId="{E699F866-3BAF-4B57-A524-F59621DA494A}" type="presOf" srcId="{5EC3ED96-3C04-4B55-8BD8-CDD648DBEAD4}" destId="{CF863F34-D1FC-4DCB-8463-36C2C146703A}" srcOrd="0" destOrd="0" presId="urn:microsoft.com/office/officeart/2018/2/layout/IconVerticalSolidList"/>
    <dgm:cxn modelId="{C9A21967-E547-4F8F-9BBD-E2F3FA41D3FF}" type="presOf" srcId="{9310E7CD-42C4-4B5D-948C-633F16E46E14}" destId="{55834C94-680E-42AC-B16B-9AC6483C1875}" srcOrd="0" destOrd="0" presId="urn:microsoft.com/office/officeart/2018/2/layout/IconVerticalSolidList"/>
    <dgm:cxn modelId="{FFE70874-6E1F-4036-BD89-877C0BE8EBB7}" srcId="{EE78DE01-ACD0-4CFA-A815-260F96C0B533}" destId="{29086F79-D1B1-4281-826C-F65F5939F63A}" srcOrd="1" destOrd="0" parTransId="{F1ED2C80-84B4-4341-86C7-9373FC381E1D}" sibTransId="{F0270585-FA11-4600-BD8A-9CE00A39B308}"/>
    <dgm:cxn modelId="{12B98F8E-1B0E-4808-A58F-8CC84CF5CAD9}" type="presOf" srcId="{7CAE9F8D-E437-400E-96FF-6DB6CB86ED96}" destId="{6FE6CDAC-72B9-4916-AE78-7F191DD93A44}" srcOrd="0" destOrd="0" presId="urn:microsoft.com/office/officeart/2018/2/layout/IconVerticalSolidList"/>
    <dgm:cxn modelId="{E82A8095-14AE-42AE-A350-F1D219E3AF02}" srcId="{6EDF2773-C8D4-41CE-B1DD-5C00315D0086}" destId="{5EC3ED96-3C04-4B55-8BD8-CDD648DBEAD4}" srcOrd="1" destOrd="0" parTransId="{8384B914-72DE-4F94-A125-CD0B57657F3E}" sibTransId="{C7D63698-440D-4E2E-9055-9C8B2A6286CF}"/>
    <dgm:cxn modelId="{EE5FF6A9-0563-43A2-A976-7F34894769CF}" type="presOf" srcId="{76AD5292-6E34-4199-B107-FEBBC18A87DC}" destId="{BBCBBB45-4C8A-4A3D-BD44-9AF8332A4237}" srcOrd="0" destOrd="0" presId="urn:microsoft.com/office/officeart/2018/2/layout/IconVerticalSolidList"/>
    <dgm:cxn modelId="{E42F3ACD-41B3-4146-8354-E1F679E356AE}" srcId="{6EDF2773-C8D4-41CE-B1DD-5C00315D0086}" destId="{76AD5292-6E34-4199-B107-FEBBC18A87DC}" srcOrd="0" destOrd="0" parTransId="{DC545A5A-9110-4DEC-8AD3-C451B8F2E92D}" sibTransId="{A437CEC2-C90D-4246-899A-938E9C15D8DC}"/>
    <dgm:cxn modelId="{834089D6-743B-4EB1-A24F-42B2CA5F4475}" type="presOf" srcId="{6EDF2773-C8D4-41CE-B1DD-5C00315D0086}" destId="{ED74B47C-47F2-4407-9BDE-DED2A4FA6C06}" srcOrd="0" destOrd="0" presId="urn:microsoft.com/office/officeart/2018/2/layout/IconVerticalSolidList"/>
    <dgm:cxn modelId="{EB8F3BDA-3929-4F0A-A331-E370248B49A9}" srcId="{6EDF2773-C8D4-41CE-B1DD-5C00315D0086}" destId="{F0DEDE56-6D68-41D8-924C-C11FE5E1F5C4}" srcOrd="4" destOrd="0" parTransId="{1006F31B-8805-4750-923D-AA30B99F18D5}" sibTransId="{86EBDC98-BBF1-4D0B-B4CA-518009165650}"/>
    <dgm:cxn modelId="{868768F6-4754-486A-A60F-A1C82535759D}" type="presOf" srcId="{EE78DE01-ACD0-4CFA-A815-260F96C0B533}" destId="{1CDCFF3E-4DEE-4D13-98D1-DE1A928AF1DC}" srcOrd="0" destOrd="0" presId="urn:microsoft.com/office/officeart/2018/2/layout/IconVerticalSolidList"/>
    <dgm:cxn modelId="{6CC83371-34D6-4EDB-97D8-AFFA39239657}" type="presParOf" srcId="{ED74B47C-47F2-4407-9BDE-DED2A4FA6C06}" destId="{A97B0580-6243-4D28-A98C-A3C093FF5CE0}" srcOrd="0" destOrd="0" presId="urn:microsoft.com/office/officeart/2018/2/layout/IconVerticalSolidList"/>
    <dgm:cxn modelId="{D386C6FA-ECD0-430C-93AA-3ED64E1FFF47}" type="presParOf" srcId="{A97B0580-6243-4D28-A98C-A3C093FF5CE0}" destId="{685F948E-E201-4E38-B8B5-A39CA45A9C5D}" srcOrd="0" destOrd="0" presId="urn:microsoft.com/office/officeart/2018/2/layout/IconVerticalSolidList"/>
    <dgm:cxn modelId="{A914E360-4252-43D8-B03F-7F598E096545}" type="presParOf" srcId="{A97B0580-6243-4D28-A98C-A3C093FF5CE0}" destId="{12D163C3-CC91-4623-8BDD-16E634FAF490}" srcOrd="1" destOrd="0" presId="urn:microsoft.com/office/officeart/2018/2/layout/IconVerticalSolidList"/>
    <dgm:cxn modelId="{AC025B7E-B998-4749-A789-ED7EACFCC29D}" type="presParOf" srcId="{A97B0580-6243-4D28-A98C-A3C093FF5CE0}" destId="{03D9D5E9-8995-4B0D-B154-D71A61FE551D}" srcOrd="2" destOrd="0" presId="urn:microsoft.com/office/officeart/2018/2/layout/IconVerticalSolidList"/>
    <dgm:cxn modelId="{34523BAD-289B-4E38-892A-12913834EA94}" type="presParOf" srcId="{A97B0580-6243-4D28-A98C-A3C093FF5CE0}" destId="{BBCBBB45-4C8A-4A3D-BD44-9AF8332A4237}" srcOrd="3" destOrd="0" presId="urn:microsoft.com/office/officeart/2018/2/layout/IconVerticalSolidList"/>
    <dgm:cxn modelId="{1B2F11F1-C059-4CD1-98E8-E578C033EAA2}" type="presParOf" srcId="{ED74B47C-47F2-4407-9BDE-DED2A4FA6C06}" destId="{4DD879D0-1EC2-47D8-9246-95EC3A571D9D}" srcOrd="1" destOrd="0" presId="urn:microsoft.com/office/officeart/2018/2/layout/IconVerticalSolidList"/>
    <dgm:cxn modelId="{6EF6F690-82A4-4B7A-B685-47A0E603ADC3}" type="presParOf" srcId="{ED74B47C-47F2-4407-9BDE-DED2A4FA6C06}" destId="{B37959D3-717D-4307-952C-BE6CF9B3AAA1}" srcOrd="2" destOrd="0" presId="urn:microsoft.com/office/officeart/2018/2/layout/IconVerticalSolidList"/>
    <dgm:cxn modelId="{3264CC72-ED15-4CB1-8E28-5FFB61AF7CB8}" type="presParOf" srcId="{B37959D3-717D-4307-952C-BE6CF9B3AAA1}" destId="{CC11F1FD-2467-42C2-89C7-92E688CA8C6F}" srcOrd="0" destOrd="0" presId="urn:microsoft.com/office/officeart/2018/2/layout/IconVerticalSolidList"/>
    <dgm:cxn modelId="{013263F2-D39E-4296-A9B2-E4DF27A6A491}" type="presParOf" srcId="{B37959D3-717D-4307-952C-BE6CF9B3AAA1}" destId="{F3A71D1C-A985-4389-94D6-DA47671E49A2}" srcOrd="1" destOrd="0" presId="urn:microsoft.com/office/officeart/2018/2/layout/IconVerticalSolidList"/>
    <dgm:cxn modelId="{3CE1894A-49F3-41ED-9470-FA78858400E3}" type="presParOf" srcId="{B37959D3-717D-4307-952C-BE6CF9B3AAA1}" destId="{04C7C30A-1329-4328-8B88-B114C20DBD33}" srcOrd="2" destOrd="0" presId="urn:microsoft.com/office/officeart/2018/2/layout/IconVerticalSolidList"/>
    <dgm:cxn modelId="{D564DC70-BEFA-4BB6-9D03-C0D2234E49DB}" type="presParOf" srcId="{B37959D3-717D-4307-952C-BE6CF9B3AAA1}" destId="{CF863F34-D1FC-4DCB-8463-36C2C146703A}" srcOrd="3" destOrd="0" presId="urn:microsoft.com/office/officeart/2018/2/layout/IconVerticalSolidList"/>
    <dgm:cxn modelId="{5F070A30-28E7-4453-BC24-A97DAD546462}" type="presParOf" srcId="{ED74B47C-47F2-4407-9BDE-DED2A4FA6C06}" destId="{B075C447-3A9C-4F2E-863E-1A16B0EC41BB}" srcOrd="3" destOrd="0" presId="urn:microsoft.com/office/officeart/2018/2/layout/IconVerticalSolidList"/>
    <dgm:cxn modelId="{6FF26D62-DB47-4456-BFD2-44873302B63E}" type="presParOf" srcId="{ED74B47C-47F2-4407-9BDE-DED2A4FA6C06}" destId="{60F653D9-49DE-44E2-8F19-50EF597C3B5A}" srcOrd="4" destOrd="0" presId="urn:microsoft.com/office/officeart/2018/2/layout/IconVerticalSolidList"/>
    <dgm:cxn modelId="{0289F29C-B96B-4EA7-830B-B80FCE6656E1}" type="presParOf" srcId="{60F653D9-49DE-44E2-8F19-50EF597C3B5A}" destId="{FE1EC1D8-7E6D-47FA-B89A-3785BA9B67F3}" srcOrd="0" destOrd="0" presId="urn:microsoft.com/office/officeart/2018/2/layout/IconVerticalSolidList"/>
    <dgm:cxn modelId="{A15E3CA6-032A-48AE-9E60-B4B90F13DB71}" type="presParOf" srcId="{60F653D9-49DE-44E2-8F19-50EF597C3B5A}" destId="{C5F5301A-2730-40AC-A377-F2A23D35EEF8}" srcOrd="1" destOrd="0" presId="urn:microsoft.com/office/officeart/2018/2/layout/IconVerticalSolidList"/>
    <dgm:cxn modelId="{B9BBBA49-3B2D-4F33-9F10-488C4239D0B1}" type="presParOf" srcId="{60F653D9-49DE-44E2-8F19-50EF597C3B5A}" destId="{A460E264-B384-464F-94F4-FA820D4B1DB5}" srcOrd="2" destOrd="0" presId="urn:microsoft.com/office/officeart/2018/2/layout/IconVerticalSolidList"/>
    <dgm:cxn modelId="{315298C4-F35E-41FC-B9E3-B58980797205}" type="presParOf" srcId="{60F653D9-49DE-44E2-8F19-50EF597C3B5A}" destId="{1CDCFF3E-4DEE-4D13-98D1-DE1A928AF1DC}" srcOrd="3" destOrd="0" presId="urn:microsoft.com/office/officeart/2018/2/layout/IconVerticalSolidList"/>
    <dgm:cxn modelId="{3E16BCD2-194C-4A6D-BB47-0E8D8534E56B}" type="presParOf" srcId="{60F653D9-49DE-44E2-8F19-50EF597C3B5A}" destId="{6FE6CDAC-72B9-4916-AE78-7F191DD93A44}" srcOrd="4" destOrd="0" presId="urn:microsoft.com/office/officeart/2018/2/layout/IconVerticalSolidList"/>
    <dgm:cxn modelId="{9A40445F-EE09-415E-A1BE-7098245F69A4}" type="presParOf" srcId="{ED74B47C-47F2-4407-9BDE-DED2A4FA6C06}" destId="{2E1D5311-2CAC-42C5-B3E8-30A7AC59F2CE}" srcOrd="5" destOrd="0" presId="urn:microsoft.com/office/officeart/2018/2/layout/IconVerticalSolidList"/>
    <dgm:cxn modelId="{03254E85-4B66-4157-9B46-97BE32FAF68C}" type="presParOf" srcId="{ED74B47C-47F2-4407-9BDE-DED2A4FA6C06}" destId="{4AA95CC1-61BF-4CCA-92FA-8660A4BF4831}" srcOrd="6" destOrd="0" presId="urn:microsoft.com/office/officeart/2018/2/layout/IconVerticalSolidList"/>
    <dgm:cxn modelId="{8CB68E12-DC41-4C4F-A6F5-3152D64F5FDB}" type="presParOf" srcId="{4AA95CC1-61BF-4CCA-92FA-8660A4BF4831}" destId="{50101EB6-F324-4864-9772-87F761C20FF9}" srcOrd="0" destOrd="0" presId="urn:microsoft.com/office/officeart/2018/2/layout/IconVerticalSolidList"/>
    <dgm:cxn modelId="{52F30E1A-8143-49DE-BEB6-29725ED2C006}" type="presParOf" srcId="{4AA95CC1-61BF-4CCA-92FA-8660A4BF4831}" destId="{549B4E10-FD28-454D-8554-A3B5D60E6594}" srcOrd="1" destOrd="0" presId="urn:microsoft.com/office/officeart/2018/2/layout/IconVerticalSolidList"/>
    <dgm:cxn modelId="{749AE94A-60A0-4874-BDE1-406C08512D8F}" type="presParOf" srcId="{4AA95CC1-61BF-4CCA-92FA-8660A4BF4831}" destId="{98B93543-6059-4A54-A452-7D589E8EAB71}" srcOrd="2" destOrd="0" presId="urn:microsoft.com/office/officeart/2018/2/layout/IconVerticalSolidList"/>
    <dgm:cxn modelId="{978886BE-835A-4855-8DD5-BC9C3F998E16}" type="presParOf" srcId="{4AA95CC1-61BF-4CCA-92FA-8660A4BF4831}" destId="{55834C94-680E-42AC-B16B-9AC6483C1875}" srcOrd="3" destOrd="0" presId="urn:microsoft.com/office/officeart/2018/2/layout/IconVerticalSolidList"/>
    <dgm:cxn modelId="{4C52BE4F-31A1-410C-ADBB-90C06378D8F3}" type="presParOf" srcId="{ED74B47C-47F2-4407-9BDE-DED2A4FA6C06}" destId="{F7314EDA-FBF8-454C-A775-3DB7328C2F25}" srcOrd="7" destOrd="0" presId="urn:microsoft.com/office/officeart/2018/2/layout/IconVerticalSolidList"/>
    <dgm:cxn modelId="{054E5139-44CC-4A5E-ADB2-1BFA78B03EE5}" type="presParOf" srcId="{ED74B47C-47F2-4407-9BDE-DED2A4FA6C06}" destId="{E3E0FDEC-8E58-4353-9A3F-244AD4F752AF}" srcOrd="8" destOrd="0" presId="urn:microsoft.com/office/officeart/2018/2/layout/IconVerticalSolidList"/>
    <dgm:cxn modelId="{C46EA535-410A-40F5-BC12-9E77D869E191}" type="presParOf" srcId="{E3E0FDEC-8E58-4353-9A3F-244AD4F752AF}" destId="{00F662F0-FFA7-47DD-A985-75E68E451C9A}" srcOrd="0" destOrd="0" presId="urn:microsoft.com/office/officeart/2018/2/layout/IconVerticalSolidList"/>
    <dgm:cxn modelId="{DD9C6D57-266C-43C8-9D82-819015938E8D}" type="presParOf" srcId="{E3E0FDEC-8E58-4353-9A3F-244AD4F752AF}" destId="{9E9361A3-A855-436B-B5C5-A67F0206DC79}" srcOrd="1" destOrd="0" presId="urn:microsoft.com/office/officeart/2018/2/layout/IconVerticalSolidList"/>
    <dgm:cxn modelId="{37108F06-8905-4C4C-B26C-A00466A324BD}" type="presParOf" srcId="{E3E0FDEC-8E58-4353-9A3F-244AD4F752AF}" destId="{D1DFCA42-E311-490F-9107-FB9391145FC1}" srcOrd="2" destOrd="0" presId="urn:microsoft.com/office/officeart/2018/2/layout/IconVerticalSolidList"/>
    <dgm:cxn modelId="{9D1E9948-0113-463D-8689-89EF627116F8}" type="presParOf" srcId="{E3E0FDEC-8E58-4353-9A3F-244AD4F752AF}" destId="{AFDA5613-BFF3-40EA-A6B9-11CB3416F6DF}"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71B3BA-5F2F-486C-BAA9-E8963E9C40C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9601BBE-AD1F-426D-96F3-B2E7360C3523}">
      <dgm:prSet/>
      <dgm:spPr/>
      <dgm:t>
        <a:bodyPr/>
        <a:lstStyle/>
        <a:p>
          <a:r>
            <a:rPr lang="en-US"/>
            <a:t>Webinars/Networking Calls &amp; Free CEU’s</a:t>
          </a:r>
        </a:p>
      </dgm:t>
    </dgm:pt>
    <dgm:pt modelId="{76EE4E97-5D7D-4C69-A193-8E0B64BB101C}" type="parTrans" cxnId="{E36B9135-E02C-4DC8-81CE-2FC914840A15}">
      <dgm:prSet/>
      <dgm:spPr/>
      <dgm:t>
        <a:bodyPr/>
        <a:lstStyle/>
        <a:p>
          <a:endParaRPr lang="en-US"/>
        </a:p>
      </dgm:t>
    </dgm:pt>
    <dgm:pt modelId="{5554071B-9763-495B-A0C7-6FEFF0A4D6FA}" type="sibTrans" cxnId="{E36B9135-E02C-4DC8-81CE-2FC914840A15}">
      <dgm:prSet/>
      <dgm:spPr/>
      <dgm:t>
        <a:bodyPr/>
        <a:lstStyle/>
        <a:p>
          <a:endParaRPr lang="en-US"/>
        </a:p>
      </dgm:t>
    </dgm:pt>
    <dgm:pt modelId="{AA9E5979-ED13-4E28-B09E-C09A6CF2EF53}">
      <dgm:prSet/>
      <dgm:spPr/>
      <dgm:t>
        <a:bodyPr/>
        <a:lstStyle/>
        <a:p>
          <a:r>
            <a:rPr lang="en-US"/>
            <a:t>Connect with other members </a:t>
          </a:r>
        </a:p>
      </dgm:t>
    </dgm:pt>
    <dgm:pt modelId="{4E59EF76-D93D-4E49-9718-1AEDED685978}" type="parTrans" cxnId="{867E8412-1300-4FDD-B9C9-10C03316A5FA}">
      <dgm:prSet/>
      <dgm:spPr/>
      <dgm:t>
        <a:bodyPr/>
        <a:lstStyle/>
        <a:p>
          <a:endParaRPr lang="en-US"/>
        </a:p>
      </dgm:t>
    </dgm:pt>
    <dgm:pt modelId="{B1C4BED3-A88B-4C6E-AD9B-1DB5F614AA92}" type="sibTrans" cxnId="{867E8412-1300-4FDD-B9C9-10C03316A5FA}">
      <dgm:prSet/>
      <dgm:spPr/>
      <dgm:t>
        <a:bodyPr/>
        <a:lstStyle/>
        <a:p>
          <a:endParaRPr lang="en-US"/>
        </a:p>
      </dgm:t>
    </dgm:pt>
    <dgm:pt modelId="{B20CD95B-F70C-4B99-A7F1-CAD7CB3E29FE}">
      <dgm:prSet/>
      <dgm:spPr/>
      <dgm:t>
        <a:bodyPr/>
        <a:lstStyle/>
        <a:p>
          <a:r>
            <a:rPr lang="en-US"/>
            <a:t>Resources</a:t>
          </a:r>
        </a:p>
      </dgm:t>
    </dgm:pt>
    <dgm:pt modelId="{9DA6EB6D-992C-4FDB-B9D5-6F6731F28CCF}" type="parTrans" cxnId="{C2F8AA68-AE8A-407B-8076-26C6BF739EC5}">
      <dgm:prSet/>
      <dgm:spPr/>
      <dgm:t>
        <a:bodyPr/>
        <a:lstStyle/>
        <a:p>
          <a:endParaRPr lang="en-US"/>
        </a:p>
      </dgm:t>
    </dgm:pt>
    <dgm:pt modelId="{E45030C8-DD7B-40A7-8415-964B24AF0C8D}" type="sibTrans" cxnId="{C2F8AA68-AE8A-407B-8076-26C6BF739EC5}">
      <dgm:prSet/>
      <dgm:spPr/>
      <dgm:t>
        <a:bodyPr/>
        <a:lstStyle/>
        <a:p>
          <a:endParaRPr lang="en-US"/>
        </a:p>
      </dgm:t>
    </dgm:pt>
    <dgm:pt modelId="{C4924668-B5C4-4EA7-B0F3-2C8C5AFFC1D3}">
      <dgm:prSet/>
      <dgm:spPr/>
      <dgm:t>
        <a:bodyPr/>
        <a:lstStyle/>
        <a:p>
          <a:r>
            <a:rPr lang="en-US"/>
            <a:t>Monthly e-Newsletter</a:t>
          </a:r>
        </a:p>
      </dgm:t>
    </dgm:pt>
    <dgm:pt modelId="{4F5299AB-14F0-482C-9D40-C667E216FE90}" type="parTrans" cxnId="{39B87DAB-EE4F-42E6-A37C-0405C4BEEB78}">
      <dgm:prSet/>
      <dgm:spPr/>
      <dgm:t>
        <a:bodyPr/>
        <a:lstStyle/>
        <a:p>
          <a:endParaRPr lang="en-US"/>
        </a:p>
      </dgm:t>
    </dgm:pt>
    <dgm:pt modelId="{CFCC11C0-D0D8-413A-B65A-1C48E0F29312}" type="sibTrans" cxnId="{39B87DAB-EE4F-42E6-A37C-0405C4BEEB78}">
      <dgm:prSet/>
      <dgm:spPr/>
      <dgm:t>
        <a:bodyPr/>
        <a:lstStyle/>
        <a:p>
          <a:endParaRPr lang="en-US"/>
        </a:p>
      </dgm:t>
    </dgm:pt>
    <dgm:pt modelId="{B24EC0C2-405C-4E34-A61D-DBB74504C4B7}">
      <dgm:prSet/>
      <dgm:spPr/>
      <dgm:t>
        <a:bodyPr/>
        <a:lstStyle/>
        <a:p>
          <a:r>
            <a:rPr lang="en-US"/>
            <a:t>Kept abreast of public health nutrition hot topics with the Development Digest</a:t>
          </a:r>
        </a:p>
      </dgm:t>
    </dgm:pt>
    <dgm:pt modelId="{FD881996-C6F9-469E-8325-1EA0FCBAEB16}" type="parTrans" cxnId="{FB1A4199-62F7-43CD-88A6-7538AC9B91A5}">
      <dgm:prSet/>
      <dgm:spPr/>
      <dgm:t>
        <a:bodyPr/>
        <a:lstStyle/>
        <a:p>
          <a:endParaRPr lang="en-US"/>
        </a:p>
      </dgm:t>
    </dgm:pt>
    <dgm:pt modelId="{8F5CA328-CBEE-4765-9BBE-4D5EAAC6F928}" type="sibTrans" cxnId="{FB1A4199-62F7-43CD-88A6-7538AC9B91A5}">
      <dgm:prSet/>
      <dgm:spPr/>
      <dgm:t>
        <a:bodyPr/>
        <a:lstStyle/>
        <a:p>
          <a:endParaRPr lang="en-US"/>
        </a:p>
      </dgm:t>
    </dgm:pt>
    <dgm:pt modelId="{C332A766-891D-4581-B635-FA3133D0FF47}">
      <dgm:prSet/>
      <dgm:spPr/>
      <dgm:t>
        <a:bodyPr/>
        <a:lstStyle/>
        <a:p>
          <a:r>
            <a:rPr lang="en-US"/>
            <a:t>Annual Meeting</a:t>
          </a:r>
        </a:p>
      </dgm:t>
    </dgm:pt>
    <dgm:pt modelId="{5DC4BF86-E2F4-4DFC-8EEF-5007D9E1E4D0}" type="parTrans" cxnId="{F06E88D1-1952-432E-A5C1-1F2DE8A2562A}">
      <dgm:prSet/>
      <dgm:spPr/>
      <dgm:t>
        <a:bodyPr/>
        <a:lstStyle/>
        <a:p>
          <a:endParaRPr lang="en-US"/>
        </a:p>
      </dgm:t>
    </dgm:pt>
    <dgm:pt modelId="{02D9A81B-1669-4A4B-95D3-92D408BAC3D2}" type="sibTrans" cxnId="{F06E88D1-1952-432E-A5C1-1F2DE8A2562A}">
      <dgm:prSet/>
      <dgm:spPr/>
      <dgm:t>
        <a:bodyPr/>
        <a:lstStyle/>
        <a:p>
          <a:endParaRPr lang="en-US"/>
        </a:p>
      </dgm:t>
    </dgm:pt>
    <dgm:pt modelId="{E78BE57E-CE36-4683-979F-5EBEE50F9EB2}" type="pres">
      <dgm:prSet presAssocID="{5271B3BA-5F2F-486C-BAA9-E8963E9C40CE}" presName="root" presStyleCnt="0">
        <dgm:presLayoutVars>
          <dgm:dir/>
          <dgm:resizeHandles val="exact"/>
        </dgm:presLayoutVars>
      </dgm:prSet>
      <dgm:spPr/>
    </dgm:pt>
    <dgm:pt modelId="{379278BF-405C-48DA-AA17-E9F47871BAF3}" type="pres">
      <dgm:prSet presAssocID="{69601BBE-AD1F-426D-96F3-B2E7360C3523}" presName="compNode" presStyleCnt="0"/>
      <dgm:spPr/>
    </dgm:pt>
    <dgm:pt modelId="{B8B07096-2FA9-4E9B-9D08-68BED5ADA67A}" type="pres">
      <dgm:prSet presAssocID="{69601BBE-AD1F-426D-96F3-B2E7360C3523}" presName="bgRect" presStyleLbl="bgShp" presStyleIdx="0" presStyleCnt="6"/>
      <dgm:spPr/>
    </dgm:pt>
    <dgm:pt modelId="{950A944D-B00B-4402-B49B-94BEA33281BF}" type="pres">
      <dgm:prSet presAssocID="{69601BBE-AD1F-426D-96F3-B2E7360C352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l center"/>
        </a:ext>
      </dgm:extLst>
    </dgm:pt>
    <dgm:pt modelId="{B6C28659-11B9-492A-ACA7-88E67B93E69D}" type="pres">
      <dgm:prSet presAssocID="{69601BBE-AD1F-426D-96F3-B2E7360C3523}" presName="spaceRect" presStyleCnt="0"/>
      <dgm:spPr/>
    </dgm:pt>
    <dgm:pt modelId="{4E4FBF77-0F13-4ABE-BAB6-62AD5290EBA1}" type="pres">
      <dgm:prSet presAssocID="{69601BBE-AD1F-426D-96F3-B2E7360C3523}" presName="parTx" presStyleLbl="revTx" presStyleIdx="0" presStyleCnt="6">
        <dgm:presLayoutVars>
          <dgm:chMax val="0"/>
          <dgm:chPref val="0"/>
        </dgm:presLayoutVars>
      </dgm:prSet>
      <dgm:spPr/>
    </dgm:pt>
    <dgm:pt modelId="{17EE41A1-EA8E-4ED5-B903-3C8A6396BDE3}" type="pres">
      <dgm:prSet presAssocID="{5554071B-9763-495B-A0C7-6FEFF0A4D6FA}" presName="sibTrans" presStyleCnt="0"/>
      <dgm:spPr/>
    </dgm:pt>
    <dgm:pt modelId="{94B449DF-551A-44FB-8E0B-D07111F62888}" type="pres">
      <dgm:prSet presAssocID="{AA9E5979-ED13-4E28-B09E-C09A6CF2EF53}" presName="compNode" presStyleCnt="0"/>
      <dgm:spPr/>
    </dgm:pt>
    <dgm:pt modelId="{1690F5E5-12E1-4826-BABC-B8D05B3CA1DD}" type="pres">
      <dgm:prSet presAssocID="{AA9E5979-ED13-4E28-B09E-C09A6CF2EF53}" presName="bgRect" presStyleLbl="bgShp" presStyleIdx="1" presStyleCnt="6"/>
      <dgm:spPr/>
    </dgm:pt>
    <dgm:pt modelId="{BA2EF03D-ED6E-4732-AE53-368DEB0F25CD}" type="pres">
      <dgm:prSet presAssocID="{AA9E5979-ED13-4E28-B09E-C09A6CF2EF53}"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C1D3B4D0-12C8-42EF-B68C-F1D4C109E5BF}" type="pres">
      <dgm:prSet presAssocID="{AA9E5979-ED13-4E28-B09E-C09A6CF2EF53}" presName="spaceRect" presStyleCnt="0"/>
      <dgm:spPr/>
    </dgm:pt>
    <dgm:pt modelId="{894BB718-73AD-4C26-9827-00A7349DC004}" type="pres">
      <dgm:prSet presAssocID="{AA9E5979-ED13-4E28-B09E-C09A6CF2EF53}" presName="parTx" presStyleLbl="revTx" presStyleIdx="1" presStyleCnt="6">
        <dgm:presLayoutVars>
          <dgm:chMax val="0"/>
          <dgm:chPref val="0"/>
        </dgm:presLayoutVars>
      </dgm:prSet>
      <dgm:spPr/>
    </dgm:pt>
    <dgm:pt modelId="{D4AD844D-55C2-4F34-A591-1603246D00C2}" type="pres">
      <dgm:prSet presAssocID="{B1C4BED3-A88B-4C6E-AD9B-1DB5F614AA92}" presName="sibTrans" presStyleCnt="0"/>
      <dgm:spPr/>
    </dgm:pt>
    <dgm:pt modelId="{06EF43C3-2782-4604-9478-37A4E7F61767}" type="pres">
      <dgm:prSet presAssocID="{B20CD95B-F70C-4B99-A7F1-CAD7CB3E29FE}" presName="compNode" presStyleCnt="0"/>
      <dgm:spPr/>
    </dgm:pt>
    <dgm:pt modelId="{5888ACBB-B882-4BA7-8908-EE37DB9730B5}" type="pres">
      <dgm:prSet presAssocID="{B20CD95B-F70C-4B99-A7F1-CAD7CB3E29FE}" presName="bgRect" presStyleLbl="bgShp" presStyleIdx="2" presStyleCnt="6"/>
      <dgm:spPr/>
    </dgm:pt>
    <dgm:pt modelId="{CFAFD7AC-4E72-4691-A08D-D877B8FD66C3}" type="pres">
      <dgm:prSet presAssocID="{B20CD95B-F70C-4B99-A7F1-CAD7CB3E29F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1974D88F-D7E2-4FF4-BB97-CC0C2E7B5095}" type="pres">
      <dgm:prSet presAssocID="{B20CD95B-F70C-4B99-A7F1-CAD7CB3E29FE}" presName="spaceRect" presStyleCnt="0"/>
      <dgm:spPr/>
    </dgm:pt>
    <dgm:pt modelId="{AB8EA386-5588-43D8-ADB6-1205853F4DF2}" type="pres">
      <dgm:prSet presAssocID="{B20CD95B-F70C-4B99-A7F1-CAD7CB3E29FE}" presName="parTx" presStyleLbl="revTx" presStyleIdx="2" presStyleCnt="6">
        <dgm:presLayoutVars>
          <dgm:chMax val="0"/>
          <dgm:chPref val="0"/>
        </dgm:presLayoutVars>
      </dgm:prSet>
      <dgm:spPr/>
    </dgm:pt>
    <dgm:pt modelId="{73CC8B0E-A177-4157-AE1F-590F668FEF1C}" type="pres">
      <dgm:prSet presAssocID="{E45030C8-DD7B-40A7-8415-964B24AF0C8D}" presName="sibTrans" presStyleCnt="0"/>
      <dgm:spPr/>
    </dgm:pt>
    <dgm:pt modelId="{9EF84A85-8BA1-4426-A49D-20B100A329F7}" type="pres">
      <dgm:prSet presAssocID="{C4924668-B5C4-4EA7-B0F3-2C8C5AFFC1D3}" presName="compNode" presStyleCnt="0"/>
      <dgm:spPr/>
    </dgm:pt>
    <dgm:pt modelId="{FDB70245-6D06-4AE1-A9DB-B816F8781BD8}" type="pres">
      <dgm:prSet presAssocID="{C4924668-B5C4-4EA7-B0F3-2C8C5AFFC1D3}" presName="bgRect" presStyleLbl="bgShp" presStyleIdx="3" presStyleCnt="6"/>
      <dgm:spPr/>
    </dgm:pt>
    <dgm:pt modelId="{D83F98C8-A749-433E-B84F-5D3670900C62}" type="pres">
      <dgm:prSet presAssocID="{C4924668-B5C4-4EA7-B0F3-2C8C5AFFC1D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pen envelope"/>
        </a:ext>
      </dgm:extLst>
    </dgm:pt>
    <dgm:pt modelId="{05DFBA2D-7984-4BF6-9252-661B31FCA73F}" type="pres">
      <dgm:prSet presAssocID="{C4924668-B5C4-4EA7-B0F3-2C8C5AFFC1D3}" presName="spaceRect" presStyleCnt="0"/>
      <dgm:spPr/>
    </dgm:pt>
    <dgm:pt modelId="{FB045D0E-6DAE-4618-B8B8-14968E281871}" type="pres">
      <dgm:prSet presAssocID="{C4924668-B5C4-4EA7-B0F3-2C8C5AFFC1D3}" presName="parTx" presStyleLbl="revTx" presStyleIdx="3" presStyleCnt="6">
        <dgm:presLayoutVars>
          <dgm:chMax val="0"/>
          <dgm:chPref val="0"/>
        </dgm:presLayoutVars>
      </dgm:prSet>
      <dgm:spPr/>
    </dgm:pt>
    <dgm:pt modelId="{AB8E0E65-071D-4921-97EA-3CEC1AC8BD19}" type="pres">
      <dgm:prSet presAssocID="{CFCC11C0-D0D8-413A-B65A-1C48E0F29312}" presName="sibTrans" presStyleCnt="0"/>
      <dgm:spPr/>
    </dgm:pt>
    <dgm:pt modelId="{B94DCD99-6EDE-482E-8506-DDB3F1F0509D}" type="pres">
      <dgm:prSet presAssocID="{B24EC0C2-405C-4E34-A61D-DBB74504C4B7}" presName="compNode" presStyleCnt="0"/>
      <dgm:spPr/>
    </dgm:pt>
    <dgm:pt modelId="{D66C1494-5713-43AF-8B85-94475D0A20A3}" type="pres">
      <dgm:prSet presAssocID="{B24EC0C2-405C-4E34-A61D-DBB74504C4B7}" presName="bgRect" presStyleLbl="bgShp" presStyleIdx="4" presStyleCnt="6"/>
      <dgm:spPr/>
    </dgm:pt>
    <dgm:pt modelId="{1D024B4F-CD4E-4C38-934B-6D20F2B990CE}" type="pres">
      <dgm:prSet presAssocID="{B24EC0C2-405C-4E34-A61D-DBB74504C4B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ork and knife"/>
        </a:ext>
      </dgm:extLst>
    </dgm:pt>
    <dgm:pt modelId="{032A3F9A-BAD6-4A5E-8D4B-B52F332A6DD1}" type="pres">
      <dgm:prSet presAssocID="{B24EC0C2-405C-4E34-A61D-DBB74504C4B7}" presName="spaceRect" presStyleCnt="0"/>
      <dgm:spPr/>
    </dgm:pt>
    <dgm:pt modelId="{12620A2C-D958-40AE-A86C-6C46CC16319E}" type="pres">
      <dgm:prSet presAssocID="{B24EC0C2-405C-4E34-A61D-DBB74504C4B7}" presName="parTx" presStyleLbl="revTx" presStyleIdx="4" presStyleCnt="6">
        <dgm:presLayoutVars>
          <dgm:chMax val="0"/>
          <dgm:chPref val="0"/>
        </dgm:presLayoutVars>
      </dgm:prSet>
      <dgm:spPr/>
    </dgm:pt>
    <dgm:pt modelId="{C458E15D-5C49-4169-9EF1-1C902E228357}" type="pres">
      <dgm:prSet presAssocID="{8F5CA328-CBEE-4765-9BBE-4D5EAAC6F928}" presName="sibTrans" presStyleCnt="0"/>
      <dgm:spPr/>
    </dgm:pt>
    <dgm:pt modelId="{AD5E3C05-92E3-4078-8407-A59CA47EAA0C}" type="pres">
      <dgm:prSet presAssocID="{C332A766-891D-4581-B635-FA3133D0FF47}" presName="compNode" presStyleCnt="0"/>
      <dgm:spPr/>
    </dgm:pt>
    <dgm:pt modelId="{342E54D6-AEFE-4455-8383-BBE5502EB930}" type="pres">
      <dgm:prSet presAssocID="{C332A766-891D-4581-B635-FA3133D0FF47}" presName="bgRect" presStyleLbl="bgShp" presStyleIdx="5" presStyleCnt="6"/>
      <dgm:spPr/>
    </dgm:pt>
    <dgm:pt modelId="{8DD82174-AF7E-48F7-93F6-AEACF5E1016E}" type="pres">
      <dgm:prSet presAssocID="{C332A766-891D-4581-B635-FA3133D0FF47}"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lassroom"/>
        </a:ext>
      </dgm:extLst>
    </dgm:pt>
    <dgm:pt modelId="{7F470532-D287-4CAC-A097-6793C29694F3}" type="pres">
      <dgm:prSet presAssocID="{C332A766-891D-4581-B635-FA3133D0FF47}" presName="spaceRect" presStyleCnt="0"/>
      <dgm:spPr/>
    </dgm:pt>
    <dgm:pt modelId="{DE91A660-8DA5-452F-AB92-65AF28216F5C}" type="pres">
      <dgm:prSet presAssocID="{C332A766-891D-4581-B635-FA3133D0FF47}" presName="parTx" presStyleLbl="revTx" presStyleIdx="5" presStyleCnt="6">
        <dgm:presLayoutVars>
          <dgm:chMax val="0"/>
          <dgm:chPref val="0"/>
        </dgm:presLayoutVars>
      </dgm:prSet>
      <dgm:spPr/>
    </dgm:pt>
  </dgm:ptLst>
  <dgm:cxnLst>
    <dgm:cxn modelId="{1DCE490C-E4A7-4BB0-B4AD-FE4E3C08016A}" type="presOf" srcId="{AA9E5979-ED13-4E28-B09E-C09A6CF2EF53}" destId="{894BB718-73AD-4C26-9827-00A7349DC004}" srcOrd="0" destOrd="0" presId="urn:microsoft.com/office/officeart/2018/2/layout/IconVerticalSolidList"/>
    <dgm:cxn modelId="{867E8412-1300-4FDD-B9C9-10C03316A5FA}" srcId="{5271B3BA-5F2F-486C-BAA9-E8963E9C40CE}" destId="{AA9E5979-ED13-4E28-B09E-C09A6CF2EF53}" srcOrd="1" destOrd="0" parTransId="{4E59EF76-D93D-4E49-9718-1AEDED685978}" sibTransId="{B1C4BED3-A88B-4C6E-AD9B-1DB5F614AA92}"/>
    <dgm:cxn modelId="{E6BF8C1E-4A21-4070-BED7-8B26B43ECFF4}" type="presOf" srcId="{C4924668-B5C4-4EA7-B0F3-2C8C5AFFC1D3}" destId="{FB045D0E-6DAE-4618-B8B8-14968E281871}" srcOrd="0" destOrd="0" presId="urn:microsoft.com/office/officeart/2018/2/layout/IconVerticalSolidList"/>
    <dgm:cxn modelId="{E36B9135-E02C-4DC8-81CE-2FC914840A15}" srcId="{5271B3BA-5F2F-486C-BAA9-E8963E9C40CE}" destId="{69601BBE-AD1F-426D-96F3-B2E7360C3523}" srcOrd="0" destOrd="0" parTransId="{76EE4E97-5D7D-4C69-A193-8E0B64BB101C}" sibTransId="{5554071B-9763-495B-A0C7-6FEFF0A4D6FA}"/>
    <dgm:cxn modelId="{525C8742-A4B1-4E10-A98E-B12F8674260A}" type="presOf" srcId="{C332A766-891D-4581-B635-FA3133D0FF47}" destId="{DE91A660-8DA5-452F-AB92-65AF28216F5C}" srcOrd="0" destOrd="0" presId="urn:microsoft.com/office/officeart/2018/2/layout/IconVerticalSolidList"/>
    <dgm:cxn modelId="{C2F8AA68-AE8A-407B-8076-26C6BF739EC5}" srcId="{5271B3BA-5F2F-486C-BAA9-E8963E9C40CE}" destId="{B20CD95B-F70C-4B99-A7F1-CAD7CB3E29FE}" srcOrd="2" destOrd="0" parTransId="{9DA6EB6D-992C-4FDB-B9D5-6F6731F28CCF}" sibTransId="{E45030C8-DD7B-40A7-8415-964B24AF0C8D}"/>
    <dgm:cxn modelId="{E2CD6B76-AE85-4C1C-B2F0-2E553527C8F0}" type="presOf" srcId="{B24EC0C2-405C-4E34-A61D-DBB74504C4B7}" destId="{12620A2C-D958-40AE-A86C-6C46CC16319E}" srcOrd="0" destOrd="0" presId="urn:microsoft.com/office/officeart/2018/2/layout/IconVerticalSolidList"/>
    <dgm:cxn modelId="{D6DE317E-827F-446B-937A-7B8F56BA7F04}" type="presOf" srcId="{69601BBE-AD1F-426D-96F3-B2E7360C3523}" destId="{4E4FBF77-0F13-4ABE-BAB6-62AD5290EBA1}" srcOrd="0" destOrd="0" presId="urn:microsoft.com/office/officeart/2018/2/layout/IconVerticalSolidList"/>
    <dgm:cxn modelId="{FB1A4199-62F7-43CD-88A6-7538AC9B91A5}" srcId="{5271B3BA-5F2F-486C-BAA9-E8963E9C40CE}" destId="{B24EC0C2-405C-4E34-A61D-DBB74504C4B7}" srcOrd="4" destOrd="0" parTransId="{FD881996-C6F9-469E-8325-1EA0FCBAEB16}" sibTransId="{8F5CA328-CBEE-4765-9BBE-4D5EAAC6F928}"/>
    <dgm:cxn modelId="{0A00F2AA-670F-4992-B186-C86771248BE9}" type="presOf" srcId="{5271B3BA-5F2F-486C-BAA9-E8963E9C40CE}" destId="{E78BE57E-CE36-4683-979F-5EBEE50F9EB2}" srcOrd="0" destOrd="0" presId="urn:microsoft.com/office/officeart/2018/2/layout/IconVerticalSolidList"/>
    <dgm:cxn modelId="{39B87DAB-EE4F-42E6-A37C-0405C4BEEB78}" srcId="{5271B3BA-5F2F-486C-BAA9-E8963E9C40CE}" destId="{C4924668-B5C4-4EA7-B0F3-2C8C5AFFC1D3}" srcOrd="3" destOrd="0" parTransId="{4F5299AB-14F0-482C-9D40-C667E216FE90}" sibTransId="{CFCC11C0-D0D8-413A-B65A-1C48E0F29312}"/>
    <dgm:cxn modelId="{220177C6-B8A5-4784-BD7F-44C4B779A15E}" type="presOf" srcId="{B20CD95B-F70C-4B99-A7F1-CAD7CB3E29FE}" destId="{AB8EA386-5588-43D8-ADB6-1205853F4DF2}" srcOrd="0" destOrd="0" presId="urn:microsoft.com/office/officeart/2018/2/layout/IconVerticalSolidList"/>
    <dgm:cxn modelId="{F06E88D1-1952-432E-A5C1-1F2DE8A2562A}" srcId="{5271B3BA-5F2F-486C-BAA9-E8963E9C40CE}" destId="{C332A766-891D-4581-B635-FA3133D0FF47}" srcOrd="5" destOrd="0" parTransId="{5DC4BF86-E2F4-4DFC-8EEF-5007D9E1E4D0}" sibTransId="{02D9A81B-1669-4A4B-95D3-92D408BAC3D2}"/>
    <dgm:cxn modelId="{4B4A96F9-C4E4-4678-94E0-E6FA6A19D641}" type="presParOf" srcId="{E78BE57E-CE36-4683-979F-5EBEE50F9EB2}" destId="{379278BF-405C-48DA-AA17-E9F47871BAF3}" srcOrd="0" destOrd="0" presId="urn:microsoft.com/office/officeart/2018/2/layout/IconVerticalSolidList"/>
    <dgm:cxn modelId="{65DEECC7-743B-49A8-815E-FBC593B41EC6}" type="presParOf" srcId="{379278BF-405C-48DA-AA17-E9F47871BAF3}" destId="{B8B07096-2FA9-4E9B-9D08-68BED5ADA67A}" srcOrd="0" destOrd="0" presId="urn:microsoft.com/office/officeart/2018/2/layout/IconVerticalSolidList"/>
    <dgm:cxn modelId="{2FEE01C9-56B0-449F-A1D8-5C8AA41BD6BA}" type="presParOf" srcId="{379278BF-405C-48DA-AA17-E9F47871BAF3}" destId="{950A944D-B00B-4402-B49B-94BEA33281BF}" srcOrd="1" destOrd="0" presId="urn:microsoft.com/office/officeart/2018/2/layout/IconVerticalSolidList"/>
    <dgm:cxn modelId="{526519CB-5567-4A0E-94CE-B8C320174F67}" type="presParOf" srcId="{379278BF-405C-48DA-AA17-E9F47871BAF3}" destId="{B6C28659-11B9-492A-ACA7-88E67B93E69D}" srcOrd="2" destOrd="0" presId="urn:microsoft.com/office/officeart/2018/2/layout/IconVerticalSolidList"/>
    <dgm:cxn modelId="{6354AC2A-72FE-46DA-87E1-6AC849F09269}" type="presParOf" srcId="{379278BF-405C-48DA-AA17-E9F47871BAF3}" destId="{4E4FBF77-0F13-4ABE-BAB6-62AD5290EBA1}" srcOrd="3" destOrd="0" presId="urn:microsoft.com/office/officeart/2018/2/layout/IconVerticalSolidList"/>
    <dgm:cxn modelId="{556F9473-B625-4A66-8768-F01C47AB386A}" type="presParOf" srcId="{E78BE57E-CE36-4683-979F-5EBEE50F9EB2}" destId="{17EE41A1-EA8E-4ED5-B903-3C8A6396BDE3}" srcOrd="1" destOrd="0" presId="urn:microsoft.com/office/officeart/2018/2/layout/IconVerticalSolidList"/>
    <dgm:cxn modelId="{85985EA1-0190-4829-96BB-EEDD02AB403B}" type="presParOf" srcId="{E78BE57E-CE36-4683-979F-5EBEE50F9EB2}" destId="{94B449DF-551A-44FB-8E0B-D07111F62888}" srcOrd="2" destOrd="0" presId="urn:microsoft.com/office/officeart/2018/2/layout/IconVerticalSolidList"/>
    <dgm:cxn modelId="{3A747175-266F-4801-95C5-608E04BECB09}" type="presParOf" srcId="{94B449DF-551A-44FB-8E0B-D07111F62888}" destId="{1690F5E5-12E1-4826-BABC-B8D05B3CA1DD}" srcOrd="0" destOrd="0" presId="urn:microsoft.com/office/officeart/2018/2/layout/IconVerticalSolidList"/>
    <dgm:cxn modelId="{A1F3963E-C516-4118-9701-3507CA819DAF}" type="presParOf" srcId="{94B449DF-551A-44FB-8E0B-D07111F62888}" destId="{BA2EF03D-ED6E-4732-AE53-368DEB0F25CD}" srcOrd="1" destOrd="0" presId="urn:microsoft.com/office/officeart/2018/2/layout/IconVerticalSolidList"/>
    <dgm:cxn modelId="{0233CEE5-69FE-41D7-8087-BC4AFDD83D13}" type="presParOf" srcId="{94B449DF-551A-44FB-8E0B-D07111F62888}" destId="{C1D3B4D0-12C8-42EF-B68C-F1D4C109E5BF}" srcOrd="2" destOrd="0" presId="urn:microsoft.com/office/officeart/2018/2/layout/IconVerticalSolidList"/>
    <dgm:cxn modelId="{94A6E912-950C-4A44-857F-077F82BEF543}" type="presParOf" srcId="{94B449DF-551A-44FB-8E0B-D07111F62888}" destId="{894BB718-73AD-4C26-9827-00A7349DC004}" srcOrd="3" destOrd="0" presId="urn:microsoft.com/office/officeart/2018/2/layout/IconVerticalSolidList"/>
    <dgm:cxn modelId="{60CCA3CB-CA7F-4062-BF94-A24FADA5B47C}" type="presParOf" srcId="{E78BE57E-CE36-4683-979F-5EBEE50F9EB2}" destId="{D4AD844D-55C2-4F34-A591-1603246D00C2}" srcOrd="3" destOrd="0" presId="urn:microsoft.com/office/officeart/2018/2/layout/IconVerticalSolidList"/>
    <dgm:cxn modelId="{5B596B25-9660-47B7-B283-340B88CDEB90}" type="presParOf" srcId="{E78BE57E-CE36-4683-979F-5EBEE50F9EB2}" destId="{06EF43C3-2782-4604-9478-37A4E7F61767}" srcOrd="4" destOrd="0" presId="urn:microsoft.com/office/officeart/2018/2/layout/IconVerticalSolidList"/>
    <dgm:cxn modelId="{7F9B478F-D810-490D-BA52-5EC405D05AA1}" type="presParOf" srcId="{06EF43C3-2782-4604-9478-37A4E7F61767}" destId="{5888ACBB-B882-4BA7-8908-EE37DB9730B5}" srcOrd="0" destOrd="0" presId="urn:microsoft.com/office/officeart/2018/2/layout/IconVerticalSolidList"/>
    <dgm:cxn modelId="{EA2557B0-8684-4A08-8A8B-B055956B33BE}" type="presParOf" srcId="{06EF43C3-2782-4604-9478-37A4E7F61767}" destId="{CFAFD7AC-4E72-4691-A08D-D877B8FD66C3}" srcOrd="1" destOrd="0" presId="urn:microsoft.com/office/officeart/2018/2/layout/IconVerticalSolidList"/>
    <dgm:cxn modelId="{E26399A6-7343-482E-B17B-2B278F784A8C}" type="presParOf" srcId="{06EF43C3-2782-4604-9478-37A4E7F61767}" destId="{1974D88F-D7E2-4FF4-BB97-CC0C2E7B5095}" srcOrd="2" destOrd="0" presId="urn:microsoft.com/office/officeart/2018/2/layout/IconVerticalSolidList"/>
    <dgm:cxn modelId="{D82C5022-88A4-4912-8AD6-7E176897F81E}" type="presParOf" srcId="{06EF43C3-2782-4604-9478-37A4E7F61767}" destId="{AB8EA386-5588-43D8-ADB6-1205853F4DF2}" srcOrd="3" destOrd="0" presId="urn:microsoft.com/office/officeart/2018/2/layout/IconVerticalSolidList"/>
    <dgm:cxn modelId="{A69A7C6D-F37D-434C-A1C5-AF2C14EB8DEF}" type="presParOf" srcId="{E78BE57E-CE36-4683-979F-5EBEE50F9EB2}" destId="{73CC8B0E-A177-4157-AE1F-590F668FEF1C}" srcOrd="5" destOrd="0" presId="urn:microsoft.com/office/officeart/2018/2/layout/IconVerticalSolidList"/>
    <dgm:cxn modelId="{DB4EFF00-DA11-4773-A4AC-4E4834F2F96F}" type="presParOf" srcId="{E78BE57E-CE36-4683-979F-5EBEE50F9EB2}" destId="{9EF84A85-8BA1-4426-A49D-20B100A329F7}" srcOrd="6" destOrd="0" presId="urn:microsoft.com/office/officeart/2018/2/layout/IconVerticalSolidList"/>
    <dgm:cxn modelId="{07C44CAB-FE26-4A84-A555-EAE3ABAC1430}" type="presParOf" srcId="{9EF84A85-8BA1-4426-A49D-20B100A329F7}" destId="{FDB70245-6D06-4AE1-A9DB-B816F8781BD8}" srcOrd="0" destOrd="0" presId="urn:microsoft.com/office/officeart/2018/2/layout/IconVerticalSolidList"/>
    <dgm:cxn modelId="{97FAD95D-D985-47A1-A83F-DBF909E65187}" type="presParOf" srcId="{9EF84A85-8BA1-4426-A49D-20B100A329F7}" destId="{D83F98C8-A749-433E-B84F-5D3670900C62}" srcOrd="1" destOrd="0" presId="urn:microsoft.com/office/officeart/2018/2/layout/IconVerticalSolidList"/>
    <dgm:cxn modelId="{8A2741F8-38C2-45DD-ABBC-CFD9A622E65B}" type="presParOf" srcId="{9EF84A85-8BA1-4426-A49D-20B100A329F7}" destId="{05DFBA2D-7984-4BF6-9252-661B31FCA73F}" srcOrd="2" destOrd="0" presId="urn:microsoft.com/office/officeart/2018/2/layout/IconVerticalSolidList"/>
    <dgm:cxn modelId="{E47790C5-7F5A-44C3-A03A-C3D2C212B54E}" type="presParOf" srcId="{9EF84A85-8BA1-4426-A49D-20B100A329F7}" destId="{FB045D0E-6DAE-4618-B8B8-14968E281871}" srcOrd="3" destOrd="0" presId="urn:microsoft.com/office/officeart/2018/2/layout/IconVerticalSolidList"/>
    <dgm:cxn modelId="{EF9930E6-3C3E-4740-8E30-7FF8AE32CBEC}" type="presParOf" srcId="{E78BE57E-CE36-4683-979F-5EBEE50F9EB2}" destId="{AB8E0E65-071D-4921-97EA-3CEC1AC8BD19}" srcOrd="7" destOrd="0" presId="urn:microsoft.com/office/officeart/2018/2/layout/IconVerticalSolidList"/>
    <dgm:cxn modelId="{298B2E32-9137-45E8-B37F-A135BA56FF81}" type="presParOf" srcId="{E78BE57E-CE36-4683-979F-5EBEE50F9EB2}" destId="{B94DCD99-6EDE-482E-8506-DDB3F1F0509D}" srcOrd="8" destOrd="0" presId="urn:microsoft.com/office/officeart/2018/2/layout/IconVerticalSolidList"/>
    <dgm:cxn modelId="{99B2983B-AA3A-41FE-9F55-5A6414FE34E7}" type="presParOf" srcId="{B94DCD99-6EDE-482E-8506-DDB3F1F0509D}" destId="{D66C1494-5713-43AF-8B85-94475D0A20A3}" srcOrd="0" destOrd="0" presId="urn:microsoft.com/office/officeart/2018/2/layout/IconVerticalSolidList"/>
    <dgm:cxn modelId="{80408167-408D-474E-9470-64C42A9C3218}" type="presParOf" srcId="{B94DCD99-6EDE-482E-8506-DDB3F1F0509D}" destId="{1D024B4F-CD4E-4C38-934B-6D20F2B990CE}" srcOrd="1" destOrd="0" presId="urn:microsoft.com/office/officeart/2018/2/layout/IconVerticalSolidList"/>
    <dgm:cxn modelId="{6EEC92FF-7658-4372-8579-EAEFC844043C}" type="presParOf" srcId="{B94DCD99-6EDE-482E-8506-DDB3F1F0509D}" destId="{032A3F9A-BAD6-4A5E-8D4B-B52F332A6DD1}" srcOrd="2" destOrd="0" presId="urn:microsoft.com/office/officeart/2018/2/layout/IconVerticalSolidList"/>
    <dgm:cxn modelId="{9C804882-7D3A-4823-8B39-B6C5B26FF39E}" type="presParOf" srcId="{B94DCD99-6EDE-482E-8506-DDB3F1F0509D}" destId="{12620A2C-D958-40AE-A86C-6C46CC16319E}" srcOrd="3" destOrd="0" presId="urn:microsoft.com/office/officeart/2018/2/layout/IconVerticalSolidList"/>
    <dgm:cxn modelId="{95281E7E-364E-48C0-B6B9-2A92596B113B}" type="presParOf" srcId="{E78BE57E-CE36-4683-979F-5EBEE50F9EB2}" destId="{C458E15D-5C49-4169-9EF1-1C902E228357}" srcOrd="9" destOrd="0" presId="urn:microsoft.com/office/officeart/2018/2/layout/IconVerticalSolidList"/>
    <dgm:cxn modelId="{BE627DE2-49BD-4873-92B2-EFB60021BBC3}" type="presParOf" srcId="{E78BE57E-CE36-4683-979F-5EBEE50F9EB2}" destId="{AD5E3C05-92E3-4078-8407-A59CA47EAA0C}" srcOrd="10" destOrd="0" presId="urn:microsoft.com/office/officeart/2018/2/layout/IconVerticalSolidList"/>
    <dgm:cxn modelId="{46D436B5-A78A-462D-A743-FF687465DB6C}" type="presParOf" srcId="{AD5E3C05-92E3-4078-8407-A59CA47EAA0C}" destId="{342E54D6-AEFE-4455-8383-BBE5502EB930}" srcOrd="0" destOrd="0" presId="urn:microsoft.com/office/officeart/2018/2/layout/IconVerticalSolidList"/>
    <dgm:cxn modelId="{D3265176-52A2-4FC9-BBE6-559CB5850A34}" type="presParOf" srcId="{AD5E3C05-92E3-4078-8407-A59CA47EAA0C}" destId="{8DD82174-AF7E-48F7-93F6-AEACF5E1016E}" srcOrd="1" destOrd="0" presId="urn:microsoft.com/office/officeart/2018/2/layout/IconVerticalSolidList"/>
    <dgm:cxn modelId="{2F3DB03A-0F69-4574-80AC-8ED83FC6E0EE}" type="presParOf" srcId="{AD5E3C05-92E3-4078-8407-A59CA47EAA0C}" destId="{7F470532-D287-4CAC-A097-6793C29694F3}" srcOrd="2" destOrd="0" presId="urn:microsoft.com/office/officeart/2018/2/layout/IconVerticalSolidList"/>
    <dgm:cxn modelId="{62E32E4A-59EA-46FA-B602-729348C461C3}" type="presParOf" srcId="{AD5E3C05-92E3-4078-8407-A59CA47EAA0C}" destId="{DE91A660-8DA5-452F-AB92-65AF28216F5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71B3BA-5F2F-486C-BAA9-E8963E9C40C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9601BBE-AD1F-426D-96F3-B2E7360C3523}">
      <dgm:prSet/>
      <dgm:spPr/>
      <dgm:t>
        <a:bodyPr/>
        <a:lstStyle/>
        <a:p>
          <a:r>
            <a:rPr lang="en-US"/>
            <a:t>Webinars/Networking Calls &amp; Free CEU’s</a:t>
          </a:r>
        </a:p>
      </dgm:t>
    </dgm:pt>
    <dgm:pt modelId="{76EE4E97-5D7D-4C69-A193-8E0B64BB101C}" type="parTrans" cxnId="{E36B9135-E02C-4DC8-81CE-2FC914840A15}">
      <dgm:prSet/>
      <dgm:spPr/>
      <dgm:t>
        <a:bodyPr/>
        <a:lstStyle/>
        <a:p>
          <a:endParaRPr lang="en-US"/>
        </a:p>
      </dgm:t>
    </dgm:pt>
    <dgm:pt modelId="{5554071B-9763-495B-A0C7-6FEFF0A4D6FA}" type="sibTrans" cxnId="{E36B9135-E02C-4DC8-81CE-2FC914840A15}">
      <dgm:prSet/>
      <dgm:spPr/>
      <dgm:t>
        <a:bodyPr/>
        <a:lstStyle/>
        <a:p>
          <a:endParaRPr lang="en-US"/>
        </a:p>
      </dgm:t>
    </dgm:pt>
    <dgm:pt modelId="{AA9E5979-ED13-4E28-B09E-C09A6CF2EF53}">
      <dgm:prSet/>
      <dgm:spPr/>
      <dgm:t>
        <a:bodyPr/>
        <a:lstStyle/>
        <a:p>
          <a:r>
            <a:rPr lang="en-US"/>
            <a:t>Connect with other members </a:t>
          </a:r>
        </a:p>
      </dgm:t>
    </dgm:pt>
    <dgm:pt modelId="{4E59EF76-D93D-4E49-9718-1AEDED685978}" type="parTrans" cxnId="{867E8412-1300-4FDD-B9C9-10C03316A5FA}">
      <dgm:prSet/>
      <dgm:spPr/>
      <dgm:t>
        <a:bodyPr/>
        <a:lstStyle/>
        <a:p>
          <a:endParaRPr lang="en-US"/>
        </a:p>
      </dgm:t>
    </dgm:pt>
    <dgm:pt modelId="{B1C4BED3-A88B-4C6E-AD9B-1DB5F614AA92}" type="sibTrans" cxnId="{867E8412-1300-4FDD-B9C9-10C03316A5FA}">
      <dgm:prSet/>
      <dgm:spPr/>
      <dgm:t>
        <a:bodyPr/>
        <a:lstStyle/>
        <a:p>
          <a:endParaRPr lang="en-US"/>
        </a:p>
      </dgm:t>
    </dgm:pt>
    <dgm:pt modelId="{B20CD95B-F70C-4B99-A7F1-CAD7CB3E29FE}">
      <dgm:prSet/>
      <dgm:spPr/>
      <dgm:t>
        <a:bodyPr/>
        <a:lstStyle/>
        <a:p>
          <a:r>
            <a:rPr lang="en-US"/>
            <a:t>Resources</a:t>
          </a:r>
        </a:p>
      </dgm:t>
    </dgm:pt>
    <dgm:pt modelId="{9DA6EB6D-992C-4FDB-B9D5-6F6731F28CCF}" type="parTrans" cxnId="{C2F8AA68-AE8A-407B-8076-26C6BF739EC5}">
      <dgm:prSet/>
      <dgm:spPr/>
      <dgm:t>
        <a:bodyPr/>
        <a:lstStyle/>
        <a:p>
          <a:endParaRPr lang="en-US"/>
        </a:p>
      </dgm:t>
    </dgm:pt>
    <dgm:pt modelId="{E45030C8-DD7B-40A7-8415-964B24AF0C8D}" type="sibTrans" cxnId="{C2F8AA68-AE8A-407B-8076-26C6BF739EC5}">
      <dgm:prSet/>
      <dgm:spPr/>
      <dgm:t>
        <a:bodyPr/>
        <a:lstStyle/>
        <a:p>
          <a:endParaRPr lang="en-US"/>
        </a:p>
      </dgm:t>
    </dgm:pt>
    <dgm:pt modelId="{C4924668-B5C4-4EA7-B0F3-2C8C5AFFC1D3}">
      <dgm:prSet/>
      <dgm:spPr/>
      <dgm:t>
        <a:bodyPr/>
        <a:lstStyle/>
        <a:p>
          <a:r>
            <a:rPr lang="en-US"/>
            <a:t>Monthly e-Newsletter</a:t>
          </a:r>
        </a:p>
      </dgm:t>
    </dgm:pt>
    <dgm:pt modelId="{4F5299AB-14F0-482C-9D40-C667E216FE90}" type="parTrans" cxnId="{39B87DAB-EE4F-42E6-A37C-0405C4BEEB78}">
      <dgm:prSet/>
      <dgm:spPr/>
      <dgm:t>
        <a:bodyPr/>
        <a:lstStyle/>
        <a:p>
          <a:endParaRPr lang="en-US"/>
        </a:p>
      </dgm:t>
    </dgm:pt>
    <dgm:pt modelId="{CFCC11C0-D0D8-413A-B65A-1C48E0F29312}" type="sibTrans" cxnId="{39B87DAB-EE4F-42E6-A37C-0405C4BEEB78}">
      <dgm:prSet/>
      <dgm:spPr/>
      <dgm:t>
        <a:bodyPr/>
        <a:lstStyle/>
        <a:p>
          <a:endParaRPr lang="en-US"/>
        </a:p>
      </dgm:t>
    </dgm:pt>
    <dgm:pt modelId="{B24EC0C2-405C-4E34-A61D-DBB74504C4B7}">
      <dgm:prSet/>
      <dgm:spPr/>
      <dgm:t>
        <a:bodyPr/>
        <a:lstStyle/>
        <a:p>
          <a:r>
            <a:rPr lang="en-US"/>
            <a:t>Kept abreast of public health nutrition hot topics with the Development Digest</a:t>
          </a:r>
        </a:p>
      </dgm:t>
    </dgm:pt>
    <dgm:pt modelId="{FD881996-C6F9-469E-8325-1EA0FCBAEB16}" type="parTrans" cxnId="{FB1A4199-62F7-43CD-88A6-7538AC9B91A5}">
      <dgm:prSet/>
      <dgm:spPr/>
      <dgm:t>
        <a:bodyPr/>
        <a:lstStyle/>
        <a:p>
          <a:endParaRPr lang="en-US"/>
        </a:p>
      </dgm:t>
    </dgm:pt>
    <dgm:pt modelId="{8F5CA328-CBEE-4765-9BBE-4D5EAAC6F928}" type="sibTrans" cxnId="{FB1A4199-62F7-43CD-88A6-7538AC9B91A5}">
      <dgm:prSet/>
      <dgm:spPr/>
      <dgm:t>
        <a:bodyPr/>
        <a:lstStyle/>
        <a:p>
          <a:endParaRPr lang="en-US"/>
        </a:p>
      </dgm:t>
    </dgm:pt>
    <dgm:pt modelId="{C332A766-891D-4581-B635-FA3133D0FF47}">
      <dgm:prSet/>
      <dgm:spPr/>
      <dgm:t>
        <a:bodyPr/>
        <a:lstStyle/>
        <a:p>
          <a:r>
            <a:rPr lang="en-US"/>
            <a:t>Annual Meeting (Virtual in 2021)</a:t>
          </a:r>
        </a:p>
      </dgm:t>
    </dgm:pt>
    <dgm:pt modelId="{5DC4BF86-E2F4-4DFC-8EEF-5007D9E1E4D0}" type="parTrans" cxnId="{F06E88D1-1952-432E-A5C1-1F2DE8A2562A}">
      <dgm:prSet/>
      <dgm:spPr/>
      <dgm:t>
        <a:bodyPr/>
        <a:lstStyle/>
        <a:p>
          <a:endParaRPr lang="en-US"/>
        </a:p>
      </dgm:t>
    </dgm:pt>
    <dgm:pt modelId="{02D9A81B-1669-4A4B-95D3-92D408BAC3D2}" type="sibTrans" cxnId="{F06E88D1-1952-432E-A5C1-1F2DE8A2562A}">
      <dgm:prSet/>
      <dgm:spPr/>
      <dgm:t>
        <a:bodyPr/>
        <a:lstStyle/>
        <a:p>
          <a:endParaRPr lang="en-US"/>
        </a:p>
      </dgm:t>
    </dgm:pt>
    <dgm:pt modelId="{E78BE57E-CE36-4683-979F-5EBEE50F9EB2}" type="pres">
      <dgm:prSet presAssocID="{5271B3BA-5F2F-486C-BAA9-E8963E9C40CE}" presName="root" presStyleCnt="0">
        <dgm:presLayoutVars>
          <dgm:dir/>
          <dgm:resizeHandles val="exact"/>
        </dgm:presLayoutVars>
      </dgm:prSet>
      <dgm:spPr/>
    </dgm:pt>
    <dgm:pt modelId="{379278BF-405C-48DA-AA17-E9F47871BAF3}" type="pres">
      <dgm:prSet presAssocID="{69601BBE-AD1F-426D-96F3-B2E7360C3523}" presName="compNode" presStyleCnt="0"/>
      <dgm:spPr/>
    </dgm:pt>
    <dgm:pt modelId="{B8B07096-2FA9-4E9B-9D08-68BED5ADA67A}" type="pres">
      <dgm:prSet presAssocID="{69601BBE-AD1F-426D-96F3-B2E7360C3523}" presName="bgRect" presStyleLbl="bgShp" presStyleIdx="0" presStyleCnt="6"/>
      <dgm:spPr/>
    </dgm:pt>
    <dgm:pt modelId="{950A944D-B00B-4402-B49B-94BEA33281BF}" type="pres">
      <dgm:prSet presAssocID="{69601BBE-AD1F-426D-96F3-B2E7360C352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l center"/>
        </a:ext>
      </dgm:extLst>
    </dgm:pt>
    <dgm:pt modelId="{B6C28659-11B9-492A-ACA7-88E67B93E69D}" type="pres">
      <dgm:prSet presAssocID="{69601BBE-AD1F-426D-96F3-B2E7360C3523}" presName="spaceRect" presStyleCnt="0"/>
      <dgm:spPr/>
    </dgm:pt>
    <dgm:pt modelId="{4E4FBF77-0F13-4ABE-BAB6-62AD5290EBA1}" type="pres">
      <dgm:prSet presAssocID="{69601BBE-AD1F-426D-96F3-B2E7360C3523}" presName="parTx" presStyleLbl="revTx" presStyleIdx="0" presStyleCnt="6">
        <dgm:presLayoutVars>
          <dgm:chMax val="0"/>
          <dgm:chPref val="0"/>
        </dgm:presLayoutVars>
      </dgm:prSet>
      <dgm:spPr/>
    </dgm:pt>
    <dgm:pt modelId="{17EE41A1-EA8E-4ED5-B903-3C8A6396BDE3}" type="pres">
      <dgm:prSet presAssocID="{5554071B-9763-495B-A0C7-6FEFF0A4D6FA}" presName="sibTrans" presStyleCnt="0"/>
      <dgm:spPr/>
    </dgm:pt>
    <dgm:pt modelId="{94B449DF-551A-44FB-8E0B-D07111F62888}" type="pres">
      <dgm:prSet presAssocID="{AA9E5979-ED13-4E28-B09E-C09A6CF2EF53}" presName="compNode" presStyleCnt="0"/>
      <dgm:spPr/>
    </dgm:pt>
    <dgm:pt modelId="{1690F5E5-12E1-4826-BABC-B8D05B3CA1DD}" type="pres">
      <dgm:prSet presAssocID="{AA9E5979-ED13-4E28-B09E-C09A6CF2EF53}" presName="bgRect" presStyleLbl="bgShp" presStyleIdx="1" presStyleCnt="6"/>
      <dgm:spPr/>
    </dgm:pt>
    <dgm:pt modelId="{BA2EF03D-ED6E-4732-AE53-368DEB0F25CD}" type="pres">
      <dgm:prSet presAssocID="{AA9E5979-ED13-4E28-B09E-C09A6CF2EF53}"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C1D3B4D0-12C8-42EF-B68C-F1D4C109E5BF}" type="pres">
      <dgm:prSet presAssocID="{AA9E5979-ED13-4E28-B09E-C09A6CF2EF53}" presName="spaceRect" presStyleCnt="0"/>
      <dgm:spPr/>
    </dgm:pt>
    <dgm:pt modelId="{894BB718-73AD-4C26-9827-00A7349DC004}" type="pres">
      <dgm:prSet presAssocID="{AA9E5979-ED13-4E28-B09E-C09A6CF2EF53}" presName="parTx" presStyleLbl="revTx" presStyleIdx="1" presStyleCnt="6">
        <dgm:presLayoutVars>
          <dgm:chMax val="0"/>
          <dgm:chPref val="0"/>
        </dgm:presLayoutVars>
      </dgm:prSet>
      <dgm:spPr/>
    </dgm:pt>
    <dgm:pt modelId="{D4AD844D-55C2-4F34-A591-1603246D00C2}" type="pres">
      <dgm:prSet presAssocID="{B1C4BED3-A88B-4C6E-AD9B-1DB5F614AA92}" presName="sibTrans" presStyleCnt="0"/>
      <dgm:spPr/>
    </dgm:pt>
    <dgm:pt modelId="{06EF43C3-2782-4604-9478-37A4E7F61767}" type="pres">
      <dgm:prSet presAssocID="{B20CD95B-F70C-4B99-A7F1-CAD7CB3E29FE}" presName="compNode" presStyleCnt="0"/>
      <dgm:spPr/>
    </dgm:pt>
    <dgm:pt modelId="{5888ACBB-B882-4BA7-8908-EE37DB9730B5}" type="pres">
      <dgm:prSet presAssocID="{B20CD95B-F70C-4B99-A7F1-CAD7CB3E29FE}" presName="bgRect" presStyleLbl="bgShp" presStyleIdx="2" presStyleCnt="6"/>
      <dgm:spPr/>
    </dgm:pt>
    <dgm:pt modelId="{CFAFD7AC-4E72-4691-A08D-D877B8FD66C3}" type="pres">
      <dgm:prSet presAssocID="{B20CD95B-F70C-4B99-A7F1-CAD7CB3E29F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1974D88F-D7E2-4FF4-BB97-CC0C2E7B5095}" type="pres">
      <dgm:prSet presAssocID="{B20CD95B-F70C-4B99-A7F1-CAD7CB3E29FE}" presName="spaceRect" presStyleCnt="0"/>
      <dgm:spPr/>
    </dgm:pt>
    <dgm:pt modelId="{AB8EA386-5588-43D8-ADB6-1205853F4DF2}" type="pres">
      <dgm:prSet presAssocID="{B20CD95B-F70C-4B99-A7F1-CAD7CB3E29FE}" presName="parTx" presStyleLbl="revTx" presStyleIdx="2" presStyleCnt="6">
        <dgm:presLayoutVars>
          <dgm:chMax val="0"/>
          <dgm:chPref val="0"/>
        </dgm:presLayoutVars>
      </dgm:prSet>
      <dgm:spPr/>
    </dgm:pt>
    <dgm:pt modelId="{73CC8B0E-A177-4157-AE1F-590F668FEF1C}" type="pres">
      <dgm:prSet presAssocID="{E45030C8-DD7B-40A7-8415-964B24AF0C8D}" presName="sibTrans" presStyleCnt="0"/>
      <dgm:spPr/>
    </dgm:pt>
    <dgm:pt modelId="{9EF84A85-8BA1-4426-A49D-20B100A329F7}" type="pres">
      <dgm:prSet presAssocID="{C4924668-B5C4-4EA7-B0F3-2C8C5AFFC1D3}" presName="compNode" presStyleCnt="0"/>
      <dgm:spPr/>
    </dgm:pt>
    <dgm:pt modelId="{FDB70245-6D06-4AE1-A9DB-B816F8781BD8}" type="pres">
      <dgm:prSet presAssocID="{C4924668-B5C4-4EA7-B0F3-2C8C5AFFC1D3}" presName="bgRect" presStyleLbl="bgShp" presStyleIdx="3" presStyleCnt="6"/>
      <dgm:spPr/>
    </dgm:pt>
    <dgm:pt modelId="{D83F98C8-A749-433E-B84F-5D3670900C62}" type="pres">
      <dgm:prSet presAssocID="{C4924668-B5C4-4EA7-B0F3-2C8C5AFFC1D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pen envelope"/>
        </a:ext>
      </dgm:extLst>
    </dgm:pt>
    <dgm:pt modelId="{05DFBA2D-7984-4BF6-9252-661B31FCA73F}" type="pres">
      <dgm:prSet presAssocID="{C4924668-B5C4-4EA7-B0F3-2C8C5AFFC1D3}" presName="spaceRect" presStyleCnt="0"/>
      <dgm:spPr/>
    </dgm:pt>
    <dgm:pt modelId="{FB045D0E-6DAE-4618-B8B8-14968E281871}" type="pres">
      <dgm:prSet presAssocID="{C4924668-B5C4-4EA7-B0F3-2C8C5AFFC1D3}" presName="parTx" presStyleLbl="revTx" presStyleIdx="3" presStyleCnt="6">
        <dgm:presLayoutVars>
          <dgm:chMax val="0"/>
          <dgm:chPref val="0"/>
        </dgm:presLayoutVars>
      </dgm:prSet>
      <dgm:spPr/>
    </dgm:pt>
    <dgm:pt modelId="{AB8E0E65-071D-4921-97EA-3CEC1AC8BD19}" type="pres">
      <dgm:prSet presAssocID="{CFCC11C0-D0D8-413A-B65A-1C48E0F29312}" presName="sibTrans" presStyleCnt="0"/>
      <dgm:spPr/>
    </dgm:pt>
    <dgm:pt modelId="{B94DCD99-6EDE-482E-8506-DDB3F1F0509D}" type="pres">
      <dgm:prSet presAssocID="{B24EC0C2-405C-4E34-A61D-DBB74504C4B7}" presName="compNode" presStyleCnt="0"/>
      <dgm:spPr/>
    </dgm:pt>
    <dgm:pt modelId="{D66C1494-5713-43AF-8B85-94475D0A20A3}" type="pres">
      <dgm:prSet presAssocID="{B24EC0C2-405C-4E34-A61D-DBB74504C4B7}" presName="bgRect" presStyleLbl="bgShp" presStyleIdx="4" presStyleCnt="6"/>
      <dgm:spPr/>
    </dgm:pt>
    <dgm:pt modelId="{1D024B4F-CD4E-4C38-934B-6D20F2B990CE}" type="pres">
      <dgm:prSet presAssocID="{B24EC0C2-405C-4E34-A61D-DBB74504C4B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ork and knife"/>
        </a:ext>
      </dgm:extLst>
    </dgm:pt>
    <dgm:pt modelId="{032A3F9A-BAD6-4A5E-8D4B-B52F332A6DD1}" type="pres">
      <dgm:prSet presAssocID="{B24EC0C2-405C-4E34-A61D-DBB74504C4B7}" presName="spaceRect" presStyleCnt="0"/>
      <dgm:spPr/>
    </dgm:pt>
    <dgm:pt modelId="{12620A2C-D958-40AE-A86C-6C46CC16319E}" type="pres">
      <dgm:prSet presAssocID="{B24EC0C2-405C-4E34-A61D-DBB74504C4B7}" presName="parTx" presStyleLbl="revTx" presStyleIdx="4" presStyleCnt="6">
        <dgm:presLayoutVars>
          <dgm:chMax val="0"/>
          <dgm:chPref val="0"/>
        </dgm:presLayoutVars>
      </dgm:prSet>
      <dgm:spPr/>
    </dgm:pt>
    <dgm:pt modelId="{C458E15D-5C49-4169-9EF1-1C902E228357}" type="pres">
      <dgm:prSet presAssocID="{8F5CA328-CBEE-4765-9BBE-4D5EAAC6F928}" presName="sibTrans" presStyleCnt="0"/>
      <dgm:spPr/>
    </dgm:pt>
    <dgm:pt modelId="{AD5E3C05-92E3-4078-8407-A59CA47EAA0C}" type="pres">
      <dgm:prSet presAssocID="{C332A766-891D-4581-B635-FA3133D0FF47}" presName="compNode" presStyleCnt="0"/>
      <dgm:spPr/>
    </dgm:pt>
    <dgm:pt modelId="{342E54D6-AEFE-4455-8383-BBE5502EB930}" type="pres">
      <dgm:prSet presAssocID="{C332A766-891D-4581-B635-FA3133D0FF47}" presName="bgRect" presStyleLbl="bgShp" presStyleIdx="5" presStyleCnt="6"/>
      <dgm:spPr/>
    </dgm:pt>
    <dgm:pt modelId="{8DD82174-AF7E-48F7-93F6-AEACF5E1016E}" type="pres">
      <dgm:prSet presAssocID="{C332A766-891D-4581-B635-FA3133D0FF47}"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lassroom"/>
        </a:ext>
      </dgm:extLst>
    </dgm:pt>
    <dgm:pt modelId="{7F470532-D287-4CAC-A097-6793C29694F3}" type="pres">
      <dgm:prSet presAssocID="{C332A766-891D-4581-B635-FA3133D0FF47}" presName="spaceRect" presStyleCnt="0"/>
      <dgm:spPr/>
    </dgm:pt>
    <dgm:pt modelId="{DE91A660-8DA5-452F-AB92-65AF28216F5C}" type="pres">
      <dgm:prSet presAssocID="{C332A766-891D-4581-B635-FA3133D0FF47}" presName="parTx" presStyleLbl="revTx" presStyleIdx="5" presStyleCnt="6">
        <dgm:presLayoutVars>
          <dgm:chMax val="0"/>
          <dgm:chPref val="0"/>
        </dgm:presLayoutVars>
      </dgm:prSet>
      <dgm:spPr/>
    </dgm:pt>
  </dgm:ptLst>
  <dgm:cxnLst>
    <dgm:cxn modelId="{1DCE490C-E4A7-4BB0-B4AD-FE4E3C08016A}" type="presOf" srcId="{AA9E5979-ED13-4E28-B09E-C09A6CF2EF53}" destId="{894BB718-73AD-4C26-9827-00A7349DC004}" srcOrd="0" destOrd="0" presId="urn:microsoft.com/office/officeart/2018/2/layout/IconVerticalSolidList"/>
    <dgm:cxn modelId="{867E8412-1300-4FDD-B9C9-10C03316A5FA}" srcId="{5271B3BA-5F2F-486C-BAA9-E8963E9C40CE}" destId="{AA9E5979-ED13-4E28-B09E-C09A6CF2EF53}" srcOrd="1" destOrd="0" parTransId="{4E59EF76-D93D-4E49-9718-1AEDED685978}" sibTransId="{B1C4BED3-A88B-4C6E-AD9B-1DB5F614AA92}"/>
    <dgm:cxn modelId="{E6BF8C1E-4A21-4070-BED7-8B26B43ECFF4}" type="presOf" srcId="{C4924668-B5C4-4EA7-B0F3-2C8C5AFFC1D3}" destId="{FB045D0E-6DAE-4618-B8B8-14968E281871}" srcOrd="0" destOrd="0" presId="urn:microsoft.com/office/officeart/2018/2/layout/IconVerticalSolidList"/>
    <dgm:cxn modelId="{E36B9135-E02C-4DC8-81CE-2FC914840A15}" srcId="{5271B3BA-5F2F-486C-BAA9-E8963E9C40CE}" destId="{69601BBE-AD1F-426D-96F3-B2E7360C3523}" srcOrd="0" destOrd="0" parTransId="{76EE4E97-5D7D-4C69-A193-8E0B64BB101C}" sibTransId="{5554071B-9763-495B-A0C7-6FEFF0A4D6FA}"/>
    <dgm:cxn modelId="{525C8742-A4B1-4E10-A98E-B12F8674260A}" type="presOf" srcId="{C332A766-891D-4581-B635-FA3133D0FF47}" destId="{DE91A660-8DA5-452F-AB92-65AF28216F5C}" srcOrd="0" destOrd="0" presId="urn:microsoft.com/office/officeart/2018/2/layout/IconVerticalSolidList"/>
    <dgm:cxn modelId="{C2F8AA68-AE8A-407B-8076-26C6BF739EC5}" srcId="{5271B3BA-5F2F-486C-BAA9-E8963E9C40CE}" destId="{B20CD95B-F70C-4B99-A7F1-CAD7CB3E29FE}" srcOrd="2" destOrd="0" parTransId="{9DA6EB6D-992C-4FDB-B9D5-6F6731F28CCF}" sibTransId="{E45030C8-DD7B-40A7-8415-964B24AF0C8D}"/>
    <dgm:cxn modelId="{E2CD6B76-AE85-4C1C-B2F0-2E553527C8F0}" type="presOf" srcId="{B24EC0C2-405C-4E34-A61D-DBB74504C4B7}" destId="{12620A2C-D958-40AE-A86C-6C46CC16319E}" srcOrd="0" destOrd="0" presId="urn:microsoft.com/office/officeart/2018/2/layout/IconVerticalSolidList"/>
    <dgm:cxn modelId="{D6DE317E-827F-446B-937A-7B8F56BA7F04}" type="presOf" srcId="{69601BBE-AD1F-426D-96F3-B2E7360C3523}" destId="{4E4FBF77-0F13-4ABE-BAB6-62AD5290EBA1}" srcOrd="0" destOrd="0" presId="urn:microsoft.com/office/officeart/2018/2/layout/IconVerticalSolidList"/>
    <dgm:cxn modelId="{FB1A4199-62F7-43CD-88A6-7538AC9B91A5}" srcId="{5271B3BA-5F2F-486C-BAA9-E8963E9C40CE}" destId="{B24EC0C2-405C-4E34-A61D-DBB74504C4B7}" srcOrd="4" destOrd="0" parTransId="{FD881996-C6F9-469E-8325-1EA0FCBAEB16}" sibTransId="{8F5CA328-CBEE-4765-9BBE-4D5EAAC6F928}"/>
    <dgm:cxn modelId="{0A00F2AA-670F-4992-B186-C86771248BE9}" type="presOf" srcId="{5271B3BA-5F2F-486C-BAA9-E8963E9C40CE}" destId="{E78BE57E-CE36-4683-979F-5EBEE50F9EB2}" srcOrd="0" destOrd="0" presId="urn:microsoft.com/office/officeart/2018/2/layout/IconVerticalSolidList"/>
    <dgm:cxn modelId="{39B87DAB-EE4F-42E6-A37C-0405C4BEEB78}" srcId="{5271B3BA-5F2F-486C-BAA9-E8963E9C40CE}" destId="{C4924668-B5C4-4EA7-B0F3-2C8C5AFFC1D3}" srcOrd="3" destOrd="0" parTransId="{4F5299AB-14F0-482C-9D40-C667E216FE90}" sibTransId="{CFCC11C0-D0D8-413A-B65A-1C48E0F29312}"/>
    <dgm:cxn modelId="{220177C6-B8A5-4784-BD7F-44C4B779A15E}" type="presOf" srcId="{B20CD95B-F70C-4B99-A7F1-CAD7CB3E29FE}" destId="{AB8EA386-5588-43D8-ADB6-1205853F4DF2}" srcOrd="0" destOrd="0" presId="urn:microsoft.com/office/officeart/2018/2/layout/IconVerticalSolidList"/>
    <dgm:cxn modelId="{F06E88D1-1952-432E-A5C1-1F2DE8A2562A}" srcId="{5271B3BA-5F2F-486C-BAA9-E8963E9C40CE}" destId="{C332A766-891D-4581-B635-FA3133D0FF47}" srcOrd="5" destOrd="0" parTransId="{5DC4BF86-E2F4-4DFC-8EEF-5007D9E1E4D0}" sibTransId="{02D9A81B-1669-4A4B-95D3-92D408BAC3D2}"/>
    <dgm:cxn modelId="{4B4A96F9-C4E4-4678-94E0-E6FA6A19D641}" type="presParOf" srcId="{E78BE57E-CE36-4683-979F-5EBEE50F9EB2}" destId="{379278BF-405C-48DA-AA17-E9F47871BAF3}" srcOrd="0" destOrd="0" presId="urn:microsoft.com/office/officeart/2018/2/layout/IconVerticalSolidList"/>
    <dgm:cxn modelId="{65DEECC7-743B-49A8-815E-FBC593B41EC6}" type="presParOf" srcId="{379278BF-405C-48DA-AA17-E9F47871BAF3}" destId="{B8B07096-2FA9-4E9B-9D08-68BED5ADA67A}" srcOrd="0" destOrd="0" presId="urn:microsoft.com/office/officeart/2018/2/layout/IconVerticalSolidList"/>
    <dgm:cxn modelId="{2FEE01C9-56B0-449F-A1D8-5C8AA41BD6BA}" type="presParOf" srcId="{379278BF-405C-48DA-AA17-E9F47871BAF3}" destId="{950A944D-B00B-4402-B49B-94BEA33281BF}" srcOrd="1" destOrd="0" presId="urn:microsoft.com/office/officeart/2018/2/layout/IconVerticalSolidList"/>
    <dgm:cxn modelId="{526519CB-5567-4A0E-94CE-B8C320174F67}" type="presParOf" srcId="{379278BF-405C-48DA-AA17-E9F47871BAF3}" destId="{B6C28659-11B9-492A-ACA7-88E67B93E69D}" srcOrd="2" destOrd="0" presId="urn:microsoft.com/office/officeart/2018/2/layout/IconVerticalSolidList"/>
    <dgm:cxn modelId="{6354AC2A-72FE-46DA-87E1-6AC849F09269}" type="presParOf" srcId="{379278BF-405C-48DA-AA17-E9F47871BAF3}" destId="{4E4FBF77-0F13-4ABE-BAB6-62AD5290EBA1}" srcOrd="3" destOrd="0" presId="urn:microsoft.com/office/officeart/2018/2/layout/IconVerticalSolidList"/>
    <dgm:cxn modelId="{556F9473-B625-4A66-8768-F01C47AB386A}" type="presParOf" srcId="{E78BE57E-CE36-4683-979F-5EBEE50F9EB2}" destId="{17EE41A1-EA8E-4ED5-B903-3C8A6396BDE3}" srcOrd="1" destOrd="0" presId="urn:microsoft.com/office/officeart/2018/2/layout/IconVerticalSolidList"/>
    <dgm:cxn modelId="{85985EA1-0190-4829-96BB-EEDD02AB403B}" type="presParOf" srcId="{E78BE57E-CE36-4683-979F-5EBEE50F9EB2}" destId="{94B449DF-551A-44FB-8E0B-D07111F62888}" srcOrd="2" destOrd="0" presId="urn:microsoft.com/office/officeart/2018/2/layout/IconVerticalSolidList"/>
    <dgm:cxn modelId="{3A747175-266F-4801-95C5-608E04BECB09}" type="presParOf" srcId="{94B449DF-551A-44FB-8E0B-D07111F62888}" destId="{1690F5E5-12E1-4826-BABC-B8D05B3CA1DD}" srcOrd="0" destOrd="0" presId="urn:microsoft.com/office/officeart/2018/2/layout/IconVerticalSolidList"/>
    <dgm:cxn modelId="{A1F3963E-C516-4118-9701-3507CA819DAF}" type="presParOf" srcId="{94B449DF-551A-44FB-8E0B-D07111F62888}" destId="{BA2EF03D-ED6E-4732-AE53-368DEB0F25CD}" srcOrd="1" destOrd="0" presId="urn:microsoft.com/office/officeart/2018/2/layout/IconVerticalSolidList"/>
    <dgm:cxn modelId="{0233CEE5-69FE-41D7-8087-BC4AFDD83D13}" type="presParOf" srcId="{94B449DF-551A-44FB-8E0B-D07111F62888}" destId="{C1D3B4D0-12C8-42EF-B68C-F1D4C109E5BF}" srcOrd="2" destOrd="0" presId="urn:microsoft.com/office/officeart/2018/2/layout/IconVerticalSolidList"/>
    <dgm:cxn modelId="{94A6E912-950C-4A44-857F-077F82BEF543}" type="presParOf" srcId="{94B449DF-551A-44FB-8E0B-D07111F62888}" destId="{894BB718-73AD-4C26-9827-00A7349DC004}" srcOrd="3" destOrd="0" presId="urn:microsoft.com/office/officeart/2018/2/layout/IconVerticalSolidList"/>
    <dgm:cxn modelId="{60CCA3CB-CA7F-4062-BF94-A24FADA5B47C}" type="presParOf" srcId="{E78BE57E-CE36-4683-979F-5EBEE50F9EB2}" destId="{D4AD844D-55C2-4F34-A591-1603246D00C2}" srcOrd="3" destOrd="0" presId="urn:microsoft.com/office/officeart/2018/2/layout/IconVerticalSolidList"/>
    <dgm:cxn modelId="{5B596B25-9660-47B7-B283-340B88CDEB90}" type="presParOf" srcId="{E78BE57E-CE36-4683-979F-5EBEE50F9EB2}" destId="{06EF43C3-2782-4604-9478-37A4E7F61767}" srcOrd="4" destOrd="0" presId="urn:microsoft.com/office/officeart/2018/2/layout/IconVerticalSolidList"/>
    <dgm:cxn modelId="{7F9B478F-D810-490D-BA52-5EC405D05AA1}" type="presParOf" srcId="{06EF43C3-2782-4604-9478-37A4E7F61767}" destId="{5888ACBB-B882-4BA7-8908-EE37DB9730B5}" srcOrd="0" destOrd="0" presId="urn:microsoft.com/office/officeart/2018/2/layout/IconVerticalSolidList"/>
    <dgm:cxn modelId="{EA2557B0-8684-4A08-8A8B-B055956B33BE}" type="presParOf" srcId="{06EF43C3-2782-4604-9478-37A4E7F61767}" destId="{CFAFD7AC-4E72-4691-A08D-D877B8FD66C3}" srcOrd="1" destOrd="0" presId="urn:microsoft.com/office/officeart/2018/2/layout/IconVerticalSolidList"/>
    <dgm:cxn modelId="{E26399A6-7343-482E-B17B-2B278F784A8C}" type="presParOf" srcId="{06EF43C3-2782-4604-9478-37A4E7F61767}" destId="{1974D88F-D7E2-4FF4-BB97-CC0C2E7B5095}" srcOrd="2" destOrd="0" presId="urn:microsoft.com/office/officeart/2018/2/layout/IconVerticalSolidList"/>
    <dgm:cxn modelId="{D82C5022-88A4-4912-8AD6-7E176897F81E}" type="presParOf" srcId="{06EF43C3-2782-4604-9478-37A4E7F61767}" destId="{AB8EA386-5588-43D8-ADB6-1205853F4DF2}" srcOrd="3" destOrd="0" presId="urn:microsoft.com/office/officeart/2018/2/layout/IconVerticalSolidList"/>
    <dgm:cxn modelId="{A69A7C6D-F37D-434C-A1C5-AF2C14EB8DEF}" type="presParOf" srcId="{E78BE57E-CE36-4683-979F-5EBEE50F9EB2}" destId="{73CC8B0E-A177-4157-AE1F-590F668FEF1C}" srcOrd="5" destOrd="0" presId="urn:microsoft.com/office/officeart/2018/2/layout/IconVerticalSolidList"/>
    <dgm:cxn modelId="{DB4EFF00-DA11-4773-A4AC-4E4834F2F96F}" type="presParOf" srcId="{E78BE57E-CE36-4683-979F-5EBEE50F9EB2}" destId="{9EF84A85-8BA1-4426-A49D-20B100A329F7}" srcOrd="6" destOrd="0" presId="urn:microsoft.com/office/officeart/2018/2/layout/IconVerticalSolidList"/>
    <dgm:cxn modelId="{07C44CAB-FE26-4A84-A555-EAE3ABAC1430}" type="presParOf" srcId="{9EF84A85-8BA1-4426-A49D-20B100A329F7}" destId="{FDB70245-6D06-4AE1-A9DB-B816F8781BD8}" srcOrd="0" destOrd="0" presId="urn:microsoft.com/office/officeart/2018/2/layout/IconVerticalSolidList"/>
    <dgm:cxn modelId="{97FAD95D-D985-47A1-A83F-DBF909E65187}" type="presParOf" srcId="{9EF84A85-8BA1-4426-A49D-20B100A329F7}" destId="{D83F98C8-A749-433E-B84F-5D3670900C62}" srcOrd="1" destOrd="0" presId="urn:microsoft.com/office/officeart/2018/2/layout/IconVerticalSolidList"/>
    <dgm:cxn modelId="{8A2741F8-38C2-45DD-ABBC-CFD9A622E65B}" type="presParOf" srcId="{9EF84A85-8BA1-4426-A49D-20B100A329F7}" destId="{05DFBA2D-7984-4BF6-9252-661B31FCA73F}" srcOrd="2" destOrd="0" presId="urn:microsoft.com/office/officeart/2018/2/layout/IconVerticalSolidList"/>
    <dgm:cxn modelId="{E47790C5-7F5A-44C3-A03A-C3D2C212B54E}" type="presParOf" srcId="{9EF84A85-8BA1-4426-A49D-20B100A329F7}" destId="{FB045D0E-6DAE-4618-B8B8-14968E281871}" srcOrd="3" destOrd="0" presId="urn:microsoft.com/office/officeart/2018/2/layout/IconVerticalSolidList"/>
    <dgm:cxn modelId="{EF9930E6-3C3E-4740-8E30-7FF8AE32CBEC}" type="presParOf" srcId="{E78BE57E-CE36-4683-979F-5EBEE50F9EB2}" destId="{AB8E0E65-071D-4921-97EA-3CEC1AC8BD19}" srcOrd="7" destOrd="0" presId="urn:microsoft.com/office/officeart/2018/2/layout/IconVerticalSolidList"/>
    <dgm:cxn modelId="{298B2E32-9137-45E8-B37F-A135BA56FF81}" type="presParOf" srcId="{E78BE57E-CE36-4683-979F-5EBEE50F9EB2}" destId="{B94DCD99-6EDE-482E-8506-DDB3F1F0509D}" srcOrd="8" destOrd="0" presId="urn:microsoft.com/office/officeart/2018/2/layout/IconVerticalSolidList"/>
    <dgm:cxn modelId="{99B2983B-AA3A-41FE-9F55-5A6414FE34E7}" type="presParOf" srcId="{B94DCD99-6EDE-482E-8506-DDB3F1F0509D}" destId="{D66C1494-5713-43AF-8B85-94475D0A20A3}" srcOrd="0" destOrd="0" presId="urn:microsoft.com/office/officeart/2018/2/layout/IconVerticalSolidList"/>
    <dgm:cxn modelId="{80408167-408D-474E-9470-64C42A9C3218}" type="presParOf" srcId="{B94DCD99-6EDE-482E-8506-DDB3F1F0509D}" destId="{1D024B4F-CD4E-4C38-934B-6D20F2B990CE}" srcOrd="1" destOrd="0" presId="urn:microsoft.com/office/officeart/2018/2/layout/IconVerticalSolidList"/>
    <dgm:cxn modelId="{6EEC92FF-7658-4372-8579-EAEFC844043C}" type="presParOf" srcId="{B94DCD99-6EDE-482E-8506-DDB3F1F0509D}" destId="{032A3F9A-BAD6-4A5E-8D4B-B52F332A6DD1}" srcOrd="2" destOrd="0" presId="urn:microsoft.com/office/officeart/2018/2/layout/IconVerticalSolidList"/>
    <dgm:cxn modelId="{9C804882-7D3A-4823-8B39-B6C5B26FF39E}" type="presParOf" srcId="{B94DCD99-6EDE-482E-8506-DDB3F1F0509D}" destId="{12620A2C-D958-40AE-A86C-6C46CC16319E}" srcOrd="3" destOrd="0" presId="urn:microsoft.com/office/officeart/2018/2/layout/IconVerticalSolidList"/>
    <dgm:cxn modelId="{95281E7E-364E-48C0-B6B9-2A92596B113B}" type="presParOf" srcId="{E78BE57E-CE36-4683-979F-5EBEE50F9EB2}" destId="{C458E15D-5C49-4169-9EF1-1C902E228357}" srcOrd="9" destOrd="0" presId="urn:microsoft.com/office/officeart/2018/2/layout/IconVerticalSolidList"/>
    <dgm:cxn modelId="{BE627DE2-49BD-4873-92B2-EFB60021BBC3}" type="presParOf" srcId="{E78BE57E-CE36-4683-979F-5EBEE50F9EB2}" destId="{AD5E3C05-92E3-4078-8407-A59CA47EAA0C}" srcOrd="10" destOrd="0" presId="urn:microsoft.com/office/officeart/2018/2/layout/IconVerticalSolidList"/>
    <dgm:cxn modelId="{46D436B5-A78A-462D-A743-FF687465DB6C}" type="presParOf" srcId="{AD5E3C05-92E3-4078-8407-A59CA47EAA0C}" destId="{342E54D6-AEFE-4455-8383-BBE5502EB930}" srcOrd="0" destOrd="0" presId="urn:microsoft.com/office/officeart/2018/2/layout/IconVerticalSolidList"/>
    <dgm:cxn modelId="{D3265176-52A2-4FC9-BBE6-559CB5850A34}" type="presParOf" srcId="{AD5E3C05-92E3-4078-8407-A59CA47EAA0C}" destId="{8DD82174-AF7E-48F7-93F6-AEACF5E1016E}" srcOrd="1" destOrd="0" presId="urn:microsoft.com/office/officeart/2018/2/layout/IconVerticalSolidList"/>
    <dgm:cxn modelId="{2F3DB03A-0F69-4574-80AC-8ED83FC6E0EE}" type="presParOf" srcId="{AD5E3C05-92E3-4078-8407-A59CA47EAA0C}" destId="{7F470532-D287-4CAC-A097-6793C29694F3}" srcOrd="2" destOrd="0" presId="urn:microsoft.com/office/officeart/2018/2/layout/IconVerticalSolidList"/>
    <dgm:cxn modelId="{62E32E4A-59EA-46FA-B602-729348C461C3}" type="presParOf" srcId="{AD5E3C05-92E3-4078-8407-A59CA47EAA0C}" destId="{DE91A660-8DA5-452F-AB92-65AF28216F5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616B69-ED0C-433A-A239-6985D39E4276}"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DD24EA9E-62E4-4532-8F3E-67475D28FC83}">
      <dgm:prSet/>
      <dgm:spPr/>
      <dgm:t>
        <a:bodyPr/>
        <a:lstStyle/>
        <a:p>
          <a:pPr>
            <a:lnSpc>
              <a:spcPct val="100000"/>
            </a:lnSpc>
            <a:defRPr cap="all"/>
          </a:pPr>
          <a:r>
            <a:rPr lang="en-US"/>
            <a:t>Councils</a:t>
          </a:r>
        </a:p>
      </dgm:t>
    </dgm:pt>
    <dgm:pt modelId="{18109E39-72ED-4C69-A46E-1F208DF2C8D6}" type="parTrans" cxnId="{172921C3-51E7-40B9-9193-5BB58D512C44}">
      <dgm:prSet/>
      <dgm:spPr/>
      <dgm:t>
        <a:bodyPr/>
        <a:lstStyle/>
        <a:p>
          <a:endParaRPr lang="en-US"/>
        </a:p>
      </dgm:t>
    </dgm:pt>
    <dgm:pt modelId="{55BDF8C9-53C1-426E-8EFA-AE1B4FBA81EB}" type="sibTrans" cxnId="{172921C3-51E7-40B9-9193-5BB58D512C44}">
      <dgm:prSet/>
      <dgm:spPr/>
      <dgm:t>
        <a:bodyPr/>
        <a:lstStyle/>
        <a:p>
          <a:endParaRPr lang="en-US"/>
        </a:p>
      </dgm:t>
    </dgm:pt>
    <dgm:pt modelId="{F44ABCEB-A8EA-4D02-BCA8-2CA59C12DE62}">
      <dgm:prSet/>
      <dgm:spPr/>
      <dgm:t>
        <a:bodyPr/>
        <a:lstStyle/>
        <a:p>
          <a:pPr>
            <a:lnSpc>
              <a:spcPct val="100000"/>
            </a:lnSpc>
            <a:defRPr cap="all"/>
          </a:pPr>
          <a:r>
            <a:rPr lang="en-US"/>
            <a:t>Committees</a:t>
          </a:r>
        </a:p>
      </dgm:t>
    </dgm:pt>
    <dgm:pt modelId="{76FF32E5-FE43-44B9-898E-96118D818FE3}" type="parTrans" cxnId="{7CD0FFC5-2116-4837-818F-D4C9880AA836}">
      <dgm:prSet/>
      <dgm:spPr/>
      <dgm:t>
        <a:bodyPr/>
        <a:lstStyle/>
        <a:p>
          <a:endParaRPr lang="en-US"/>
        </a:p>
      </dgm:t>
    </dgm:pt>
    <dgm:pt modelId="{0078BF05-67D1-4727-BB76-729A99ACC250}" type="sibTrans" cxnId="{7CD0FFC5-2116-4837-818F-D4C9880AA836}">
      <dgm:prSet/>
      <dgm:spPr/>
      <dgm:t>
        <a:bodyPr/>
        <a:lstStyle/>
        <a:p>
          <a:endParaRPr lang="en-US"/>
        </a:p>
      </dgm:t>
    </dgm:pt>
    <dgm:pt modelId="{CFD660E1-A6EC-41CC-BFBE-A01354930580}">
      <dgm:prSet/>
      <dgm:spPr/>
      <dgm:t>
        <a:bodyPr/>
        <a:lstStyle/>
        <a:p>
          <a:pPr>
            <a:lnSpc>
              <a:spcPct val="100000"/>
            </a:lnSpc>
            <a:defRPr cap="all"/>
          </a:pPr>
          <a:r>
            <a:rPr lang="en-US"/>
            <a:t>Work Groups</a:t>
          </a:r>
        </a:p>
      </dgm:t>
    </dgm:pt>
    <dgm:pt modelId="{4A786DF4-8D09-40B2-97F3-215D915DE1D4}" type="parTrans" cxnId="{F1DA3527-8C71-4939-8106-1CB7DF86CE5B}">
      <dgm:prSet/>
      <dgm:spPr/>
      <dgm:t>
        <a:bodyPr/>
        <a:lstStyle/>
        <a:p>
          <a:endParaRPr lang="en-US"/>
        </a:p>
      </dgm:t>
    </dgm:pt>
    <dgm:pt modelId="{22920F4D-B08A-414D-BF53-3164D88EFB47}" type="sibTrans" cxnId="{F1DA3527-8C71-4939-8106-1CB7DF86CE5B}">
      <dgm:prSet/>
      <dgm:spPr/>
      <dgm:t>
        <a:bodyPr/>
        <a:lstStyle/>
        <a:p>
          <a:endParaRPr lang="en-US"/>
        </a:p>
      </dgm:t>
    </dgm:pt>
    <dgm:pt modelId="{645EE7F9-A8A5-4DDE-98B2-6F4806C56515}" type="pres">
      <dgm:prSet presAssocID="{BE616B69-ED0C-433A-A239-6985D39E4276}" presName="root" presStyleCnt="0">
        <dgm:presLayoutVars>
          <dgm:dir/>
          <dgm:resizeHandles val="exact"/>
        </dgm:presLayoutVars>
      </dgm:prSet>
      <dgm:spPr/>
    </dgm:pt>
    <dgm:pt modelId="{EE06D1DE-80F3-44A5-9301-B377FEF7F2F7}" type="pres">
      <dgm:prSet presAssocID="{DD24EA9E-62E4-4532-8F3E-67475D28FC83}" presName="compNode" presStyleCnt="0"/>
      <dgm:spPr/>
    </dgm:pt>
    <dgm:pt modelId="{41DFABC8-0890-4B27-B48A-830C218551BC}" type="pres">
      <dgm:prSet presAssocID="{DD24EA9E-62E4-4532-8F3E-67475D28FC83}" presName="iconBgRect" presStyleLbl="bgShp" presStyleIdx="0" presStyleCnt="3"/>
      <dgm:spPr/>
    </dgm:pt>
    <dgm:pt modelId="{F50B3C0D-CB26-4348-8326-EBC1BA0B4290}" type="pres">
      <dgm:prSet presAssocID="{DD24EA9E-62E4-4532-8F3E-67475D28FC8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eting"/>
        </a:ext>
      </dgm:extLst>
    </dgm:pt>
    <dgm:pt modelId="{5F0537DA-EEC7-45E8-A6A6-B3D58BCCF41E}" type="pres">
      <dgm:prSet presAssocID="{DD24EA9E-62E4-4532-8F3E-67475D28FC83}" presName="spaceRect" presStyleCnt="0"/>
      <dgm:spPr/>
    </dgm:pt>
    <dgm:pt modelId="{C0542FA6-3C4A-4CB6-9358-AA06B90DBB31}" type="pres">
      <dgm:prSet presAssocID="{DD24EA9E-62E4-4532-8F3E-67475D28FC83}" presName="textRect" presStyleLbl="revTx" presStyleIdx="0" presStyleCnt="3">
        <dgm:presLayoutVars>
          <dgm:chMax val="1"/>
          <dgm:chPref val="1"/>
        </dgm:presLayoutVars>
      </dgm:prSet>
      <dgm:spPr/>
    </dgm:pt>
    <dgm:pt modelId="{17280031-7991-4931-BF19-EB40A09F9BBC}" type="pres">
      <dgm:prSet presAssocID="{55BDF8C9-53C1-426E-8EFA-AE1B4FBA81EB}" presName="sibTrans" presStyleCnt="0"/>
      <dgm:spPr/>
    </dgm:pt>
    <dgm:pt modelId="{71A2ACCF-308F-49EE-8AF9-53C1FBD771EF}" type="pres">
      <dgm:prSet presAssocID="{F44ABCEB-A8EA-4D02-BCA8-2CA59C12DE62}" presName="compNode" presStyleCnt="0"/>
      <dgm:spPr/>
    </dgm:pt>
    <dgm:pt modelId="{FD05ED94-7D4B-4CBE-AD65-7F86784E952C}" type="pres">
      <dgm:prSet presAssocID="{F44ABCEB-A8EA-4D02-BCA8-2CA59C12DE62}" presName="iconBgRect" presStyleLbl="bgShp" presStyleIdx="1" presStyleCnt="3"/>
      <dgm:spPr/>
    </dgm:pt>
    <dgm:pt modelId="{D44F6F3A-FC93-4E9D-9537-7DEB2A085D64}" type="pres">
      <dgm:prSet presAssocID="{F44ABCEB-A8EA-4D02-BCA8-2CA59C12DE6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Users"/>
        </a:ext>
      </dgm:extLst>
    </dgm:pt>
    <dgm:pt modelId="{7B2BBB42-57FD-4DCA-9156-66E444364DC3}" type="pres">
      <dgm:prSet presAssocID="{F44ABCEB-A8EA-4D02-BCA8-2CA59C12DE62}" presName="spaceRect" presStyleCnt="0"/>
      <dgm:spPr/>
    </dgm:pt>
    <dgm:pt modelId="{2454B8AA-4AC9-404C-867D-88ABB14D2ADF}" type="pres">
      <dgm:prSet presAssocID="{F44ABCEB-A8EA-4D02-BCA8-2CA59C12DE62}" presName="textRect" presStyleLbl="revTx" presStyleIdx="1" presStyleCnt="3">
        <dgm:presLayoutVars>
          <dgm:chMax val="1"/>
          <dgm:chPref val="1"/>
        </dgm:presLayoutVars>
      </dgm:prSet>
      <dgm:spPr/>
    </dgm:pt>
    <dgm:pt modelId="{A069FD85-1BF5-4794-80FF-2CFFA0D73F15}" type="pres">
      <dgm:prSet presAssocID="{0078BF05-67D1-4727-BB76-729A99ACC250}" presName="sibTrans" presStyleCnt="0"/>
      <dgm:spPr/>
    </dgm:pt>
    <dgm:pt modelId="{EBF43D41-A8A5-4A62-B48F-3960C5F666B8}" type="pres">
      <dgm:prSet presAssocID="{CFD660E1-A6EC-41CC-BFBE-A01354930580}" presName="compNode" presStyleCnt="0"/>
      <dgm:spPr/>
    </dgm:pt>
    <dgm:pt modelId="{2E3F172B-0A6C-450F-812A-2B5A135D7B8B}" type="pres">
      <dgm:prSet presAssocID="{CFD660E1-A6EC-41CC-BFBE-A01354930580}" presName="iconBgRect" presStyleLbl="bgShp" presStyleIdx="2" presStyleCnt="3"/>
      <dgm:spPr/>
    </dgm:pt>
    <dgm:pt modelId="{98518A59-297B-43A1-9B84-8D7981BB9DAF}" type="pres">
      <dgm:prSet presAssocID="{CFD660E1-A6EC-41CC-BFBE-A0135493058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oup"/>
        </a:ext>
      </dgm:extLst>
    </dgm:pt>
    <dgm:pt modelId="{7C01CCE5-4EC0-4A79-A7CD-1C046FE1CE97}" type="pres">
      <dgm:prSet presAssocID="{CFD660E1-A6EC-41CC-BFBE-A01354930580}" presName="spaceRect" presStyleCnt="0"/>
      <dgm:spPr/>
    </dgm:pt>
    <dgm:pt modelId="{261F5A06-8DC5-48BE-9C51-F08C763FECAD}" type="pres">
      <dgm:prSet presAssocID="{CFD660E1-A6EC-41CC-BFBE-A01354930580}" presName="textRect" presStyleLbl="revTx" presStyleIdx="2" presStyleCnt="3">
        <dgm:presLayoutVars>
          <dgm:chMax val="1"/>
          <dgm:chPref val="1"/>
        </dgm:presLayoutVars>
      </dgm:prSet>
      <dgm:spPr/>
    </dgm:pt>
  </dgm:ptLst>
  <dgm:cxnLst>
    <dgm:cxn modelId="{F1DA3527-8C71-4939-8106-1CB7DF86CE5B}" srcId="{BE616B69-ED0C-433A-A239-6985D39E4276}" destId="{CFD660E1-A6EC-41CC-BFBE-A01354930580}" srcOrd="2" destOrd="0" parTransId="{4A786DF4-8D09-40B2-97F3-215D915DE1D4}" sibTransId="{22920F4D-B08A-414D-BF53-3164D88EFB47}"/>
    <dgm:cxn modelId="{67E71473-5D2C-41FD-94D6-FE9E2C871245}" type="presOf" srcId="{DD24EA9E-62E4-4532-8F3E-67475D28FC83}" destId="{C0542FA6-3C4A-4CB6-9358-AA06B90DBB31}" srcOrd="0" destOrd="0" presId="urn:microsoft.com/office/officeart/2018/5/layout/IconCircleLabelList"/>
    <dgm:cxn modelId="{ABFAE9B1-E012-481C-B191-674E565D33EE}" type="presOf" srcId="{F44ABCEB-A8EA-4D02-BCA8-2CA59C12DE62}" destId="{2454B8AA-4AC9-404C-867D-88ABB14D2ADF}" srcOrd="0" destOrd="0" presId="urn:microsoft.com/office/officeart/2018/5/layout/IconCircleLabelList"/>
    <dgm:cxn modelId="{172921C3-51E7-40B9-9193-5BB58D512C44}" srcId="{BE616B69-ED0C-433A-A239-6985D39E4276}" destId="{DD24EA9E-62E4-4532-8F3E-67475D28FC83}" srcOrd="0" destOrd="0" parTransId="{18109E39-72ED-4C69-A46E-1F208DF2C8D6}" sibTransId="{55BDF8C9-53C1-426E-8EFA-AE1B4FBA81EB}"/>
    <dgm:cxn modelId="{DC8C65C3-B80F-475B-AB01-607D4EF961F0}" type="presOf" srcId="{BE616B69-ED0C-433A-A239-6985D39E4276}" destId="{645EE7F9-A8A5-4DDE-98B2-6F4806C56515}" srcOrd="0" destOrd="0" presId="urn:microsoft.com/office/officeart/2018/5/layout/IconCircleLabelList"/>
    <dgm:cxn modelId="{7CD0FFC5-2116-4837-818F-D4C9880AA836}" srcId="{BE616B69-ED0C-433A-A239-6985D39E4276}" destId="{F44ABCEB-A8EA-4D02-BCA8-2CA59C12DE62}" srcOrd="1" destOrd="0" parTransId="{76FF32E5-FE43-44B9-898E-96118D818FE3}" sibTransId="{0078BF05-67D1-4727-BB76-729A99ACC250}"/>
    <dgm:cxn modelId="{CD11E7D5-CE45-4794-A8F2-7979BEB46F65}" type="presOf" srcId="{CFD660E1-A6EC-41CC-BFBE-A01354930580}" destId="{261F5A06-8DC5-48BE-9C51-F08C763FECAD}" srcOrd="0" destOrd="0" presId="urn:microsoft.com/office/officeart/2018/5/layout/IconCircleLabelList"/>
    <dgm:cxn modelId="{F9911DBE-130F-4537-A609-D6D067FE9E2B}" type="presParOf" srcId="{645EE7F9-A8A5-4DDE-98B2-6F4806C56515}" destId="{EE06D1DE-80F3-44A5-9301-B377FEF7F2F7}" srcOrd="0" destOrd="0" presId="urn:microsoft.com/office/officeart/2018/5/layout/IconCircleLabelList"/>
    <dgm:cxn modelId="{77406F3E-1782-42AE-947E-A1100051C20A}" type="presParOf" srcId="{EE06D1DE-80F3-44A5-9301-B377FEF7F2F7}" destId="{41DFABC8-0890-4B27-B48A-830C218551BC}" srcOrd="0" destOrd="0" presId="urn:microsoft.com/office/officeart/2018/5/layout/IconCircleLabelList"/>
    <dgm:cxn modelId="{ED991573-4813-42E2-B843-42E1DDA83DE4}" type="presParOf" srcId="{EE06D1DE-80F3-44A5-9301-B377FEF7F2F7}" destId="{F50B3C0D-CB26-4348-8326-EBC1BA0B4290}" srcOrd="1" destOrd="0" presId="urn:microsoft.com/office/officeart/2018/5/layout/IconCircleLabelList"/>
    <dgm:cxn modelId="{801985D3-8364-4E2B-BF84-70499596F561}" type="presParOf" srcId="{EE06D1DE-80F3-44A5-9301-B377FEF7F2F7}" destId="{5F0537DA-EEC7-45E8-A6A6-B3D58BCCF41E}" srcOrd="2" destOrd="0" presId="urn:microsoft.com/office/officeart/2018/5/layout/IconCircleLabelList"/>
    <dgm:cxn modelId="{42798F94-BAA1-4D82-A1F3-D7AD55E0BD28}" type="presParOf" srcId="{EE06D1DE-80F3-44A5-9301-B377FEF7F2F7}" destId="{C0542FA6-3C4A-4CB6-9358-AA06B90DBB31}" srcOrd="3" destOrd="0" presId="urn:microsoft.com/office/officeart/2018/5/layout/IconCircleLabelList"/>
    <dgm:cxn modelId="{F37590A7-0948-447B-8B16-5358A981D455}" type="presParOf" srcId="{645EE7F9-A8A5-4DDE-98B2-6F4806C56515}" destId="{17280031-7991-4931-BF19-EB40A09F9BBC}" srcOrd="1" destOrd="0" presId="urn:microsoft.com/office/officeart/2018/5/layout/IconCircleLabelList"/>
    <dgm:cxn modelId="{5B079B01-409D-4374-B2E3-78462B9FC50C}" type="presParOf" srcId="{645EE7F9-A8A5-4DDE-98B2-6F4806C56515}" destId="{71A2ACCF-308F-49EE-8AF9-53C1FBD771EF}" srcOrd="2" destOrd="0" presId="urn:microsoft.com/office/officeart/2018/5/layout/IconCircleLabelList"/>
    <dgm:cxn modelId="{78A474E5-CEBC-4DA4-AC43-B10BF1DE2CC9}" type="presParOf" srcId="{71A2ACCF-308F-49EE-8AF9-53C1FBD771EF}" destId="{FD05ED94-7D4B-4CBE-AD65-7F86784E952C}" srcOrd="0" destOrd="0" presId="urn:microsoft.com/office/officeart/2018/5/layout/IconCircleLabelList"/>
    <dgm:cxn modelId="{8EE09595-7DE5-43F5-A68A-A6AE4C1EEACB}" type="presParOf" srcId="{71A2ACCF-308F-49EE-8AF9-53C1FBD771EF}" destId="{D44F6F3A-FC93-4E9D-9537-7DEB2A085D64}" srcOrd="1" destOrd="0" presId="urn:microsoft.com/office/officeart/2018/5/layout/IconCircleLabelList"/>
    <dgm:cxn modelId="{FF3D16E6-D6EE-4288-A42B-D7317BF728B4}" type="presParOf" srcId="{71A2ACCF-308F-49EE-8AF9-53C1FBD771EF}" destId="{7B2BBB42-57FD-4DCA-9156-66E444364DC3}" srcOrd="2" destOrd="0" presId="urn:microsoft.com/office/officeart/2018/5/layout/IconCircleLabelList"/>
    <dgm:cxn modelId="{9E682C8D-4E2B-4574-891B-3B19273C3089}" type="presParOf" srcId="{71A2ACCF-308F-49EE-8AF9-53C1FBD771EF}" destId="{2454B8AA-4AC9-404C-867D-88ABB14D2ADF}" srcOrd="3" destOrd="0" presId="urn:microsoft.com/office/officeart/2018/5/layout/IconCircleLabelList"/>
    <dgm:cxn modelId="{342A9350-0196-41D0-AC07-78EAF78FF89B}" type="presParOf" srcId="{645EE7F9-A8A5-4DDE-98B2-6F4806C56515}" destId="{A069FD85-1BF5-4794-80FF-2CFFA0D73F15}" srcOrd="3" destOrd="0" presId="urn:microsoft.com/office/officeart/2018/5/layout/IconCircleLabelList"/>
    <dgm:cxn modelId="{39B29FB4-36DC-4796-806E-D64A64400687}" type="presParOf" srcId="{645EE7F9-A8A5-4DDE-98B2-6F4806C56515}" destId="{EBF43D41-A8A5-4A62-B48F-3960C5F666B8}" srcOrd="4" destOrd="0" presId="urn:microsoft.com/office/officeart/2018/5/layout/IconCircleLabelList"/>
    <dgm:cxn modelId="{70C84EDC-03C0-4F64-BBC5-B315AADB0383}" type="presParOf" srcId="{EBF43D41-A8A5-4A62-B48F-3960C5F666B8}" destId="{2E3F172B-0A6C-450F-812A-2B5A135D7B8B}" srcOrd="0" destOrd="0" presId="urn:microsoft.com/office/officeart/2018/5/layout/IconCircleLabelList"/>
    <dgm:cxn modelId="{FAD16D0C-8C13-40B3-9821-B043B1EEB581}" type="presParOf" srcId="{EBF43D41-A8A5-4A62-B48F-3960C5F666B8}" destId="{98518A59-297B-43A1-9B84-8D7981BB9DAF}" srcOrd="1" destOrd="0" presId="urn:microsoft.com/office/officeart/2018/5/layout/IconCircleLabelList"/>
    <dgm:cxn modelId="{2F6891B8-0467-44A2-80B4-20A7A444AB2F}" type="presParOf" srcId="{EBF43D41-A8A5-4A62-B48F-3960C5F666B8}" destId="{7C01CCE5-4EC0-4A79-A7CD-1C046FE1CE97}" srcOrd="2" destOrd="0" presId="urn:microsoft.com/office/officeart/2018/5/layout/IconCircleLabelList"/>
    <dgm:cxn modelId="{328D8533-E05F-4B2A-B623-6D7868B28DAE}" type="presParOf" srcId="{EBF43D41-A8A5-4A62-B48F-3960C5F666B8}" destId="{261F5A06-8DC5-48BE-9C51-F08C763FECAD}"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5F948E-E201-4E38-B8B5-A39CA45A9C5D}">
      <dsp:nvSpPr>
        <dsp:cNvPr id="0" name=""/>
        <dsp:cNvSpPr/>
      </dsp:nvSpPr>
      <dsp:spPr>
        <a:xfrm>
          <a:off x="0" y="3295"/>
          <a:ext cx="10068098" cy="7019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D163C3-CC91-4623-8BDD-16E634FAF490}">
      <dsp:nvSpPr>
        <dsp:cNvPr id="0" name=""/>
        <dsp:cNvSpPr/>
      </dsp:nvSpPr>
      <dsp:spPr>
        <a:xfrm>
          <a:off x="212327" y="161224"/>
          <a:ext cx="386049" cy="386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CBBB45-4C8A-4A3D-BD44-9AF8332A4237}">
      <dsp:nvSpPr>
        <dsp:cNvPr id="0" name=""/>
        <dsp:cNvSpPr/>
      </dsp:nvSpPr>
      <dsp:spPr>
        <a:xfrm>
          <a:off x="810703" y="3295"/>
          <a:ext cx="9257394" cy="70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85" tIns="74285" rIns="74285" bIns="74285" numCol="1" spcCol="1270" anchor="ctr" anchorCtr="0">
          <a:noAutofit/>
        </a:bodyPr>
        <a:lstStyle/>
        <a:p>
          <a:pPr marL="0" lvl="0" indent="0" algn="l" defTabSz="844550">
            <a:lnSpc>
              <a:spcPct val="90000"/>
            </a:lnSpc>
            <a:spcBef>
              <a:spcPct val="0"/>
            </a:spcBef>
            <a:spcAft>
              <a:spcPct val="35000"/>
            </a:spcAft>
            <a:buNone/>
          </a:pPr>
          <a:r>
            <a:rPr lang="en-US" sz="1900" kern="1200" dirty="0"/>
            <a:t>Who is ASPHN: Structure and Funding</a:t>
          </a:r>
        </a:p>
      </dsp:txBody>
      <dsp:txXfrm>
        <a:off x="810703" y="3295"/>
        <a:ext cx="9257394" cy="701908"/>
      </dsp:txXfrm>
    </dsp:sp>
    <dsp:sp modelId="{CC11F1FD-2467-42C2-89C7-92E688CA8C6F}">
      <dsp:nvSpPr>
        <dsp:cNvPr id="0" name=""/>
        <dsp:cNvSpPr/>
      </dsp:nvSpPr>
      <dsp:spPr>
        <a:xfrm>
          <a:off x="0" y="880680"/>
          <a:ext cx="10068098" cy="7019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A71D1C-A985-4389-94D6-DA47671E49A2}">
      <dsp:nvSpPr>
        <dsp:cNvPr id="0" name=""/>
        <dsp:cNvSpPr/>
      </dsp:nvSpPr>
      <dsp:spPr>
        <a:xfrm>
          <a:off x="212327" y="1038609"/>
          <a:ext cx="386049" cy="3860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863F34-D1FC-4DCB-8463-36C2C146703A}">
      <dsp:nvSpPr>
        <dsp:cNvPr id="0" name=""/>
        <dsp:cNvSpPr/>
      </dsp:nvSpPr>
      <dsp:spPr>
        <a:xfrm>
          <a:off x="810703" y="880680"/>
          <a:ext cx="9257394" cy="70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85" tIns="74285" rIns="74285" bIns="74285" numCol="1" spcCol="1270" anchor="ctr" anchorCtr="0">
          <a:noAutofit/>
        </a:bodyPr>
        <a:lstStyle/>
        <a:p>
          <a:pPr marL="0" lvl="0" indent="0" algn="l" defTabSz="844550">
            <a:lnSpc>
              <a:spcPct val="90000"/>
            </a:lnSpc>
            <a:spcBef>
              <a:spcPct val="0"/>
            </a:spcBef>
            <a:spcAft>
              <a:spcPct val="35000"/>
            </a:spcAft>
            <a:buNone/>
          </a:pPr>
          <a:r>
            <a:rPr lang="en-US" sz="1900" kern="1200" dirty="0"/>
            <a:t>Benefits/Making the Most of Your Membership</a:t>
          </a:r>
        </a:p>
      </dsp:txBody>
      <dsp:txXfrm>
        <a:off x="810703" y="880680"/>
        <a:ext cx="9257394" cy="701908"/>
      </dsp:txXfrm>
    </dsp:sp>
    <dsp:sp modelId="{FE1EC1D8-7E6D-47FA-B89A-3785BA9B67F3}">
      <dsp:nvSpPr>
        <dsp:cNvPr id="0" name=""/>
        <dsp:cNvSpPr/>
      </dsp:nvSpPr>
      <dsp:spPr>
        <a:xfrm>
          <a:off x="0" y="1758065"/>
          <a:ext cx="10068098" cy="7019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F5301A-2730-40AC-A377-F2A23D35EEF8}">
      <dsp:nvSpPr>
        <dsp:cNvPr id="0" name=""/>
        <dsp:cNvSpPr/>
      </dsp:nvSpPr>
      <dsp:spPr>
        <a:xfrm>
          <a:off x="212327" y="1915994"/>
          <a:ext cx="386049" cy="3860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DCFF3E-4DEE-4D13-98D1-DE1A928AF1DC}">
      <dsp:nvSpPr>
        <dsp:cNvPr id="0" name=""/>
        <dsp:cNvSpPr/>
      </dsp:nvSpPr>
      <dsp:spPr>
        <a:xfrm>
          <a:off x="810703" y="1758065"/>
          <a:ext cx="4530644" cy="70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85" tIns="74285" rIns="74285" bIns="74285" numCol="1" spcCol="1270" anchor="ctr" anchorCtr="0">
          <a:noAutofit/>
        </a:bodyPr>
        <a:lstStyle/>
        <a:p>
          <a:pPr marL="0" lvl="0" indent="0" algn="l" defTabSz="844550">
            <a:lnSpc>
              <a:spcPct val="90000"/>
            </a:lnSpc>
            <a:spcBef>
              <a:spcPct val="0"/>
            </a:spcBef>
            <a:spcAft>
              <a:spcPct val="35000"/>
            </a:spcAft>
            <a:buNone/>
          </a:pPr>
          <a:r>
            <a:rPr lang="en-US" sz="1900" kern="1200" dirty="0">
              <a:highlight>
                <a:srgbClr val="FFFF00"/>
              </a:highlight>
            </a:rPr>
            <a:t>Make the Most of Your Membership</a:t>
          </a:r>
        </a:p>
      </dsp:txBody>
      <dsp:txXfrm>
        <a:off x="810703" y="1758065"/>
        <a:ext cx="4530644" cy="701908"/>
      </dsp:txXfrm>
    </dsp:sp>
    <dsp:sp modelId="{6FE6CDAC-72B9-4916-AE78-7F191DD93A44}">
      <dsp:nvSpPr>
        <dsp:cNvPr id="0" name=""/>
        <dsp:cNvSpPr/>
      </dsp:nvSpPr>
      <dsp:spPr>
        <a:xfrm>
          <a:off x="5341347" y="1758065"/>
          <a:ext cx="4726750" cy="70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85" tIns="74285" rIns="74285" bIns="74285" numCol="1" spcCol="1270" anchor="ctr" anchorCtr="0">
          <a:noAutofit/>
        </a:bodyPr>
        <a:lstStyle/>
        <a:p>
          <a:pPr marL="0" lvl="0" indent="0" algn="l" defTabSz="711200">
            <a:lnSpc>
              <a:spcPct val="90000"/>
            </a:lnSpc>
            <a:spcBef>
              <a:spcPct val="0"/>
            </a:spcBef>
            <a:spcAft>
              <a:spcPct val="35000"/>
            </a:spcAft>
            <a:buNone/>
          </a:pPr>
          <a:r>
            <a:rPr lang="en-US" sz="1600" kern="1200" dirty="0">
              <a:highlight>
                <a:srgbClr val="FFFF00"/>
              </a:highlight>
            </a:rPr>
            <a:t>Councils/Committees</a:t>
          </a:r>
        </a:p>
        <a:p>
          <a:pPr marL="0" lvl="0" indent="0" algn="l" defTabSz="711200">
            <a:lnSpc>
              <a:spcPct val="90000"/>
            </a:lnSpc>
            <a:spcBef>
              <a:spcPct val="0"/>
            </a:spcBef>
            <a:spcAft>
              <a:spcPct val="35000"/>
            </a:spcAft>
            <a:buNone/>
          </a:pPr>
          <a:r>
            <a:rPr lang="en-US" sz="1600" kern="1200" dirty="0"/>
            <a:t>Leadership Development</a:t>
          </a:r>
        </a:p>
      </dsp:txBody>
      <dsp:txXfrm>
        <a:off x="5341347" y="1758065"/>
        <a:ext cx="4726750" cy="701908"/>
      </dsp:txXfrm>
    </dsp:sp>
    <dsp:sp modelId="{50101EB6-F324-4864-9772-87F761C20FF9}">
      <dsp:nvSpPr>
        <dsp:cNvPr id="0" name=""/>
        <dsp:cNvSpPr/>
      </dsp:nvSpPr>
      <dsp:spPr>
        <a:xfrm>
          <a:off x="0" y="2635450"/>
          <a:ext cx="10068098" cy="7019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9B4E10-FD28-454D-8554-A3B5D60E6594}">
      <dsp:nvSpPr>
        <dsp:cNvPr id="0" name=""/>
        <dsp:cNvSpPr/>
      </dsp:nvSpPr>
      <dsp:spPr>
        <a:xfrm>
          <a:off x="212327" y="2793379"/>
          <a:ext cx="386049" cy="3860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834C94-680E-42AC-B16B-9AC6483C1875}">
      <dsp:nvSpPr>
        <dsp:cNvPr id="0" name=""/>
        <dsp:cNvSpPr/>
      </dsp:nvSpPr>
      <dsp:spPr>
        <a:xfrm>
          <a:off x="810703" y="2635450"/>
          <a:ext cx="9257394" cy="70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85" tIns="74285" rIns="74285" bIns="74285" numCol="1" spcCol="1270" anchor="ctr" anchorCtr="0">
          <a:noAutofit/>
        </a:bodyPr>
        <a:lstStyle/>
        <a:p>
          <a:pPr marL="0" lvl="0" indent="0" algn="l" defTabSz="844550">
            <a:lnSpc>
              <a:spcPct val="90000"/>
            </a:lnSpc>
            <a:spcBef>
              <a:spcPct val="0"/>
            </a:spcBef>
            <a:spcAft>
              <a:spcPct val="35000"/>
            </a:spcAft>
            <a:buNone/>
          </a:pPr>
          <a:r>
            <a:rPr lang="en-US" sz="1900" kern="1200" dirty="0"/>
            <a:t>Networking with Other Members</a:t>
          </a:r>
        </a:p>
      </dsp:txBody>
      <dsp:txXfrm>
        <a:off x="810703" y="2635450"/>
        <a:ext cx="9257394" cy="701908"/>
      </dsp:txXfrm>
    </dsp:sp>
    <dsp:sp modelId="{00F662F0-FFA7-47DD-A985-75E68E451C9A}">
      <dsp:nvSpPr>
        <dsp:cNvPr id="0" name=""/>
        <dsp:cNvSpPr/>
      </dsp:nvSpPr>
      <dsp:spPr>
        <a:xfrm>
          <a:off x="0" y="3512835"/>
          <a:ext cx="10068098" cy="7019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9361A3-A855-436B-B5C5-A67F0206DC79}">
      <dsp:nvSpPr>
        <dsp:cNvPr id="0" name=""/>
        <dsp:cNvSpPr/>
      </dsp:nvSpPr>
      <dsp:spPr>
        <a:xfrm>
          <a:off x="212327" y="3670764"/>
          <a:ext cx="386049" cy="3860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DA5613-BFF3-40EA-A6B9-11CB3416F6DF}">
      <dsp:nvSpPr>
        <dsp:cNvPr id="0" name=""/>
        <dsp:cNvSpPr/>
      </dsp:nvSpPr>
      <dsp:spPr>
        <a:xfrm>
          <a:off x="810703" y="3512835"/>
          <a:ext cx="9257394" cy="701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85" tIns="74285" rIns="74285" bIns="74285" numCol="1" spcCol="1270" anchor="ctr" anchorCtr="0">
          <a:noAutofit/>
        </a:bodyPr>
        <a:lstStyle/>
        <a:p>
          <a:pPr marL="0" lvl="0" indent="0" algn="l" defTabSz="844550">
            <a:lnSpc>
              <a:spcPct val="90000"/>
            </a:lnSpc>
            <a:spcBef>
              <a:spcPct val="0"/>
            </a:spcBef>
            <a:spcAft>
              <a:spcPct val="35000"/>
            </a:spcAft>
            <a:buNone/>
          </a:pPr>
          <a:r>
            <a:rPr lang="en-US" sz="1900" kern="1200"/>
            <a:t>Wrap Up and Questions</a:t>
          </a:r>
        </a:p>
      </dsp:txBody>
      <dsp:txXfrm>
        <a:off x="810703" y="3512835"/>
        <a:ext cx="9257394" cy="7019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7096-2FA9-4E9B-9D08-68BED5ADA67A}">
      <dsp:nvSpPr>
        <dsp:cNvPr id="0" name=""/>
        <dsp:cNvSpPr/>
      </dsp:nvSpPr>
      <dsp:spPr>
        <a:xfrm>
          <a:off x="0" y="1313"/>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A944D-B00B-4402-B49B-94BEA33281BF}">
      <dsp:nvSpPr>
        <dsp:cNvPr id="0" name=""/>
        <dsp:cNvSpPr/>
      </dsp:nvSpPr>
      <dsp:spPr>
        <a:xfrm>
          <a:off x="169320" y="127254"/>
          <a:ext cx="307855" cy="3078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4FBF77-0F13-4ABE-BAB6-62AD5290EBA1}">
      <dsp:nvSpPr>
        <dsp:cNvPr id="0" name=""/>
        <dsp:cNvSpPr/>
      </dsp:nvSpPr>
      <dsp:spPr>
        <a:xfrm>
          <a:off x="646496" y="1313"/>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Webinars/Networking Calls &amp; Free CEU’s</a:t>
          </a:r>
        </a:p>
      </dsp:txBody>
      <dsp:txXfrm>
        <a:off x="646496" y="1313"/>
        <a:ext cx="9421601" cy="559737"/>
      </dsp:txXfrm>
    </dsp:sp>
    <dsp:sp modelId="{1690F5E5-12E1-4826-BABC-B8D05B3CA1DD}">
      <dsp:nvSpPr>
        <dsp:cNvPr id="0" name=""/>
        <dsp:cNvSpPr/>
      </dsp:nvSpPr>
      <dsp:spPr>
        <a:xfrm>
          <a:off x="0" y="700985"/>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2EF03D-ED6E-4732-AE53-368DEB0F25CD}">
      <dsp:nvSpPr>
        <dsp:cNvPr id="0" name=""/>
        <dsp:cNvSpPr/>
      </dsp:nvSpPr>
      <dsp:spPr>
        <a:xfrm>
          <a:off x="169320" y="826926"/>
          <a:ext cx="307855" cy="3078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4BB718-73AD-4C26-9827-00A7349DC004}">
      <dsp:nvSpPr>
        <dsp:cNvPr id="0" name=""/>
        <dsp:cNvSpPr/>
      </dsp:nvSpPr>
      <dsp:spPr>
        <a:xfrm>
          <a:off x="646496" y="700985"/>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Connect with other members </a:t>
          </a:r>
        </a:p>
      </dsp:txBody>
      <dsp:txXfrm>
        <a:off x="646496" y="700985"/>
        <a:ext cx="9421601" cy="559737"/>
      </dsp:txXfrm>
    </dsp:sp>
    <dsp:sp modelId="{5888ACBB-B882-4BA7-8908-EE37DB9730B5}">
      <dsp:nvSpPr>
        <dsp:cNvPr id="0" name=""/>
        <dsp:cNvSpPr/>
      </dsp:nvSpPr>
      <dsp:spPr>
        <a:xfrm>
          <a:off x="0" y="1400656"/>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AFD7AC-4E72-4691-A08D-D877B8FD66C3}">
      <dsp:nvSpPr>
        <dsp:cNvPr id="0" name=""/>
        <dsp:cNvSpPr/>
      </dsp:nvSpPr>
      <dsp:spPr>
        <a:xfrm>
          <a:off x="169320" y="1526597"/>
          <a:ext cx="307855" cy="3078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8EA386-5588-43D8-ADB6-1205853F4DF2}">
      <dsp:nvSpPr>
        <dsp:cNvPr id="0" name=""/>
        <dsp:cNvSpPr/>
      </dsp:nvSpPr>
      <dsp:spPr>
        <a:xfrm>
          <a:off x="646496" y="1400656"/>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Resources</a:t>
          </a:r>
        </a:p>
      </dsp:txBody>
      <dsp:txXfrm>
        <a:off x="646496" y="1400656"/>
        <a:ext cx="9421601" cy="559737"/>
      </dsp:txXfrm>
    </dsp:sp>
    <dsp:sp modelId="{FDB70245-6D06-4AE1-A9DB-B816F8781BD8}">
      <dsp:nvSpPr>
        <dsp:cNvPr id="0" name=""/>
        <dsp:cNvSpPr/>
      </dsp:nvSpPr>
      <dsp:spPr>
        <a:xfrm>
          <a:off x="0" y="2100328"/>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3F98C8-A749-433E-B84F-5D3670900C62}">
      <dsp:nvSpPr>
        <dsp:cNvPr id="0" name=""/>
        <dsp:cNvSpPr/>
      </dsp:nvSpPr>
      <dsp:spPr>
        <a:xfrm>
          <a:off x="169320" y="2226269"/>
          <a:ext cx="307855" cy="30785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045D0E-6DAE-4618-B8B8-14968E281871}">
      <dsp:nvSpPr>
        <dsp:cNvPr id="0" name=""/>
        <dsp:cNvSpPr/>
      </dsp:nvSpPr>
      <dsp:spPr>
        <a:xfrm>
          <a:off x="646496" y="2100328"/>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Monthly e-Newsletter</a:t>
          </a:r>
        </a:p>
      </dsp:txBody>
      <dsp:txXfrm>
        <a:off x="646496" y="2100328"/>
        <a:ext cx="9421601" cy="559737"/>
      </dsp:txXfrm>
    </dsp:sp>
    <dsp:sp modelId="{D66C1494-5713-43AF-8B85-94475D0A20A3}">
      <dsp:nvSpPr>
        <dsp:cNvPr id="0" name=""/>
        <dsp:cNvSpPr/>
      </dsp:nvSpPr>
      <dsp:spPr>
        <a:xfrm>
          <a:off x="0" y="2800000"/>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024B4F-CD4E-4C38-934B-6D20F2B990CE}">
      <dsp:nvSpPr>
        <dsp:cNvPr id="0" name=""/>
        <dsp:cNvSpPr/>
      </dsp:nvSpPr>
      <dsp:spPr>
        <a:xfrm>
          <a:off x="169320" y="2925941"/>
          <a:ext cx="307855" cy="30785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620A2C-D958-40AE-A86C-6C46CC16319E}">
      <dsp:nvSpPr>
        <dsp:cNvPr id="0" name=""/>
        <dsp:cNvSpPr/>
      </dsp:nvSpPr>
      <dsp:spPr>
        <a:xfrm>
          <a:off x="646496" y="2800000"/>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Kept abreast of public health nutrition hot topics with the Development Digest</a:t>
          </a:r>
        </a:p>
      </dsp:txBody>
      <dsp:txXfrm>
        <a:off x="646496" y="2800000"/>
        <a:ext cx="9421601" cy="559737"/>
      </dsp:txXfrm>
    </dsp:sp>
    <dsp:sp modelId="{342E54D6-AEFE-4455-8383-BBE5502EB930}">
      <dsp:nvSpPr>
        <dsp:cNvPr id="0" name=""/>
        <dsp:cNvSpPr/>
      </dsp:nvSpPr>
      <dsp:spPr>
        <a:xfrm>
          <a:off x="0" y="3499672"/>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D82174-AF7E-48F7-93F6-AEACF5E1016E}">
      <dsp:nvSpPr>
        <dsp:cNvPr id="0" name=""/>
        <dsp:cNvSpPr/>
      </dsp:nvSpPr>
      <dsp:spPr>
        <a:xfrm>
          <a:off x="169320" y="3625612"/>
          <a:ext cx="307855" cy="30785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91A660-8DA5-452F-AB92-65AF28216F5C}">
      <dsp:nvSpPr>
        <dsp:cNvPr id="0" name=""/>
        <dsp:cNvSpPr/>
      </dsp:nvSpPr>
      <dsp:spPr>
        <a:xfrm>
          <a:off x="646496" y="3499672"/>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Annual Meeting</a:t>
          </a:r>
        </a:p>
      </dsp:txBody>
      <dsp:txXfrm>
        <a:off x="646496" y="3499672"/>
        <a:ext cx="9421601" cy="5597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07096-2FA9-4E9B-9D08-68BED5ADA67A}">
      <dsp:nvSpPr>
        <dsp:cNvPr id="0" name=""/>
        <dsp:cNvSpPr/>
      </dsp:nvSpPr>
      <dsp:spPr>
        <a:xfrm>
          <a:off x="0" y="1313"/>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A944D-B00B-4402-B49B-94BEA33281BF}">
      <dsp:nvSpPr>
        <dsp:cNvPr id="0" name=""/>
        <dsp:cNvSpPr/>
      </dsp:nvSpPr>
      <dsp:spPr>
        <a:xfrm>
          <a:off x="169320" y="127254"/>
          <a:ext cx="307855" cy="3078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4FBF77-0F13-4ABE-BAB6-62AD5290EBA1}">
      <dsp:nvSpPr>
        <dsp:cNvPr id="0" name=""/>
        <dsp:cNvSpPr/>
      </dsp:nvSpPr>
      <dsp:spPr>
        <a:xfrm>
          <a:off x="646496" y="1313"/>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Webinars/Networking Calls &amp; Free CEU’s</a:t>
          </a:r>
        </a:p>
      </dsp:txBody>
      <dsp:txXfrm>
        <a:off x="646496" y="1313"/>
        <a:ext cx="9421601" cy="559737"/>
      </dsp:txXfrm>
    </dsp:sp>
    <dsp:sp modelId="{1690F5E5-12E1-4826-BABC-B8D05B3CA1DD}">
      <dsp:nvSpPr>
        <dsp:cNvPr id="0" name=""/>
        <dsp:cNvSpPr/>
      </dsp:nvSpPr>
      <dsp:spPr>
        <a:xfrm>
          <a:off x="0" y="700985"/>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2EF03D-ED6E-4732-AE53-368DEB0F25CD}">
      <dsp:nvSpPr>
        <dsp:cNvPr id="0" name=""/>
        <dsp:cNvSpPr/>
      </dsp:nvSpPr>
      <dsp:spPr>
        <a:xfrm>
          <a:off x="169320" y="826926"/>
          <a:ext cx="307855" cy="3078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4BB718-73AD-4C26-9827-00A7349DC004}">
      <dsp:nvSpPr>
        <dsp:cNvPr id="0" name=""/>
        <dsp:cNvSpPr/>
      </dsp:nvSpPr>
      <dsp:spPr>
        <a:xfrm>
          <a:off x="646496" y="700985"/>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Connect with other members </a:t>
          </a:r>
        </a:p>
      </dsp:txBody>
      <dsp:txXfrm>
        <a:off x="646496" y="700985"/>
        <a:ext cx="9421601" cy="559737"/>
      </dsp:txXfrm>
    </dsp:sp>
    <dsp:sp modelId="{5888ACBB-B882-4BA7-8908-EE37DB9730B5}">
      <dsp:nvSpPr>
        <dsp:cNvPr id="0" name=""/>
        <dsp:cNvSpPr/>
      </dsp:nvSpPr>
      <dsp:spPr>
        <a:xfrm>
          <a:off x="0" y="1400656"/>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AFD7AC-4E72-4691-A08D-D877B8FD66C3}">
      <dsp:nvSpPr>
        <dsp:cNvPr id="0" name=""/>
        <dsp:cNvSpPr/>
      </dsp:nvSpPr>
      <dsp:spPr>
        <a:xfrm>
          <a:off x="169320" y="1526597"/>
          <a:ext cx="307855" cy="3078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8EA386-5588-43D8-ADB6-1205853F4DF2}">
      <dsp:nvSpPr>
        <dsp:cNvPr id="0" name=""/>
        <dsp:cNvSpPr/>
      </dsp:nvSpPr>
      <dsp:spPr>
        <a:xfrm>
          <a:off x="646496" y="1400656"/>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Resources</a:t>
          </a:r>
        </a:p>
      </dsp:txBody>
      <dsp:txXfrm>
        <a:off x="646496" y="1400656"/>
        <a:ext cx="9421601" cy="559737"/>
      </dsp:txXfrm>
    </dsp:sp>
    <dsp:sp modelId="{FDB70245-6D06-4AE1-A9DB-B816F8781BD8}">
      <dsp:nvSpPr>
        <dsp:cNvPr id="0" name=""/>
        <dsp:cNvSpPr/>
      </dsp:nvSpPr>
      <dsp:spPr>
        <a:xfrm>
          <a:off x="0" y="2100328"/>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3F98C8-A749-433E-B84F-5D3670900C62}">
      <dsp:nvSpPr>
        <dsp:cNvPr id="0" name=""/>
        <dsp:cNvSpPr/>
      </dsp:nvSpPr>
      <dsp:spPr>
        <a:xfrm>
          <a:off x="169320" y="2226269"/>
          <a:ext cx="307855" cy="30785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045D0E-6DAE-4618-B8B8-14968E281871}">
      <dsp:nvSpPr>
        <dsp:cNvPr id="0" name=""/>
        <dsp:cNvSpPr/>
      </dsp:nvSpPr>
      <dsp:spPr>
        <a:xfrm>
          <a:off x="646496" y="2100328"/>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Monthly e-Newsletter</a:t>
          </a:r>
        </a:p>
      </dsp:txBody>
      <dsp:txXfrm>
        <a:off x="646496" y="2100328"/>
        <a:ext cx="9421601" cy="559737"/>
      </dsp:txXfrm>
    </dsp:sp>
    <dsp:sp modelId="{D66C1494-5713-43AF-8B85-94475D0A20A3}">
      <dsp:nvSpPr>
        <dsp:cNvPr id="0" name=""/>
        <dsp:cNvSpPr/>
      </dsp:nvSpPr>
      <dsp:spPr>
        <a:xfrm>
          <a:off x="0" y="2800000"/>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024B4F-CD4E-4C38-934B-6D20F2B990CE}">
      <dsp:nvSpPr>
        <dsp:cNvPr id="0" name=""/>
        <dsp:cNvSpPr/>
      </dsp:nvSpPr>
      <dsp:spPr>
        <a:xfrm>
          <a:off x="169320" y="2925941"/>
          <a:ext cx="307855" cy="30785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620A2C-D958-40AE-A86C-6C46CC16319E}">
      <dsp:nvSpPr>
        <dsp:cNvPr id="0" name=""/>
        <dsp:cNvSpPr/>
      </dsp:nvSpPr>
      <dsp:spPr>
        <a:xfrm>
          <a:off x="646496" y="2800000"/>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Kept abreast of public health nutrition hot topics with the Development Digest</a:t>
          </a:r>
        </a:p>
      </dsp:txBody>
      <dsp:txXfrm>
        <a:off x="646496" y="2800000"/>
        <a:ext cx="9421601" cy="559737"/>
      </dsp:txXfrm>
    </dsp:sp>
    <dsp:sp modelId="{342E54D6-AEFE-4455-8383-BBE5502EB930}">
      <dsp:nvSpPr>
        <dsp:cNvPr id="0" name=""/>
        <dsp:cNvSpPr/>
      </dsp:nvSpPr>
      <dsp:spPr>
        <a:xfrm>
          <a:off x="0" y="3499672"/>
          <a:ext cx="10068098" cy="559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D82174-AF7E-48F7-93F6-AEACF5E1016E}">
      <dsp:nvSpPr>
        <dsp:cNvPr id="0" name=""/>
        <dsp:cNvSpPr/>
      </dsp:nvSpPr>
      <dsp:spPr>
        <a:xfrm>
          <a:off x="169320" y="3625612"/>
          <a:ext cx="307855" cy="30785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91A660-8DA5-452F-AB92-65AF28216F5C}">
      <dsp:nvSpPr>
        <dsp:cNvPr id="0" name=""/>
        <dsp:cNvSpPr/>
      </dsp:nvSpPr>
      <dsp:spPr>
        <a:xfrm>
          <a:off x="646496" y="3499672"/>
          <a:ext cx="9421601" cy="559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39" tIns="59239" rIns="59239" bIns="59239" numCol="1" spcCol="1270" anchor="ctr" anchorCtr="0">
          <a:noAutofit/>
        </a:bodyPr>
        <a:lstStyle/>
        <a:p>
          <a:pPr marL="0" lvl="0" indent="0" algn="l" defTabSz="844550">
            <a:lnSpc>
              <a:spcPct val="90000"/>
            </a:lnSpc>
            <a:spcBef>
              <a:spcPct val="0"/>
            </a:spcBef>
            <a:spcAft>
              <a:spcPct val="35000"/>
            </a:spcAft>
            <a:buNone/>
          </a:pPr>
          <a:r>
            <a:rPr lang="en-US" sz="1900" kern="1200"/>
            <a:t>Annual Meeting (Virtual in 2021)</a:t>
          </a:r>
        </a:p>
      </dsp:txBody>
      <dsp:txXfrm>
        <a:off x="646496" y="3499672"/>
        <a:ext cx="9421601" cy="5597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DFABC8-0890-4B27-B48A-830C218551BC}">
      <dsp:nvSpPr>
        <dsp:cNvPr id="0" name=""/>
        <dsp:cNvSpPr/>
      </dsp:nvSpPr>
      <dsp:spPr>
        <a:xfrm>
          <a:off x="679050" y="578168"/>
          <a:ext cx="1887187" cy="18871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0B3C0D-CB26-4348-8326-EBC1BA0B4290}">
      <dsp:nvSpPr>
        <dsp:cNvPr id="0" name=""/>
        <dsp:cNvSpPr/>
      </dsp:nvSpPr>
      <dsp:spPr>
        <a:xfrm>
          <a:off x="1081237" y="980356"/>
          <a:ext cx="1082812" cy="1082812"/>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542FA6-3C4A-4CB6-9358-AA06B90DBB31}">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89100">
            <a:lnSpc>
              <a:spcPct val="100000"/>
            </a:lnSpc>
            <a:spcBef>
              <a:spcPct val="0"/>
            </a:spcBef>
            <a:spcAft>
              <a:spcPct val="35000"/>
            </a:spcAft>
            <a:buNone/>
            <a:defRPr cap="all"/>
          </a:pPr>
          <a:r>
            <a:rPr lang="en-US" sz="3800" kern="1200"/>
            <a:t>Councils</a:t>
          </a:r>
        </a:p>
      </dsp:txBody>
      <dsp:txXfrm>
        <a:off x="75768" y="3053169"/>
        <a:ext cx="3093750" cy="720000"/>
      </dsp:txXfrm>
    </dsp:sp>
    <dsp:sp modelId="{FD05ED94-7D4B-4CBE-AD65-7F86784E952C}">
      <dsp:nvSpPr>
        <dsp:cNvPr id="0" name=""/>
        <dsp:cNvSpPr/>
      </dsp:nvSpPr>
      <dsp:spPr>
        <a:xfrm>
          <a:off x="4314206" y="578168"/>
          <a:ext cx="1887187" cy="18871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4F6F3A-FC93-4E9D-9537-7DEB2A085D64}">
      <dsp:nvSpPr>
        <dsp:cNvPr id="0" name=""/>
        <dsp:cNvSpPr/>
      </dsp:nvSpPr>
      <dsp:spPr>
        <a:xfrm>
          <a:off x="4716393" y="980356"/>
          <a:ext cx="1082812" cy="1082812"/>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4B8AA-4AC9-404C-867D-88ABB14D2ADF}">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89100">
            <a:lnSpc>
              <a:spcPct val="100000"/>
            </a:lnSpc>
            <a:spcBef>
              <a:spcPct val="0"/>
            </a:spcBef>
            <a:spcAft>
              <a:spcPct val="35000"/>
            </a:spcAft>
            <a:buNone/>
            <a:defRPr cap="all"/>
          </a:pPr>
          <a:r>
            <a:rPr lang="en-US" sz="3800" kern="1200"/>
            <a:t>Committees</a:t>
          </a:r>
        </a:p>
      </dsp:txBody>
      <dsp:txXfrm>
        <a:off x="3710925" y="3053169"/>
        <a:ext cx="3093750" cy="720000"/>
      </dsp:txXfrm>
    </dsp:sp>
    <dsp:sp modelId="{2E3F172B-0A6C-450F-812A-2B5A135D7B8B}">
      <dsp:nvSpPr>
        <dsp:cNvPr id="0" name=""/>
        <dsp:cNvSpPr/>
      </dsp:nvSpPr>
      <dsp:spPr>
        <a:xfrm>
          <a:off x="7949362" y="578168"/>
          <a:ext cx="1887187" cy="18871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518A59-297B-43A1-9B84-8D7981BB9DAF}">
      <dsp:nvSpPr>
        <dsp:cNvPr id="0" name=""/>
        <dsp:cNvSpPr/>
      </dsp:nvSpPr>
      <dsp:spPr>
        <a:xfrm>
          <a:off x="8351550" y="980356"/>
          <a:ext cx="1082812" cy="1082812"/>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1F5A06-8DC5-48BE-9C51-F08C763FECAD}">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89100">
            <a:lnSpc>
              <a:spcPct val="100000"/>
            </a:lnSpc>
            <a:spcBef>
              <a:spcPct val="0"/>
            </a:spcBef>
            <a:spcAft>
              <a:spcPct val="35000"/>
            </a:spcAft>
            <a:buNone/>
            <a:defRPr cap="all"/>
          </a:pPr>
          <a:r>
            <a:rPr lang="en-US" sz="3800" kern="1200"/>
            <a:t>Work Groups</a:t>
          </a:r>
        </a:p>
      </dsp:txBody>
      <dsp:txXfrm>
        <a:off x="7346081" y="3053169"/>
        <a:ext cx="30937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912AAE-4A22-4A3C-AF7D-E82B2D09CDFC}" type="datetimeFigureOut">
              <a:rPr lang="en-US" smtClean="0"/>
              <a:t>5/5/2025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D85D81-48BA-4C22-BDFF-47335AD297F8}" type="slidenum">
              <a:rPr lang="en-US" smtClean="0"/>
              <a:t>‹#›</a:t>
            </a:fld>
            <a:endParaRPr lang="en-US"/>
          </a:p>
        </p:txBody>
      </p:sp>
    </p:spTree>
    <p:extLst>
      <p:ext uri="{BB962C8B-B14F-4D97-AF65-F5344CB8AC3E}">
        <p14:creationId xmlns:p14="http://schemas.microsoft.com/office/powerpoint/2010/main" val="2143388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sphn.org/contact-asphn/"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asphn.org/call-to-action-vegetable-and-fruit-consumption/#cta"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asphn.org/food-and-nutrition-security-primer-terms/#terms"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asphn.org/food-and-nutrition-security-primer/"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asphn.org/transition-feeding-brie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asphn.org/cacfp-veggie-and-fruit-snack-menu/"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Amber – Welcome Everyone! We’re so glad you’re here to learn more about the  Association of State Public Health Nutritionists or ASPHN. We’re glad to have you here as either a member or someone interested in becoming a member. </a:t>
            </a:r>
          </a:p>
          <a:p>
            <a:endParaRPr lang="en-US" dirty="0"/>
          </a:p>
          <a:p>
            <a:r>
              <a:rPr lang="en-US" dirty="0"/>
              <a:t>My name is Amber Brown. I’m a consultant for the ASPHN. This orientation is being put on by the Membership Communication and Outreach Committee and I help support that Committee.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this orientation we are going to share a little bit of information with you about the organization, benefits to you as a member and how you can take advantage and get involved. This will be a high level overview and I highly encourage you visit our online orientation module if you haven’t already.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Add link to chat and it was also in the email this morning.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https://asphn.org/courses/asphn-member-orientation/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majority of the call we’ll split into breakout rooms so that you have a chance to meet other members. </a:t>
            </a:r>
          </a:p>
          <a:p>
            <a:endParaRPr lang="en-US" dirty="0"/>
          </a:p>
          <a:p>
            <a:endParaRPr lang="en-US" dirty="0"/>
          </a:p>
          <a:p>
            <a:r>
              <a:rPr lang="en-US" dirty="0"/>
              <a:t>Before we dive in, I’m going have a couple of people introduce themselves. First, Leslie Lewis, who is the current chair of the MC&amp;O Committee. </a:t>
            </a:r>
          </a:p>
          <a:p>
            <a:endParaRPr lang="en-US" dirty="0"/>
          </a:p>
          <a:p>
            <a:r>
              <a:rPr lang="en-US" dirty="0"/>
              <a:t>Now, I’ll let Karen Probert, our executive director introduce herself.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move forward, I want to get a sense of who we have on the call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Poll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5C73C-6668-4507-B326-254195A9C861}"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6320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62565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begin with, who is ASPHN? Let’s talk about who we are, what we do and how we are structured/funded.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eaLnBrk="1" hangingPunct="1"/>
            <a:endParaRPr lang="en-US" dirty="0"/>
          </a:p>
          <a:p>
            <a:pPr eaLnBrk="1" hangingPunct="1"/>
            <a:r>
              <a:rPr lang="en-US" dirty="0"/>
              <a:t>ASPHN is a membership organization. We have grown a lot over the last few years and now have over 850 members from all over the country. </a:t>
            </a:r>
          </a:p>
          <a:p>
            <a:pPr eaLnBrk="1" hangingPunct="1"/>
            <a:endParaRPr lang="en-US" dirty="0"/>
          </a:p>
          <a:p>
            <a:pPr eaLnBrk="1" hangingPunct="1"/>
            <a:r>
              <a:rPr lang="en-US" b="0" i="0" dirty="0">
                <a:solidFill>
                  <a:srgbClr val="313537"/>
                </a:solidFill>
                <a:effectLst/>
                <a:latin typeface="Merriweather" panose="00000500000000000000" pitchFamily="2" charset="0"/>
              </a:rPr>
              <a:t>Our members work in a variety of areas of public health nutrition. We have members who work in WIC, Maternal child health, school nutrition, CACFP, Universities, Title V, just to name a few. Members support policies, funding, strategies and programs that promote nutrition and physical activity and prevent disease.</a:t>
            </a:r>
          </a:p>
          <a:p>
            <a:pPr eaLnBrk="1" hangingPunct="1"/>
            <a:endParaRPr lang="en-US" dirty="0"/>
          </a:p>
          <a:p>
            <a:pPr eaLnBrk="1" hangingPunct="1"/>
            <a:endParaRPr lang="en-US" dirty="0"/>
          </a:p>
          <a:p>
            <a:r>
              <a:rPr lang="en-US" sz="1200" b="1" dirty="0">
                <a:latin typeface="Arial" panose="020B0604020202020204" pitchFamily="34" charset="0"/>
                <a:cs typeface="Arial" panose="020B0604020202020204" pitchFamily="34" charset="0"/>
              </a:rPr>
              <a:t>Our Mission: </a:t>
            </a:r>
          </a:p>
          <a:p>
            <a:r>
              <a:rPr lang="en-US" sz="1200" dirty="0">
                <a:latin typeface="Arial" panose="020B0604020202020204" pitchFamily="34" charset="0"/>
                <a:cs typeface="Arial" panose="020B0604020202020204" pitchFamily="34" charset="0"/>
              </a:rPr>
              <a:t>To improve public health by creating and strengthening equitable nutrition policies, systems, environments, and programs for all people through development of diverse public health nutrition leaders and collective action of members nationwide.</a:t>
            </a:r>
          </a:p>
          <a:p>
            <a:endParaRPr lang="en-US" sz="1200" b="1"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Our Vision: </a:t>
            </a:r>
          </a:p>
          <a:p>
            <a:r>
              <a:rPr lang="en-US" sz="1200" dirty="0">
                <a:latin typeface="Arial" panose="020B0604020202020204" pitchFamily="34" charset="0"/>
                <a:cs typeface="Arial" panose="020B0604020202020204" pitchFamily="34" charset="0"/>
              </a:rPr>
              <a:t>All people live in thriving and resilient communities supported by sustainable food systems.</a:t>
            </a:r>
          </a:p>
          <a:p>
            <a:pPr eaLnBrk="1" hangingPunct="1"/>
            <a:endParaRPr lang="en-US" dirty="0"/>
          </a:p>
        </p:txBody>
      </p:sp>
    </p:spTree>
    <p:extLst>
      <p:ext uri="{BB962C8B-B14F-4D97-AF65-F5344CB8AC3E}">
        <p14:creationId xmlns:p14="http://schemas.microsoft.com/office/powerpoint/2010/main" val="1121716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r>
              <a:rPr lang="en-US" sz="2800" b="0" dirty="0">
                <a:latin typeface="Arial" panose="020B0604020202020204" pitchFamily="34" charset="0"/>
                <a:cs typeface="Arial" panose="020B0604020202020204" pitchFamily="34" charset="0"/>
              </a:rPr>
              <a:t>ASPHN has 6 main goals as a part of our strategic plan. </a:t>
            </a:r>
          </a:p>
          <a:p>
            <a:endParaRPr lang="en-US" sz="2800" b="1" dirty="0">
              <a:latin typeface="Arial" panose="020B0604020202020204" pitchFamily="34" charset="0"/>
              <a:cs typeface="Arial" panose="020B0604020202020204" pitchFamily="34" charset="0"/>
            </a:endParaRPr>
          </a:p>
          <a:p>
            <a:r>
              <a:rPr lang="en-US" sz="2800" b="0" dirty="0">
                <a:latin typeface="Arial" panose="020B0604020202020204" pitchFamily="34" charset="0"/>
                <a:cs typeface="Arial" panose="020B0604020202020204" pitchFamily="34" charset="0"/>
              </a:rPr>
              <a:t>Goals: </a:t>
            </a:r>
          </a:p>
          <a:p>
            <a:pPr marL="800100" lvl="1" indent="-342900">
              <a:lnSpc>
                <a:spcPct val="107000"/>
              </a:lnSpc>
              <a:spcBef>
                <a:spcPts val="0"/>
              </a:spcBef>
              <a:buFont typeface="+mj-lt"/>
              <a:buAutoNum type="arabicPeriod"/>
            </a:pPr>
            <a:r>
              <a:rPr lang="en-US" sz="1200" b="1" dirty="0">
                <a:effectLst/>
                <a:latin typeface="Arial" panose="020B0604020202020204" pitchFamily="34" charset="0"/>
                <a:ea typeface="Calibri" panose="020F0502020204030204" pitchFamily="34" charset="0"/>
                <a:cs typeface="Arial" panose="020B0604020202020204" pitchFamily="34" charset="0"/>
              </a:rPr>
              <a:t>Membership Engagement. </a:t>
            </a:r>
            <a:r>
              <a:rPr lang="en-US" sz="1200" dirty="0">
                <a:effectLst/>
                <a:latin typeface="Arial" panose="020B0604020202020204" pitchFamily="34" charset="0"/>
                <a:ea typeface="Calibri" panose="020F0502020204030204" pitchFamily="34" charset="0"/>
                <a:cs typeface="Arial" panose="020B0604020202020204" pitchFamily="34" charset="0"/>
              </a:rPr>
              <a:t>Maximize membership engagement.</a:t>
            </a:r>
          </a:p>
          <a:p>
            <a:pPr marL="800100" lvl="1" indent="-342900">
              <a:lnSpc>
                <a:spcPct val="107000"/>
              </a:lnSpc>
              <a:spcBef>
                <a:spcPts val="0"/>
              </a:spcBef>
              <a:buFont typeface="+mj-lt"/>
              <a:buAutoNum type="arabicPeriod"/>
            </a:pPr>
            <a:r>
              <a:rPr lang="en-US" sz="1200" b="1" dirty="0">
                <a:latin typeface="Arial" panose="020B0604020202020204" pitchFamily="34" charset="0"/>
                <a:ea typeface="Calibri" panose="020F0502020204030204" pitchFamily="34" charset="0"/>
                <a:cs typeface="Arial" panose="020B0604020202020204" pitchFamily="34" charset="0"/>
              </a:rPr>
              <a:t>Professional Development. </a:t>
            </a:r>
            <a:r>
              <a:rPr lang="en-US" sz="1200" dirty="0">
                <a:latin typeface="Arial" panose="020B0604020202020204" pitchFamily="34" charset="0"/>
                <a:ea typeface="Calibri" panose="020F0502020204030204" pitchFamily="34" charset="0"/>
                <a:cs typeface="Arial" panose="020B0604020202020204" pitchFamily="34" charset="0"/>
              </a:rPr>
              <a:t>Strengthen members’ knowledge and skills.</a:t>
            </a:r>
          </a:p>
          <a:p>
            <a:pPr marL="800100" lvl="1" indent="-342900">
              <a:lnSpc>
                <a:spcPct val="107000"/>
              </a:lnSpc>
              <a:spcBef>
                <a:spcPts val="0"/>
              </a:spcBef>
              <a:buFont typeface="+mj-lt"/>
              <a:buAutoNum type="arabicPeriod"/>
            </a:pPr>
            <a:r>
              <a:rPr lang="en-US" sz="1200" b="1" dirty="0">
                <a:latin typeface="Arial" panose="020B0604020202020204" pitchFamily="34" charset="0"/>
                <a:ea typeface="Calibri" panose="020F0502020204030204" pitchFamily="34" charset="0"/>
                <a:cs typeface="Arial" panose="020B0604020202020204" pitchFamily="34" charset="0"/>
              </a:rPr>
              <a:t>Collaboration. </a:t>
            </a:r>
            <a:r>
              <a:rPr lang="en-US" sz="1200" dirty="0">
                <a:latin typeface="Arial" panose="020B0604020202020204" pitchFamily="34" charset="0"/>
                <a:ea typeface="Calibri" panose="020F0502020204030204" pitchFamily="34" charset="0"/>
                <a:cs typeface="Arial" panose="020B0604020202020204" pitchFamily="34" charset="0"/>
              </a:rPr>
              <a:t>Cultivate diverse, strategic partnerships to fulfill priorities.</a:t>
            </a:r>
          </a:p>
          <a:p>
            <a:pPr marL="800100" lvl="1" indent="-342900">
              <a:lnSpc>
                <a:spcPct val="107000"/>
              </a:lnSpc>
              <a:spcBef>
                <a:spcPts val="0"/>
              </a:spcBef>
              <a:buFont typeface="+mj-lt"/>
              <a:buAutoNum type="arabicPeriod"/>
            </a:pPr>
            <a:r>
              <a:rPr lang="en-US" sz="1200" b="1" dirty="0">
                <a:latin typeface="Arial" panose="020B0604020202020204" pitchFamily="34" charset="0"/>
                <a:ea typeface="Calibri" panose="020F0502020204030204" pitchFamily="34" charset="0"/>
                <a:cs typeface="Arial" panose="020B0604020202020204" pitchFamily="34" charset="0"/>
              </a:rPr>
              <a:t>Policy. </a:t>
            </a:r>
            <a:r>
              <a:rPr lang="en-US" sz="1200" dirty="0">
                <a:latin typeface="Arial" panose="020B0604020202020204" pitchFamily="34" charset="0"/>
                <a:ea typeface="Calibri" panose="020F0502020204030204" pitchFamily="34" charset="0"/>
                <a:cs typeface="Arial" panose="020B0604020202020204" pitchFamily="34" charset="0"/>
              </a:rPr>
              <a:t>Support equitable policy, system, and environmental (PSE) changes. </a:t>
            </a:r>
          </a:p>
          <a:p>
            <a:pPr marL="800100" lvl="1" indent="-342900">
              <a:lnSpc>
                <a:spcPct val="107000"/>
              </a:lnSpc>
              <a:spcBef>
                <a:spcPts val="0"/>
              </a:spcBef>
              <a:buFont typeface="+mj-lt"/>
              <a:buAutoNum type="arabicPeriod"/>
            </a:pPr>
            <a:r>
              <a:rPr lang="en-US" sz="1200" b="1" dirty="0">
                <a:latin typeface="Arial" panose="020B0604020202020204" pitchFamily="34" charset="0"/>
                <a:ea typeface="Calibri" panose="020F0502020204030204" pitchFamily="34" charset="0"/>
                <a:cs typeface="Arial" panose="020B0604020202020204" pitchFamily="34" charset="0"/>
              </a:rPr>
              <a:t>Career Development. </a:t>
            </a:r>
            <a:r>
              <a:rPr lang="en-US" sz="1200" dirty="0">
                <a:latin typeface="Arial" panose="020B0604020202020204" pitchFamily="34" charset="0"/>
                <a:ea typeface="Calibri" panose="020F0502020204030204" pitchFamily="34" charset="0"/>
                <a:cs typeface="Arial" panose="020B0604020202020204" pitchFamily="34" charset="0"/>
              </a:rPr>
              <a:t>Advance PHN as a profession at all career stages.</a:t>
            </a:r>
          </a:p>
          <a:p>
            <a:pPr marL="800100" lvl="1" indent="-342900">
              <a:lnSpc>
                <a:spcPct val="107000"/>
              </a:lnSpc>
              <a:spcBef>
                <a:spcPts val="0"/>
              </a:spcBef>
              <a:buFont typeface="+mj-lt"/>
              <a:buAutoNum type="arabicPeriod"/>
            </a:pPr>
            <a:r>
              <a:rPr lang="en-US" sz="1200" b="1" dirty="0">
                <a:latin typeface="Arial" panose="020B0604020202020204" pitchFamily="34" charset="0"/>
                <a:ea typeface="Calibri" panose="020F0502020204030204" pitchFamily="34" charset="0"/>
                <a:cs typeface="Arial" panose="020B0604020202020204" pitchFamily="34" charset="0"/>
              </a:rPr>
              <a:t>Internal Operations. </a:t>
            </a:r>
            <a:r>
              <a:rPr lang="en-US" sz="1200" dirty="0">
                <a:latin typeface="Arial" panose="020B0604020202020204" pitchFamily="34" charset="0"/>
                <a:ea typeface="Calibri" panose="020F0502020204030204" pitchFamily="34" charset="0"/>
                <a:cs typeface="Arial" panose="020B0604020202020204" pitchFamily="34" charset="0"/>
              </a:rPr>
              <a:t>Maintain sufficient resources to sustain continued operations. </a:t>
            </a:r>
            <a:endParaRPr lang="en-US" sz="1200" dirty="0">
              <a:latin typeface="Arial" panose="020B0604020202020204" pitchFamily="34" charset="0"/>
              <a:cs typeface="Arial" panose="020B0604020202020204" pitchFamily="34" charset="0"/>
            </a:endParaRPr>
          </a:p>
          <a:p>
            <a:pPr eaLnBrk="1" hangingPunct="1"/>
            <a:endParaRPr lang="en-US" dirty="0"/>
          </a:p>
        </p:txBody>
      </p:sp>
    </p:spTree>
    <p:extLst>
      <p:ext uri="{BB962C8B-B14F-4D97-AF65-F5344CB8AC3E}">
        <p14:creationId xmlns:p14="http://schemas.microsoft.com/office/powerpoint/2010/main" val="907772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r>
              <a:rPr lang="en-US" dirty="0"/>
              <a:t>ASPHN is a 501c3 nonprofit virtual organization. ASPHN does not have any employees. Instead there are consultants who work across the country. I’ll share more about that in a moment. </a:t>
            </a:r>
          </a:p>
          <a:p>
            <a:pPr eaLnBrk="1" hangingPunct="1"/>
            <a:endParaRPr lang="en-US" dirty="0"/>
          </a:p>
          <a:p>
            <a:pPr eaLnBrk="1" hangingPunct="1"/>
            <a:r>
              <a:rPr lang="en-US" dirty="0"/>
              <a:t>As you see on this organizational chart, we are a membership organization. </a:t>
            </a:r>
          </a:p>
          <a:p>
            <a:pPr eaLnBrk="1" hangingPunct="1"/>
            <a:r>
              <a:rPr lang="en-US" dirty="0"/>
              <a:t>The members elect a board of directors who are responsible to the membership. </a:t>
            </a:r>
          </a:p>
          <a:p>
            <a:pPr eaLnBrk="1" hangingPunct="1"/>
            <a:r>
              <a:rPr lang="en-US" dirty="0"/>
              <a:t>Under the board there are various councils and committees and grant projects who are responsible to the board. </a:t>
            </a:r>
          </a:p>
          <a:p>
            <a:pPr eaLnBrk="1" hangingPunct="1"/>
            <a:endParaRPr lang="en-US" dirty="0"/>
          </a:p>
        </p:txBody>
      </p:sp>
    </p:spTree>
    <p:extLst>
      <p:ext uri="{BB962C8B-B14F-4D97-AF65-F5344CB8AC3E}">
        <p14:creationId xmlns:p14="http://schemas.microsoft.com/office/powerpoint/2010/main" val="1081540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a virtual organization with board representation from all over the country.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Board meets together every month on the 2</a:t>
            </a:r>
            <a:r>
              <a:rPr lang="en-US" baseline="30000" dirty="0"/>
              <a:t>nd</a:t>
            </a:r>
            <a:r>
              <a:rPr lang="en-US" dirty="0"/>
              <a:t> Friday of the month… Any one is welcome to join these meetings.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29C472-712E-9E4E-8546-61E838E2D9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018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83C46"/>
                </a:solidFill>
                <a:effectLst/>
                <a:latin typeface="-apple-system"/>
              </a:rPr>
              <a:t>Like I mentioned earlier, ASPHN does not have employees, ASPHN operates using a virtual structure and has been successfully using this model for over 20 years.  ASPHN fulfills grant deliverables by negotiating contracts with individuals, small businesses, nonprofit organizations, and/or universities to do the work.  The consultants support the committee, council, and project work of the association.</a:t>
            </a:r>
            <a:br>
              <a:rPr lang="en-US" dirty="0"/>
            </a:br>
            <a:br>
              <a:rPr lang="en-US" dirty="0"/>
            </a:br>
            <a:r>
              <a:rPr lang="en-US" b="0" i="0" dirty="0">
                <a:solidFill>
                  <a:srgbClr val="283C46"/>
                </a:solidFill>
                <a:effectLst/>
                <a:latin typeface="-apple-system"/>
              </a:rPr>
              <a:t>You can find information about the consultants on our "Contact ASPHN" webpage</a:t>
            </a:r>
          </a:p>
          <a:p>
            <a:endParaRPr lang="en-US" b="0" i="0" dirty="0">
              <a:solidFill>
                <a:srgbClr val="283C46"/>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ea typeface="+mn-ea"/>
                <a:cs typeface="Arial" panose="020B0604020202020204" pitchFamily="34" charset="0"/>
                <a:hlinkClick r:id="rId3"/>
              </a:rPr>
              <a:t>https://asphn.org/contact-asphn/</a:t>
            </a:r>
            <a:r>
              <a:rPr lang="en-US" sz="1200" dirty="0">
                <a:solidFill>
                  <a:schemeClr val="tx1"/>
                </a:solidFill>
                <a:latin typeface="Arial" panose="020B0604020202020204" pitchFamily="34" charset="0"/>
                <a:ea typeface="+mn-ea"/>
                <a:cs typeface="Arial" panose="020B0604020202020204" pitchFamily="34" charset="0"/>
              </a:rPr>
              <a:t> </a:t>
            </a:r>
          </a:p>
          <a:p>
            <a:endParaRPr lang="en-US" dirty="0"/>
          </a:p>
        </p:txBody>
      </p:sp>
      <p:sp>
        <p:nvSpPr>
          <p:cNvPr id="4" name="Slide Number Placeholder 3"/>
          <p:cNvSpPr>
            <a:spLocks noGrp="1"/>
          </p:cNvSpPr>
          <p:nvPr>
            <p:ph type="sldNum" sz="quarter" idx="5"/>
          </p:nvPr>
        </p:nvSpPr>
        <p:spPr/>
        <p:txBody>
          <a:bodyPr/>
          <a:lstStyle/>
          <a:p>
            <a:fld id="{E9D85D81-48BA-4C22-BDFF-47335AD297F8}" type="slidenum">
              <a:rPr lang="en-US" smtClean="0"/>
              <a:t>7</a:t>
            </a:fld>
            <a:endParaRPr lang="en-US"/>
          </a:p>
        </p:txBody>
      </p:sp>
    </p:spTree>
    <p:extLst>
      <p:ext uri="{BB962C8B-B14F-4D97-AF65-F5344CB8AC3E}">
        <p14:creationId xmlns:p14="http://schemas.microsoft.com/office/powerpoint/2010/main" val="3027606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chemeClr val="tx1"/>
                </a:solidFill>
                <a:latin typeface="Merriweather"/>
              </a:rPr>
              <a:t>Just a quick note about membership categories. There are 3 categories of membership. If you answered unsure to the poll question earlier, this may help you know which type you are: </a:t>
            </a:r>
          </a:p>
          <a:p>
            <a:endParaRPr lang="en-US" sz="1200" b="1" dirty="0">
              <a:solidFill>
                <a:schemeClr val="tx1"/>
              </a:solidFill>
              <a:latin typeface="Merriweather"/>
            </a:endParaRPr>
          </a:p>
          <a:p>
            <a:r>
              <a:rPr lang="en-US" sz="1200" b="1" dirty="0">
                <a:solidFill>
                  <a:schemeClr val="tx1"/>
                </a:solidFill>
                <a:latin typeface="Merriweather"/>
              </a:rPr>
              <a:t>Appointed Members are </a:t>
            </a:r>
            <a:r>
              <a:rPr lang="en-US" sz="1200" dirty="0">
                <a:solidFill>
                  <a:schemeClr val="tx1"/>
                </a:solidFill>
                <a:latin typeface="Merriweather"/>
              </a:rPr>
              <a:t>Appointed by the state health official and must be an employee of the public health dept </a:t>
            </a:r>
          </a:p>
          <a:p>
            <a:pPr marL="0" indent="0">
              <a:buNone/>
            </a:pPr>
            <a:endParaRPr lang="en-US" sz="1200" dirty="0">
              <a:solidFill>
                <a:schemeClr val="tx1"/>
              </a:solidFill>
              <a:latin typeface="Merriweather"/>
            </a:endParaRPr>
          </a:p>
          <a:p>
            <a:r>
              <a:rPr lang="en-US" sz="1200" b="1" dirty="0">
                <a:solidFill>
                  <a:schemeClr val="tx1"/>
                </a:solidFill>
                <a:latin typeface="Merriweather"/>
              </a:rPr>
              <a:t>General Members </a:t>
            </a:r>
            <a:r>
              <a:rPr lang="en-US" sz="1200" dirty="0">
                <a:solidFill>
                  <a:schemeClr val="tx1"/>
                </a:solidFill>
                <a:latin typeface="Merriweather"/>
              </a:rPr>
              <a:t>are </a:t>
            </a:r>
            <a:r>
              <a:rPr lang="en-US" sz="1200" b="0" i="0" dirty="0">
                <a:solidFill>
                  <a:srgbClr val="303030"/>
                </a:solidFill>
                <a:effectLst/>
                <a:latin typeface="Merriweather"/>
              </a:rPr>
              <a:t>individuals who perform state-level public health nutrition duties in the state department of health, human services, education, agriculture or aging, or tribes. These members can be nominated by the appointed member or they can self nominate</a:t>
            </a:r>
          </a:p>
          <a:p>
            <a:endParaRPr lang="en-US" sz="1200" dirty="0">
              <a:solidFill>
                <a:schemeClr val="tx1"/>
              </a:solidFill>
              <a:latin typeface="Merriweather"/>
            </a:endParaRPr>
          </a:p>
          <a:p>
            <a:r>
              <a:rPr lang="en-US" sz="1200" b="1" dirty="0">
                <a:solidFill>
                  <a:schemeClr val="tx1"/>
                </a:solidFill>
                <a:latin typeface="Merriweather"/>
              </a:rPr>
              <a:t>Associate Members </a:t>
            </a:r>
            <a:r>
              <a:rPr lang="en-US" sz="1200" dirty="0">
                <a:solidFill>
                  <a:schemeClr val="tx1"/>
                </a:solidFill>
                <a:latin typeface="Merriweather"/>
              </a:rPr>
              <a:t>are individuals or agencies/organizations with an interest in public health nutrition who do not fall under the General Member category. This category also includes emerging professionals, students and those who are in the first two years following graduation as well as retired members. (They have a reduced yearly fee)</a:t>
            </a:r>
          </a:p>
          <a:p>
            <a:endParaRPr lang="en-US" sz="1200" dirty="0">
              <a:solidFill>
                <a:schemeClr val="tx1"/>
              </a:solidFill>
              <a:latin typeface="Merriweather"/>
            </a:endParaRPr>
          </a:p>
          <a:p>
            <a:r>
              <a:rPr lang="en-US" sz="1200" dirty="0">
                <a:solidFill>
                  <a:schemeClr val="tx1"/>
                </a:solidFill>
                <a:latin typeface="Merriweather"/>
              </a:rPr>
              <a:t>https://asphn.org/become-a-member/ </a:t>
            </a:r>
          </a:p>
          <a:p>
            <a:endParaRPr lang="en-US" sz="1200" dirty="0">
              <a:solidFill>
                <a:schemeClr val="tx1"/>
              </a:solidFill>
              <a:latin typeface="Merriweather"/>
            </a:endParaRPr>
          </a:p>
          <a:p>
            <a:endParaRPr lang="en-US" dirty="0"/>
          </a:p>
        </p:txBody>
      </p:sp>
      <p:sp>
        <p:nvSpPr>
          <p:cNvPr id="4" name="Slide Number Placeholder 3"/>
          <p:cNvSpPr>
            <a:spLocks noGrp="1"/>
          </p:cNvSpPr>
          <p:nvPr>
            <p:ph type="sldNum" sz="quarter" idx="5"/>
          </p:nvPr>
        </p:nvSpPr>
        <p:spPr/>
        <p:txBody>
          <a:bodyPr/>
          <a:lstStyle/>
          <a:p>
            <a:fld id="{E9D85D81-48BA-4C22-BDFF-47335AD297F8}" type="slidenum">
              <a:rPr lang="en-US" smtClean="0"/>
              <a:t>8</a:t>
            </a:fld>
            <a:endParaRPr lang="en-US"/>
          </a:p>
        </p:txBody>
      </p:sp>
    </p:spTree>
    <p:extLst>
      <p:ext uri="{BB962C8B-B14F-4D97-AF65-F5344CB8AC3E}">
        <p14:creationId xmlns:p14="http://schemas.microsoft.com/office/powerpoint/2010/main" val="1248787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r>
              <a:rPr lang="en-US" b="0" i="0" dirty="0">
                <a:solidFill>
                  <a:srgbClr val="313537"/>
                </a:solidFill>
                <a:effectLst/>
                <a:latin typeface="Merriweather" panose="00000500000000000000" pitchFamily="2" charset="0"/>
              </a:rPr>
              <a:t>I do want to briefly acknowledge where ASPHN gets the funding to do what we do. ASPHN is primarily funded by federal funds. We receive funding from CDC, HRSA (MCHB) and USDA.  Our funding partners make the work we do possible.</a:t>
            </a:r>
          </a:p>
          <a:p>
            <a:pPr eaLnBrk="1" hangingPunct="1"/>
            <a:endParaRPr lang="en-US" b="0" i="0" dirty="0">
              <a:solidFill>
                <a:srgbClr val="313537"/>
              </a:solidFill>
              <a:effectLst/>
              <a:latin typeface="Merriweather"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That is just a little about the organization and how it works.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detailed info on the consultants, the board, or how the organization is set up, or funding </a:t>
            </a:r>
            <a:r>
              <a:rPr lang="en-US" b="1" dirty="0"/>
              <a:t>please visit the online module or the about tab on the website.</a:t>
            </a:r>
          </a:p>
          <a:p>
            <a:pPr eaLnBrk="1" hangingPunct="1"/>
            <a:endParaRPr lang="en-US" dirty="0"/>
          </a:p>
        </p:txBody>
      </p:sp>
    </p:spTree>
    <p:extLst>
      <p:ext uri="{BB962C8B-B14F-4D97-AF65-F5344CB8AC3E}">
        <p14:creationId xmlns:p14="http://schemas.microsoft.com/office/powerpoint/2010/main" val="3025976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708447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r>
              <a:rPr lang="en-US" b="0" i="0" dirty="0">
                <a:solidFill>
                  <a:srgbClr val="313537"/>
                </a:solidFill>
                <a:effectLst/>
                <a:latin typeface="Merriweather" panose="00000500000000000000" pitchFamily="2" charset="0"/>
              </a:rPr>
              <a:t>I want to shift gears a little. This is the information that will be most useful to you as a member and knowing how to get the most from your membership.</a:t>
            </a:r>
          </a:p>
          <a:p>
            <a:pPr eaLnBrk="1" hangingPunct="1"/>
            <a:endParaRPr lang="en-US" dirty="0"/>
          </a:p>
          <a:p>
            <a:pPr eaLnBrk="1" hangingPunct="1"/>
            <a:r>
              <a:rPr lang="en-US" dirty="0"/>
              <a:t>I’m going to share with you some of the primary ways that we communicate with you as a member and then give a brief overview and highlights of our website. </a:t>
            </a:r>
          </a:p>
          <a:p>
            <a:pPr eaLnBrk="1" hangingPunct="1"/>
            <a:endParaRPr lang="en-US" dirty="0"/>
          </a:p>
          <a:p>
            <a:pPr eaLnBrk="1" hangingPunct="1"/>
            <a:r>
              <a:rPr lang="en-US" b="1" dirty="0"/>
              <a:t>The primary way we communicate is through our monthly newsletter. </a:t>
            </a:r>
            <a:r>
              <a:rPr lang="en-US" dirty="0"/>
              <a:t>This is typically sent via email on the 2</a:t>
            </a:r>
            <a:r>
              <a:rPr lang="en-US" baseline="30000" dirty="0"/>
              <a:t>nd</a:t>
            </a:r>
            <a:r>
              <a:rPr lang="en-US" dirty="0"/>
              <a:t> Monday of each month and it gets delivered straight to your inbox. It’s a member favorite. Our newsletter editor Janelle </a:t>
            </a:r>
            <a:r>
              <a:rPr lang="en-US" dirty="0" err="1"/>
              <a:t>Clepper</a:t>
            </a:r>
            <a:r>
              <a:rPr lang="en-US" dirty="0"/>
              <a:t> does a great job at condensing the info and making it easy to read and understand, giving you a lot of actionable items where you can go and engage with us. I encourage you to be on the lookout for the newsletter. Let us know if you’re not getting it. If you happen to delete it, we post all issues to the website and I’ll show you how you can access those in a minute. </a:t>
            </a:r>
          </a:p>
          <a:p>
            <a:pPr eaLnBrk="1" hangingPunct="1"/>
            <a:endParaRPr lang="en-US" dirty="0"/>
          </a:p>
          <a:p>
            <a:pPr eaLnBrk="1" hangingPunct="1"/>
            <a:r>
              <a:rPr lang="en-US" dirty="0"/>
              <a:t>Another way we communicate with you is through social media. We are currently more active than we’ve ever been on social media. We have channels on </a:t>
            </a:r>
            <a:r>
              <a:rPr lang="en-US" dirty="0" err="1"/>
              <a:t>linkedIN</a:t>
            </a:r>
            <a:r>
              <a:rPr lang="en-US" dirty="0"/>
              <a:t>, fb, twitter, and Instagram. </a:t>
            </a:r>
          </a:p>
          <a:p>
            <a:pPr eaLnBrk="1" hangingPunct="1"/>
            <a:endParaRPr lang="en-US" dirty="0"/>
          </a:p>
          <a:p>
            <a:pPr eaLnBrk="1" hangingPunct="1"/>
            <a:r>
              <a:rPr lang="en-US" b="1" dirty="0"/>
              <a:t>(Show Instagram feed) </a:t>
            </a:r>
          </a:p>
          <a:p>
            <a:pPr eaLnBrk="1" hangingPunct="1"/>
            <a:r>
              <a:rPr lang="en-US" dirty="0"/>
              <a:t>We try to post a few times a week with info about upcoming events, opportunities, and resources. We really try to highlight our members work as much as possible. We do that through a member spotlight that’s featured on social and the webpage. We try to show the incredible work and strength of the field of public health nutrition and really be an advocate for this profession. So please go check us out and I encourage you to follow us. </a:t>
            </a:r>
          </a:p>
          <a:p>
            <a:pPr eaLnBrk="1" hangingPunct="1"/>
            <a:endParaRPr lang="en-US" dirty="0"/>
          </a:p>
          <a:p>
            <a:pPr eaLnBrk="1" hangingPunct="1"/>
            <a:endParaRPr lang="en-US" dirty="0"/>
          </a:p>
          <a:p>
            <a:pPr eaLnBrk="1" hangingPunct="1"/>
            <a:r>
              <a:rPr lang="en-US" b="1" dirty="0"/>
              <a:t>Show ASPHN homepage</a:t>
            </a:r>
          </a:p>
          <a:p>
            <a:pPr eaLnBrk="1" hangingPunct="1"/>
            <a:r>
              <a:rPr lang="en-US" dirty="0"/>
              <a:t>Finally, we communicate on our homepage. ASPHN.org. This is updated at least monthly.  </a:t>
            </a:r>
          </a:p>
          <a:p>
            <a:pPr eaLnBrk="1" hangingPunct="1"/>
            <a:endParaRPr lang="en-US" dirty="0"/>
          </a:p>
          <a:p>
            <a:pPr eaLnBrk="1" hangingPunct="1"/>
            <a:r>
              <a:rPr lang="en-US" dirty="0"/>
              <a:t>The first thing you’ll see are the rotators that provide updated info on what is happening. As you scroll there are quick links to events going on right now, new and relevant resources, newsletters, etc. </a:t>
            </a:r>
          </a:p>
          <a:p>
            <a:pPr eaLnBrk="1" hangingPunct="1"/>
            <a:r>
              <a:rPr lang="en-US" dirty="0"/>
              <a:t>Next, you’ll see a link to past newsletters, upcoming webinars, and right now the Annual Meeting. </a:t>
            </a:r>
          </a:p>
          <a:p>
            <a:pPr eaLnBrk="1" hangingPunct="1"/>
            <a:endParaRPr lang="en-US" dirty="0"/>
          </a:p>
          <a:p>
            <a:pPr eaLnBrk="1" hangingPunct="1"/>
            <a:r>
              <a:rPr lang="en-US" dirty="0" err="1"/>
              <a:t>Scorll</a:t>
            </a:r>
            <a:r>
              <a:rPr lang="en-US" dirty="0"/>
              <a:t> down and you see 6 portals where you can get a quick feel for what is happening at ASPHN. The first one we try to celebrate something that deals with health or public health. This month is Mental Health Awareness Month, National Women’s Health Week and Eat More Fruits and Vegetables Day. We give links to more info.</a:t>
            </a:r>
          </a:p>
          <a:p>
            <a:pPr eaLnBrk="1" hangingPunct="1"/>
            <a:endParaRPr lang="en-US" dirty="0"/>
          </a:p>
          <a:p>
            <a:pPr eaLnBrk="1" hangingPunct="1"/>
            <a:r>
              <a:rPr lang="en-US" dirty="0"/>
              <a:t>Next is the member spotlight, which is currently featuring a student member! </a:t>
            </a:r>
          </a:p>
          <a:p>
            <a:pPr eaLnBrk="1" hangingPunct="1"/>
            <a:endParaRPr lang="en-US" dirty="0"/>
          </a:p>
          <a:p>
            <a:pPr eaLnBrk="1" hangingPunct="1"/>
            <a:r>
              <a:rPr lang="en-US" dirty="0"/>
              <a:t>There is a box that shares tools to enhance your practice, ways to get active, a box to show you the impact that we are having and that you are having out in the field as well. We also have something called the sign-up corner which gives you info about upcoming events and how to sign up. </a:t>
            </a:r>
          </a:p>
          <a:p>
            <a:pPr eaLnBrk="1" hangingPunct="1"/>
            <a:endParaRPr lang="en-US" dirty="0"/>
          </a:p>
          <a:p>
            <a:pPr eaLnBrk="1" hangingPunct="1"/>
            <a:endParaRPr lang="en-US" dirty="0"/>
          </a:p>
          <a:p>
            <a:pPr eaLnBrk="1" hangingPunct="1"/>
            <a:endParaRPr lang="en-US" dirty="0"/>
          </a:p>
          <a:p>
            <a:pPr eaLnBrk="1" hangingPunct="1"/>
            <a:r>
              <a:rPr lang="en-US" dirty="0"/>
              <a:t>This home page is the page on asphn.org that I would encourage you to look at frequently. It is the most up to date and shares the most relevant information. </a:t>
            </a: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 going to share a few more areas of the website that you may be interested in. </a:t>
            </a:r>
          </a:p>
          <a:p>
            <a:pPr eaLnBrk="1" hangingPunct="1"/>
            <a:endParaRPr lang="en-US" dirty="0"/>
          </a:p>
          <a:p>
            <a:pPr eaLnBrk="1" hangingPunct="1"/>
            <a:endParaRPr lang="en-US" dirty="0"/>
          </a:p>
          <a:p>
            <a:pPr eaLnBrk="1" hangingPunct="1"/>
            <a:r>
              <a:rPr lang="en-US" b="1" dirty="0"/>
              <a:t>Welcome Buddy Program – </a:t>
            </a:r>
          </a:p>
          <a:p>
            <a:pPr eaLnBrk="1" hangingPunct="1"/>
            <a:r>
              <a:rPr lang="en-US" b="0" i="0" dirty="0">
                <a:solidFill>
                  <a:srgbClr val="FFFFFF"/>
                </a:solidFill>
                <a:effectLst/>
                <a:highlight>
                  <a:srgbClr val="FFFFFF"/>
                </a:highlight>
                <a:latin typeface="Montserrat" panose="02000505000000020004" pitchFamily="2" charset="0"/>
              </a:rPr>
              <a:t>We offer a welcome buddy program, where we pair a new member with a more experienced member who can share more about the association and how to get involved. We encourage any new member to request a Buddy. You can email amberbrown@asphn.org to request one.</a:t>
            </a:r>
          </a:p>
          <a:p>
            <a:pPr eaLnBrk="1" hangingPunct="1"/>
            <a:endParaRPr lang="en-US" dirty="0"/>
          </a:p>
          <a:p>
            <a:pPr eaLnBrk="1" hangingPunct="1"/>
            <a:endParaRPr lang="en-US" dirty="0"/>
          </a:p>
          <a:p>
            <a:pPr eaLnBrk="1" hangingPunct="1"/>
            <a:r>
              <a:rPr lang="en-US" b="1" dirty="0"/>
              <a:t>Membership tab </a:t>
            </a:r>
            <a:r>
              <a:rPr lang="en-US" dirty="0"/>
              <a:t>– The membership directory is one of our more popular webpages.  This is a list of all members. There is a search bar and quick links to help you find members. Once you find someone you’re looking for you can click on their name and it gives you more information. We do not publish your email address for privacy reasons. If you do need an email address contact us and we can provide it. </a:t>
            </a:r>
          </a:p>
          <a:p>
            <a:pPr eaLnBrk="1" hangingPunct="1"/>
            <a:endParaRPr lang="en-US" dirty="0"/>
          </a:p>
          <a:p>
            <a:pPr eaLnBrk="1" hangingPunct="1"/>
            <a:r>
              <a:rPr lang="en-US" b="1" dirty="0"/>
              <a:t>Next I’d like to look at Resources. </a:t>
            </a:r>
          </a:p>
          <a:p>
            <a:pPr eaLnBrk="1" hangingPunct="1"/>
            <a:r>
              <a:rPr lang="en-US" dirty="0"/>
              <a:t>The first tab is </a:t>
            </a:r>
            <a:r>
              <a:rPr lang="en-US" b="1" dirty="0"/>
              <a:t>Trainings, webinars, and meetings. </a:t>
            </a:r>
          </a:p>
          <a:p>
            <a:pPr eaLnBrk="1" hangingPunct="1"/>
            <a:r>
              <a:rPr lang="en-US" dirty="0"/>
              <a:t>This page includes all the recordings of previous webinars and trainings. You can do a search or click into a group. It starts with the most recent. Click it and you will see the recording and slides if available. </a:t>
            </a:r>
          </a:p>
          <a:p>
            <a:pPr eaLnBrk="1" hangingPunct="1"/>
            <a:endParaRPr lang="en-US" dirty="0"/>
          </a:p>
          <a:p>
            <a:pPr eaLnBrk="1" hangingPunct="1"/>
            <a:r>
              <a:rPr lang="en-US" dirty="0"/>
              <a:t>Under resources we also have</a:t>
            </a:r>
            <a:r>
              <a:rPr lang="en-US" b="1" dirty="0"/>
              <a:t> publications. </a:t>
            </a:r>
            <a:r>
              <a:rPr lang="en-US" dirty="0"/>
              <a:t>It works in a similar fashion and goes from most recent backward. Here’s the newsletter category to find past issues. </a:t>
            </a:r>
          </a:p>
          <a:p>
            <a:pPr eaLnBrk="1" hangingPunct="1"/>
            <a:endParaRPr lang="en-US" dirty="0"/>
          </a:p>
          <a:p>
            <a:pPr eaLnBrk="1" hangingPunct="1"/>
            <a:r>
              <a:rPr lang="en-US" dirty="0"/>
              <a:t>Next the </a:t>
            </a:r>
            <a:r>
              <a:rPr lang="en-US" b="1" dirty="0"/>
              <a:t>professional development blog</a:t>
            </a:r>
            <a:r>
              <a:rPr lang="en-US" dirty="0"/>
              <a:t>. In here is our development digest. These are articles written by us for our membership. These articles deal with various aspects of professional development. You can scroll to see the articles and then click on them to read more. We try to provide Inspiration, tips and tricks to make you a stronger leader, etc. </a:t>
            </a:r>
          </a:p>
          <a:p>
            <a:pPr eaLnBrk="1" hangingPunct="1"/>
            <a:endParaRPr lang="en-US" dirty="0"/>
          </a:p>
          <a:p>
            <a:pPr eaLnBrk="1" hangingPunct="1"/>
            <a:r>
              <a:rPr lang="en-US" b="1" dirty="0"/>
              <a:t>Industry jobs openings page. </a:t>
            </a:r>
            <a:r>
              <a:rPr lang="en-US" dirty="0"/>
              <a:t>These aren’t jobs available within ASPHN, but rather jobs submitted by members or states where there are openings within their departments. If you have something you’d like us to post, let us know. </a:t>
            </a:r>
          </a:p>
          <a:p>
            <a:pPr eaLnBrk="1" hangingPunct="1"/>
            <a:endParaRPr lang="en-US" dirty="0"/>
          </a:p>
          <a:p>
            <a:pPr eaLnBrk="1" hangingPunct="1"/>
            <a:endParaRPr lang="en-US" dirty="0"/>
          </a:p>
          <a:p>
            <a:pPr eaLnBrk="1" hangingPunct="1"/>
            <a:r>
              <a:rPr lang="en-US" b="1" dirty="0"/>
              <a:t>Impact tab, </a:t>
            </a:r>
          </a:p>
          <a:p>
            <a:pPr eaLnBrk="1" hangingPunct="1"/>
            <a:r>
              <a:rPr lang="en-US" dirty="0"/>
              <a:t>Shares links to specific programs and grant projects. I’ll share more about these in a moment. </a:t>
            </a:r>
          </a:p>
          <a:p>
            <a:pPr eaLnBrk="1" hangingPunct="1"/>
            <a:endParaRPr lang="en-US" dirty="0"/>
          </a:p>
          <a:p>
            <a:pPr eaLnBrk="1" hangingPunct="1"/>
            <a:r>
              <a:rPr lang="en-US" b="1" dirty="0"/>
              <a:t>Events</a:t>
            </a:r>
            <a:r>
              <a:rPr lang="en-US" dirty="0"/>
              <a:t>, </a:t>
            </a:r>
          </a:p>
          <a:p>
            <a:pPr eaLnBrk="1" hangingPunct="1"/>
            <a:r>
              <a:rPr lang="en-US" dirty="0"/>
              <a:t>The Annual Meeting is the flagship event. Happening in a couple of weeks. There are more details there. You can access previous AM information. </a:t>
            </a:r>
          </a:p>
          <a:p>
            <a:pPr eaLnBrk="1" hangingPunct="1"/>
            <a:r>
              <a:rPr lang="en-US" b="1" dirty="0"/>
              <a:t>Upcoming events </a:t>
            </a:r>
            <a:r>
              <a:rPr lang="en-US" b="0" dirty="0"/>
              <a:t>shares all of the upcoming webinars, meetings, </a:t>
            </a:r>
            <a:r>
              <a:rPr lang="en-US" b="0" dirty="0" err="1"/>
              <a:t>traininings</a:t>
            </a:r>
            <a:r>
              <a:rPr lang="en-US" b="0" dirty="0"/>
              <a:t> coming up with details and registration information. </a:t>
            </a:r>
          </a:p>
          <a:p>
            <a:pPr eaLnBrk="1" hangingPunct="1"/>
            <a:endParaRPr lang="en-US" b="0" dirty="0"/>
          </a:p>
          <a:p>
            <a:pPr eaLnBrk="1" hangingPunct="1"/>
            <a:r>
              <a:rPr lang="en-US" b="1" dirty="0"/>
              <a:t>Councils and Committees </a:t>
            </a:r>
            <a:r>
              <a:rPr lang="en-US" dirty="0"/>
              <a:t>– I will share more details about Councils/Committees in a minute</a:t>
            </a:r>
          </a:p>
          <a:p>
            <a:pPr eaLnBrk="1" hangingPunct="1"/>
            <a:endParaRPr lang="en-US" dirty="0"/>
          </a:p>
        </p:txBody>
      </p:sp>
    </p:spTree>
    <p:extLst>
      <p:ext uri="{BB962C8B-B14F-4D97-AF65-F5344CB8AC3E}">
        <p14:creationId xmlns:p14="http://schemas.microsoft.com/office/powerpoint/2010/main" val="3310126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708447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Okay, we’ll pause to see if anyone has any questions.</a:t>
            </a: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I’ve shared more about the association and ways we communicate with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 to share how you can involved in the association. We have a number of ways that you can be involved within the organization and provide opportunities for you to lead and learn in your passion areas. One way is through getting involved with committee and council work. </a:t>
            </a: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FFFF00"/>
                </a:highlight>
              </a:rPr>
              <a:t>ASPHN Council’s, Committee’s, and work groups are open for ASPHN members to join and are a great way to provide input and feedback to ASPHN and network with others doing similar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highlight>
                <a:srgbClr val="FFFF00"/>
              </a:highlight>
            </a:endParaRPr>
          </a:p>
          <a:p>
            <a:endParaRPr lang="en-US" dirty="0"/>
          </a:p>
        </p:txBody>
      </p:sp>
      <p:sp>
        <p:nvSpPr>
          <p:cNvPr id="4" name="Slide Number Placeholder 3"/>
          <p:cNvSpPr>
            <a:spLocks noGrp="1"/>
          </p:cNvSpPr>
          <p:nvPr>
            <p:ph type="sldNum" sz="quarter" idx="5"/>
          </p:nvPr>
        </p:nvSpPr>
        <p:spPr/>
        <p:txBody>
          <a:bodyPr/>
          <a:lstStyle/>
          <a:p>
            <a:fld id="{E9D85D81-48BA-4C22-BDFF-47335AD297F8}" type="slidenum">
              <a:rPr lang="en-US" smtClean="0"/>
              <a:t>14</a:t>
            </a:fld>
            <a:endParaRPr lang="en-US"/>
          </a:p>
        </p:txBody>
      </p:sp>
    </p:spTree>
    <p:extLst>
      <p:ext uri="{BB962C8B-B14F-4D97-AF65-F5344CB8AC3E}">
        <p14:creationId xmlns:p14="http://schemas.microsoft.com/office/powerpoint/2010/main" val="2056207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ASPHN has 3 councils that are open to all members.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The purpose of the Council is to meet the needs of our members, similar to a member interest group. Many on this call are already a member of a Council.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The association holds a monthly webinar. Each month is sponsored by one of the Councils.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dirty="0">
              <a:solidFill>
                <a:srgbClr val="313537"/>
              </a:solidFill>
              <a:effectLst/>
              <a:latin typeface="Merriweather"/>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13537"/>
                </a:solidFill>
                <a:effectLst/>
                <a:latin typeface="Merriweather"/>
              </a:rPr>
              <a:t>FV Nutrition Council (311 member)</a:t>
            </a:r>
          </a:p>
          <a:p>
            <a:pPr marL="628650" lvl="1" indent="-171450" algn="l" fontAlgn="base">
              <a:buFont typeface="Arial" panose="020B0604020202020204" pitchFamily="34" charset="0"/>
              <a:buChar char="•"/>
            </a:pPr>
            <a:r>
              <a:rPr lang="en-US" b="0" i="0" dirty="0">
                <a:solidFill>
                  <a:srgbClr val="313537"/>
                </a:solidFill>
                <a:effectLst/>
                <a:latin typeface="Merriweather" panose="00000500000000000000" pitchFamily="2" charset="0"/>
              </a:rPr>
              <a:t>The FV Council helps shape legislation and make a difference in the public’s access, purchase and consumption of fruits and vegetables. </a:t>
            </a:r>
          </a:p>
          <a:p>
            <a:pPr marL="628650" marR="0" lvl="1"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13537"/>
                </a:solidFill>
                <a:effectLst/>
                <a:latin typeface="Merriweather"/>
              </a:rPr>
              <a:t>Beyond sponsoring webinars, the Council provides Networking calls, a CACFP work group, and a WIC Work group as well as a Leadership Team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13537"/>
                </a:solidFill>
                <a:effectLst/>
                <a:latin typeface="Merriweather"/>
              </a:rPr>
              <a:t>Healthy Food, Active Communities Council (328 member)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13537"/>
                </a:solidFill>
                <a:effectLst/>
                <a:latin typeface="Merriweather" panose="00000500000000000000" pitchFamily="2" charset="0"/>
              </a:rPr>
              <a:t>HFAC members work to strengthen policy, environmental change, programs, services and evidence-based practices to promote healthy food and active communities through the development of public health nutrition leaders and collective action of members nationwide.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13537"/>
                </a:solidFill>
                <a:effectLst/>
                <a:latin typeface="Merriweather" panose="00000500000000000000" pitchFamily="2" charset="0"/>
              </a:rPr>
              <a:t>They hold regular All Member council meetings and webinars</a:t>
            </a:r>
            <a:endParaRPr lang="en-US" b="0" i="0" dirty="0">
              <a:solidFill>
                <a:srgbClr val="313537"/>
              </a:solidFill>
              <a:effectLst/>
              <a:latin typeface="Merriweather"/>
            </a:endParaRPr>
          </a:p>
          <a:p>
            <a:pPr marL="171450" indent="-171450" algn="l" fontAlgn="base">
              <a:buFont typeface="Arial" panose="020B0604020202020204" pitchFamily="34" charset="0"/>
              <a:buChar char="•"/>
            </a:pPr>
            <a:r>
              <a:rPr lang="en-US" b="0" i="0" dirty="0">
                <a:solidFill>
                  <a:srgbClr val="313537"/>
                </a:solidFill>
                <a:effectLst/>
                <a:latin typeface="Merriweather"/>
              </a:rPr>
              <a:t>MCH Nutrition Council: (407 members)</a:t>
            </a:r>
          </a:p>
          <a:p>
            <a:pPr marL="628650" lvl="1" indent="-171450" algn="l" fontAlgn="base">
              <a:buFont typeface="Arial" panose="020B0604020202020204" pitchFamily="34" charset="0"/>
              <a:buChar char="•"/>
            </a:pPr>
            <a:r>
              <a:rPr lang="en-US" b="0" i="0" dirty="0">
                <a:solidFill>
                  <a:srgbClr val="313537"/>
                </a:solidFill>
                <a:effectLst/>
                <a:latin typeface="Merriweather" panose="00000500000000000000" pitchFamily="2" charset="0"/>
              </a:rPr>
              <a:t>MCH Council members work on a range of policies, programs and services including the promotion of nutritional well-being across the lifespan.</a:t>
            </a:r>
          </a:p>
          <a:p>
            <a:pPr marL="628650" lvl="1" indent="-171450" algn="l" fontAlgn="base">
              <a:buFont typeface="Arial" panose="020B0604020202020204" pitchFamily="34" charset="0"/>
              <a:buChar char="•"/>
            </a:pPr>
            <a:r>
              <a:rPr lang="en-US" b="0" i="0" dirty="0">
                <a:solidFill>
                  <a:srgbClr val="313537"/>
                </a:solidFill>
                <a:effectLst/>
                <a:latin typeface="Merriweather" panose="00000500000000000000" pitchFamily="2" charset="0"/>
              </a:rPr>
              <a:t>Participation on the Council helps members develop their leadership skills, engage in advocacy and public policy development, and share ideas with peers. </a:t>
            </a:r>
          </a:p>
          <a:p>
            <a:pPr marL="628650" lvl="1" indent="-171450" algn="l" fontAlgn="base">
              <a:buFont typeface="Arial" panose="020B0604020202020204" pitchFamily="34" charset="0"/>
              <a:buChar char="•"/>
            </a:pPr>
            <a:r>
              <a:rPr lang="en-US" b="0" i="0" dirty="0">
                <a:solidFill>
                  <a:srgbClr val="313537"/>
                </a:solidFill>
                <a:effectLst/>
                <a:latin typeface="Merriweather" panose="00000500000000000000" pitchFamily="2" charset="0"/>
              </a:rPr>
              <a:t>They have a Steering committee and webinars. </a:t>
            </a: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Find more info on the Councils under the Councils tab.</a:t>
            </a:r>
          </a:p>
        </p:txBody>
      </p:sp>
    </p:spTree>
    <p:extLst>
      <p:ext uri="{BB962C8B-B14F-4D97-AF65-F5344CB8AC3E}">
        <p14:creationId xmlns:p14="http://schemas.microsoft.com/office/powerpoint/2010/main" val="1695603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ASPHN has 3 committees that are open to all ASPHN members (Policy, Collaboration, Membership) as well as 1 committee that consists of ASPHN leadership (Governance) and periodically have short term committees like the Annual Meeting Planning Committee. The purpose of ASPHN's committees is to help move forward ASPHN’s strategic plan and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Policy Committee – open to all; ASPHN’s voice in promoting and influencing public health nutrition policies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Collaboration Committee – open to all; Works to strengthen and improve ASPHN’s strategic partnerships with other organizations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MC&amp;O – open to all; provide guidance regarding communications to ASPHN membership and its partners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Governance Committee – consists of elected members (including past president, director at large who chairs the committee, and past chairs of each ASPHN council); recruits nominees for positions on the board of directors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We periodically have short term committees as well, such as an Annual Meeting planning committee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If any of those areas pique your interest, check out the website under the Committees tab to find contact info for each Committee.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a:rPr>
              <a:t>There are lots of ways that students can also get involved in Council’s and Committee’s. We love working with our student members!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a:endParaRPr>
          </a:p>
        </p:txBody>
      </p:sp>
    </p:spTree>
    <p:extLst>
      <p:ext uri="{BB962C8B-B14F-4D97-AF65-F5344CB8AC3E}">
        <p14:creationId xmlns:p14="http://schemas.microsoft.com/office/powerpoint/2010/main" val="959712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Within the organization we also have many work groups that you may be interested in. We have a few standing work groups and periodically short-term work groups pop up as well. These can be great ways to get involved for just a short time. </a:t>
            </a:r>
          </a:p>
          <a:p>
            <a:pPr eaLnBrk="1" hangingPunct="1"/>
            <a:r>
              <a:rPr lang="en-US" b="0" dirty="0"/>
              <a:t>Make sure to watch the newsletter for upcoming opportunities. Most of the work groups are open to all members and many of them fall under a Committee or Council. </a:t>
            </a:r>
          </a:p>
          <a:p>
            <a:pPr eaLnBrk="1" hangingPunct="1"/>
            <a:endParaRPr lang="en-US" b="0" dirty="0"/>
          </a:p>
          <a:p>
            <a:pPr eaLnBrk="1" hangingPunct="1"/>
            <a:r>
              <a:rPr lang="en-US" b="0" dirty="0"/>
              <a:t>The ones listed here are standing work groups. </a:t>
            </a:r>
          </a:p>
          <a:p>
            <a:pPr eaLnBrk="1" hangingPunct="1"/>
            <a:endParaRPr lang="en-US" b="0" dirty="0"/>
          </a:p>
          <a:p>
            <a:pPr eaLnBrk="1" hangingPunct="1"/>
            <a:r>
              <a:rPr lang="en-US" b="0" dirty="0"/>
              <a:t>The current work groups are:</a:t>
            </a:r>
          </a:p>
          <a:p>
            <a:pPr eaLnBrk="1" hangingPunct="1"/>
            <a:endParaRPr lang="en-US" b="0" dirty="0"/>
          </a:p>
          <a:p>
            <a:pPr eaLnBrk="1" hangingPunct="1"/>
            <a:r>
              <a:rPr lang="en-US" b="0" dirty="0"/>
              <a:t>CACFP work group which is currently working on increasing cultural recipes within the CACFP program. </a:t>
            </a:r>
          </a:p>
          <a:p>
            <a:pPr eaLnBrk="1" hangingPunct="1"/>
            <a:r>
              <a:rPr lang="en-US" b="0" dirty="0"/>
              <a:t>WIC Work Group meets quarterly. Their next meeting is in August.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MCH Diversity, Equity, and Inclusion Work Group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rial" panose="020B0604020202020204" pitchFamily="34" charset="0"/>
                <a:cs typeface="Arial" panose="020B0604020202020204" pitchFamily="34" charset="0"/>
              </a:rPr>
              <a:t>Thoughtful Advisors for ASPHN’s Work to Prioritize Equity, Inclusion, and Disparities Work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If you’re interested in joining any of these work groups you can type in the chat box or you can email me at amberbrown@asphn.org </a:t>
            </a:r>
          </a:p>
          <a:p>
            <a:pPr eaLnBrk="1" hangingPunct="1"/>
            <a:endParaRPr lang="en-US" b="1" dirty="0"/>
          </a:p>
          <a:p>
            <a:pPr eaLnBrk="1" hangingPunct="1"/>
            <a:endParaRPr lang="en-US" dirty="0"/>
          </a:p>
        </p:txBody>
      </p:sp>
      <p:sp>
        <p:nvSpPr>
          <p:cNvPr id="4" name="Slide Number Placeholder 3"/>
          <p:cNvSpPr>
            <a:spLocks noGrp="1"/>
          </p:cNvSpPr>
          <p:nvPr>
            <p:ph type="sldNum" sz="quarter" idx="5"/>
          </p:nvPr>
        </p:nvSpPr>
        <p:spPr/>
        <p:txBody>
          <a:bodyPr/>
          <a:lstStyle/>
          <a:p>
            <a:fld id="{E9D85D81-48BA-4C22-BDFF-47335AD297F8}" type="slidenum">
              <a:rPr lang="en-US" smtClean="0"/>
              <a:t>17</a:t>
            </a:fld>
            <a:endParaRPr lang="en-US"/>
          </a:p>
        </p:txBody>
      </p:sp>
    </p:spTree>
    <p:extLst>
      <p:ext uri="{BB962C8B-B14F-4D97-AF65-F5344CB8AC3E}">
        <p14:creationId xmlns:p14="http://schemas.microsoft.com/office/powerpoint/2010/main" val="4042272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r>
              <a:rPr lang="en-US" b="0" i="0" dirty="0">
                <a:solidFill>
                  <a:srgbClr val="313537"/>
                </a:solidFill>
                <a:effectLst/>
                <a:latin typeface="Merriweather"/>
              </a:rPr>
              <a:t>Thank you! We are going to pause and see if anyone has any questions or comments about Councils/Committees.</a:t>
            </a:r>
          </a:p>
          <a:p>
            <a:endParaRPr lang="en-US" b="0" i="0" dirty="0">
              <a:solidFill>
                <a:srgbClr val="313537"/>
              </a:solidFill>
              <a:effectLst/>
              <a:latin typeface="Merriweather"/>
            </a:endParaRPr>
          </a:p>
          <a:p>
            <a:endParaRPr lang="en-US" b="0" i="0" dirty="0">
              <a:solidFill>
                <a:srgbClr val="313537"/>
              </a:solidFill>
              <a:effectLst/>
              <a:latin typeface="Merriweather"/>
            </a:endParaRPr>
          </a:p>
          <a:p>
            <a:r>
              <a:rPr lang="en-US" b="0" i="0" dirty="0">
                <a:solidFill>
                  <a:srgbClr val="313537"/>
                </a:solidFill>
                <a:effectLst/>
                <a:latin typeface="Merriweather"/>
              </a:rPr>
              <a:t>ASPHN has many resources and products for our members. We want you to be aware of a few of those resources. And then we’ll share some of the work that ASPHN’s consultants are working on.</a:t>
            </a:r>
          </a:p>
          <a:p>
            <a:endParaRPr lang="en-US" b="0" i="0" dirty="0">
              <a:solidFill>
                <a:srgbClr val="313537"/>
              </a:solidFill>
              <a:effectLst/>
              <a:latin typeface="Merriweather"/>
            </a:endParaRPr>
          </a:p>
          <a:p>
            <a:endParaRPr lang="en-US" b="0" i="0" dirty="0">
              <a:solidFill>
                <a:srgbClr val="313537"/>
              </a:solidFill>
              <a:effectLst/>
              <a:latin typeface="Merriweather"/>
            </a:endParaRPr>
          </a:p>
          <a:p>
            <a:r>
              <a:rPr lang="en-US" b="0" i="0" dirty="0">
                <a:solidFill>
                  <a:srgbClr val="313537"/>
                </a:solidFill>
                <a:effectLst/>
                <a:latin typeface="Merriweather"/>
              </a:rPr>
              <a:t>These items are all found under the Resources or Impact tab of the website. </a:t>
            </a:r>
          </a:p>
        </p:txBody>
      </p:sp>
    </p:spTree>
    <p:extLst>
      <p:ext uri="{BB962C8B-B14F-4D97-AF65-F5344CB8AC3E}">
        <p14:creationId xmlns:p14="http://schemas.microsoft.com/office/powerpoint/2010/main" val="2167496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endParaRPr lang="en-US" sz="1200" dirty="0">
              <a:effectLst/>
              <a:latin typeface="Segoe UI" panose="020B0502040204020203" pitchFamily="34" charset="0"/>
            </a:endParaRPr>
          </a:p>
          <a:p>
            <a:r>
              <a:rPr lang="en-US" sz="1200" dirty="0">
                <a:effectLst/>
                <a:latin typeface="Segoe UI" panose="020B0502040204020203" pitchFamily="34" charset="0"/>
              </a:rPr>
              <a:t>The first product we’ll talk about is ASPHN's SEE IT. SAY IT. SHARE IT. Campaign, which is a campaign to promote the value of public health nutrition and to improve visibility of the profession. It’s available at seeitsayitshareit.org</a:t>
            </a:r>
          </a:p>
          <a:p>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The website includes: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Catchy soundbites, posters, videos that our members can use to communicate the most vital aspects of their work: advocacy, collaboration, education, strategy, and creating access to better nutrition and active living. “Nutrition is a right, not a </a:t>
            </a:r>
            <a:r>
              <a:rPr lang="en-US" sz="1200" dirty="0" err="1">
                <a:effectLst/>
                <a:latin typeface="Segoe UI" panose="020B0502040204020203" pitchFamily="34" charset="0"/>
              </a:rPr>
              <a:t>privledge</a:t>
            </a:r>
            <a:r>
              <a:rPr lang="en-US" sz="1200" dirty="0">
                <a:effectLst/>
                <a:latin typeface="Segoe UI" panose="020B0502040204020203" pitchFamily="34" charset="0"/>
              </a:rPr>
              <a:t>.” You will see these scattered and used throughout our website and products. </a:t>
            </a:r>
          </a:p>
          <a:p>
            <a:endParaRPr lang="en-US" sz="1200" dirty="0">
              <a:effectLst/>
              <a:latin typeface="Segoe UI" panose="020B0502040204020203" pitchFamily="34" charset="0"/>
            </a:endParaRPr>
          </a:p>
          <a:p>
            <a:r>
              <a:rPr lang="en-US" sz="1200" dirty="0">
                <a:effectLst/>
                <a:latin typeface="Segoe UI" panose="020B0502040204020203" pitchFamily="34" charset="0"/>
              </a:rPr>
              <a:t>Also on the website is a Public Health Nutrition Hall of Fame, which highlights the work of ASPHN members in public health nutrition. You can view this amazing work there. There is also a link to nominate yourself or colleague.</a:t>
            </a:r>
          </a:p>
          <a:p>
            <a:endParaRPr lang="en-US" sz="1200" dirty="0">
              <a:effectLst/>
              <a:latin typeface="Segoe UI" panose="020B0502040204020203" pitchFamily="34" charset="0"/>
            </a:endParaRPr>
          </a:p>
          <a:p>
            <a:endParaRPr lang="en-US" sz="1200" dirty="0">
              <a:effectLst/>
              <a:latin typeface="Segoe UI" panose="020B0502040204020203" pitchFamily="34" charset="0"/>
            </a:endParaRPr>
          </a:p>
          <a:p>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https://www.seeitsayitshareit.org/</a:t>
            </a:r>
          </a:p>
          <a:p>
            <a:endParaRPr lang="en-US" sz="1200" dirty="0">
              <a:effectLst/>
              <a:latin typeface="Segoe UI" panose="020B0502040204020203" pitchFamily="34" charset="0"/>
            </a:endParaRPr>
          </a:p>
          <a:p>
            <a:endParaRPr lang="en-US" sz="1200" dirty="0">
              <a:effectLst/>
              <a:latin typeface="Arial" panose="020B0604020202020204" pitchFamily="34" charset="0"/>
            </a:endParaRPr>
          </a:p>
          <a:p>
            <a:pPr eaLnBrk="1" hangingPunct="1"/>
            <a:r>
              <a:rPr lang="en-US" dirty="0"/>
              <a:t>.</a:t>
            </a:r>
          </a:p>
          <a:p>
            <a:endParaRPr lang="en-US" dirty="0"/>
          </a:p>
        </p:txBody>
      </p:sp>
    </p:spTree>
    <p:extLst>
      <p:ext uri="{BB962C8B-B14F-4D97-AF65-F5344CB8AC3E}">
        <p14:creationId xmlns:p14="http://schemas.microsoft.com/office/powerpoint/2010/main" val="737179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algn="l" fontAlgn="base"/>
            <a:r>
              <a:rPr lang="en-US" b="0" i="0" dirty="0">
                <a:solidFill>
                  <a:srgbClr val="313537"/>
                </a:solidFill>
                <a:effectLst/>
                <a:latin typeface="var(--font-family-body)"/>
              </a:rPr>
              <a:t>ASPHN developed and sent a Vegetable &amp; Fruit Call to Action to their members and partners. This call to action was a way for ASPHN to respond to the public health crisis of declining fruit and vegetable consumption. We had such a big response to this call to action that ASPHN developed a webpage devoted to it. The webpage includes the call to action, a checklist for change, info on how to come to the table and next steps. Be sure to visit this webpage in order to learn more and join the call to action. </a:t>
            </a:r>
            <a:br>
              <a:rPr lang="en-US" b="1" i="0" dirty="0">
                <a:solidFill>
                  <a:srgbClr val="313537"/>
                </a:solidFill>
                <a:effectLst/>
                <a:latin typeface="var(--font-family-body)"/>
              </a:rPr>
            </a:br>
            <a:endParaRPr lang="en-US" b="1" i="0" dirty="0">
              <a:solidFill>
                <a:srgbClr val="313537"/>
              </a:solidFill>
              <a:effectLst/>
              <a:latin typeface="var(--font-family-body)"/>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b="0" i="0" dirty="0">
                <a:solidFill>
                  <a:srgbClr val="313537"/>
                </a:solidFill>
                <a:effectLst/>
                <a:latin typeface="lato" panose="020F0502020204030203" pitchFamily="34" charset="0"/>
              </a:rPr>
            </a:br>
            <a:r>
              <a:rPr lang="en-US" sz="1200" dirty="0">
                <a:solidFill>
                  <a:schemeClr val="tx1"/>
                </a:solidFill>
                <a:latin typeface="Arial" panose="020B0604020202020204" pitchFamily="34" charset="0"/>
                <a:cs typeface="Arial" panose="020B0604020202020204" pitchFamily="34" charset="0"/>
                <a:hlinkClick r:id="rId3"/>
              </a:rPr>
              <a:t>https://asphn.org/call-to-action-vegetable-and-fruit-consumption/#cta</a:t>
            </a:r>
            <a:r>
              <a:rPr lang="en-US" sz="1200" dirty="0">
                <a:solidFill>
                  <a:schemeClr val="tx1"/>
                </a:solidFill>
                <a:latin typeface="Arial" panose="020B0604020202020204" pitchFamily="34" charset="0"/>
                <a:cs typeface="Arial" panose="020B0604020202020204" pitchFamily="34" charset="0"/>
              </a:rPr>
              <a:t> </a:t>
            </a:r>
          </a:p>
          <a:p>
            <a:endParaRPr lang="en-US" dirty="0"/>
          </a:p>
        </p:txBody>
      </p:sp>
    </p:spTree>
    <p:extLst>
      <p:ext uri="{BB962C8B-B14F-4D97-AF65-F5344CB8AC3E}">
        <p14:creationId xmlns:p14="http://schemas.microsoft.com/office/powerpoint/2010/main" val="1184723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algn="l" fontAlgn="base"/>
            <a:r>
              <a:rPr lang="en-US" b="0" i="0" dirty="0">
                <a:solidFill>
                  <a:srgbClr val="000000"/>
                </a:solidFill>
                <a:effectLst/>
                <a:highlight>
                  <a:srgbClr val="FFFFFF"/>
                </a:highlight>
                <a:latin typeface="Inter"/>
              </a:rPr>
              <a:t>This resource shares background information on food and nutrition security terms with an emphasis on why terminology matters. There is a continuously updated </a:t>
            </a:r>
            <a:r>
              <a:rPr lang="en-US" b="0" i="0" dirty="0">
                <a:solidFill>
                  <a:srgbClr val="000000"/>
                </a:solidFill>
                <a:effectLst/>
                <a:highlight>
                  <a:srgbClr val="FFFFFF"/>
                </a:highlight>
                <a:latin typeface="var(--font-family-body)"/>
                <a:hlinkClick r:id="rId3"/>
              </a:rPr>
              <a:t>table with terms and definitions(opens in a new tab)</a:t>
            </a:r>
            <a:r>
              <a:rPr lang="en-US" b="0" i="0" dirty="0">
                <a:solidFill>
                  <a:srgbClr val="000000"/>
                </a:solidFill>
                <a:effectLst/>
                <a:highlight>
                  <a:srgbClr val="FFFFFF"/>
                </a:highlight>
                <a:latin typeface="Inter"/>
              </a:rPr>
              <a:t> used by national food, nutrition, and health programs and organizations. </a:t>
            </a:r>
          </a:p>
          <a:p>
            <a:pPr algn="l" fontAlgn="base"/>
            <a:endParaRPr lang="en-US" b="0" i="0" dirty="0">
              <a:solidFill>
                <a:srgbClr val="000000"/>
              </a:solidFill>
              <a:effectLst/>
              <a:highlight>
                <a:srgbClr val="FFFFFF"/>
              </a:highlight>
              <a:latin typeface="Inter"/>
            </a:endParaRPr>
          </a:p>
          <a:p>
            <a:pPr algn="l" fontAlgn="base"/>
            <a:r>
              <a:rPr lang="en-US" b="0" i="0" dirty="0">
                <a:solidFill>
                  <a:srgbClr val="000000"/>
                </a:solidFill>
                <a:effectLst/>
                <a:highlight>
                  <a:srgbClr val="FFFFFF"/>
                </a:highlight>
                <a:latin typeface="Inter"/>
              </a:rPr>
              <a:t>This resource is comprised of four web pages, Introduction, Deeper Dive, Terms &amp; Definitions, and Federal Program Use. Within this resource, you'll learn more context and information on terms, definitions, and/or descriptions and understand that words have power and that word choice matters to our work. You can also gain insight into why different agencies use certain terms. </a:t>
            </a:r>
          </a:p>
          <a:p>
            <a:pPr algn="l" fontAlgn="base"/>
            <a:endParaRPr lang="en-US" dirty="0"/>
          </a:p>
          <a:p>
            <a:pPr algn="l" fontAlgn="base"/>
            <a:endParaRPr lang="en-US" dirty="0"/>
          </a:p>
          <a:p>
            <a:pPr algn="l" fontAlgn="base"/>
            <a:r>
              <a:rPr lang="en-US" b="1" i="0" dirty="0">
                <a:effectLst/>
                <a:highlight>
                  <a:srgbClr val="FFFFFF"/>
                </a:highlight>
                <a:latin typeface="Inter"/>
                <a:hlinkClick r:id="rId4"/>
              </a:rPr>
              <a:t>https://asphn.org/food-and-nutrition-security-primer/</a:t>
            </a:r>
            <a:br>
              <a:rPr lang="en-US" b="1" dirty="0"/>
            </a:br>
            <a:endParaRPr lang="en-US" b="1" dirty="0"/>
          </a:p>
        </p:txBody>
      </p:sp>
    </p:spTree>
    <p:extLst>
      <p:ext uri="{BB962C8B-B14F-4D97-AF65-F5344CB8AC3E}">
        <p14:creationId xmlns:p14="http://schemas.microsoft.com/office/powerpoint/2010/main" val="65581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algn="l" fontAlgn="base"/>
            <a:r>
              <a:rPr lang="en-US" b="0" i="0" dirty="0">
                <a:solidFill>
                  <a:srgbClr val="000000"/>
                </a:solidFill>
                <a:effectLst/>
                <a:highlight>
                  <a:srgbClr val="FFFFFF"/>
                </a:highlight>
                <a:latin typeface="Inter"/>
              </a:rPr>
              <a:t>ASPHN has developed some infant transition feeding briefs. </a:t>
            </a:r>
          </a:p>
          <a:p>
            <a:pPr algn="l" fontAlgn="base"/>
            <a:r>
              <a:rPr lang="en-US" b="0" i="0" dirty="0">
                <a:solidFill>
                  <a:srgbClr val="000000"/>
                </a:solidFill>
                <a:effectLst/>
                <a:highlight>
                  <a:srgbClr val="FFFFFF"/>
                </a:highlight>
                <a:latin typeface="Inter"/>
              </a:rPr>
              <a:t>For the first time, the Dietary Guidelines included dietary recommendations for infants and toddlers. ASPHN developed these complementary feeding briefs to assist nutrition professionals in supporting families’ cultural preferences. </a:t>
            </a:r>
          </a:p>
          <a:p>
            <a:pPr algn="l" fontAlgn="base"/>
            <a:endParaRPr lang="en-US" b="0" i="0" dirty="0">
              <a:solidFill>
                <a:srgbClr val="000000"/>
              </a:solidFill>
              <a:effectLst/>
              <a:highlight>
                <a:srgbClr val="FFFFFF"/>
              </a:highlight>
              <a:latin typeface="Inter"/>
            </a:endParaRPr>
          </a:p>
          <a:p>
            <a:pPr algn="l" fontAlgn="base"/>
            <a:r>
              <a:rPr lang="en-US" b="0" i="0" dirty="0">
                <a:solidFill>
                  <a:srgbClr val="000000"/>
                </a:solidFill>
                <a:effectLst/>
                <a:highlight>
                  <a:srgbClr val="FFFFFF"/>
                </a:highlight>
                <a:latin typeface="Inter"/>
              </a:rPr>
              <a:t>Currently, the following briefs are available:</a:t>
            </a:r>
          </a:p>
          <a:p>
            <a:pPr marL="171450" indent="-171450" algn="l" fontAlgn="base">
              <a:buFont typeface="Arial" panose="020B0604020202020204" pitchFamily="34" charset="0"/>
              <a:buChar char="•"/>
            </a:pPr>
            <a:r>
              <a:rPr lang="en-US" dirty="0"/>
              <a:t>East African</a:t>
            </a:r>
          </a:p>
          <a:p>
            <a:pPr marL="171450" indent="-171450" algn="l" fontAlgn="base">
              <a:buFont typeface="Arial" panose="020B0604020202020204" pitchFamily="34" charset="0"/>
              <a:buChar char="•"/>
            </a:pPr>
            <a:r>
              <a:rPr lang="en-US" dirty="0"/>
              <a:t>Ukrainian</a:t>
            </a:r>
          </a:p>
          <a:p>
            <a:pPr marL="171450" indent="-171450" algn="l" fontAlgn="base">
              <a:buFont typeface="Arial" panose="020B0604020202020204" pitchFamily="34" charset="0"/>
              <a:buChar char="•"/>
            </a:pPr>
            <a:r>
              <a:rPr lang="en-US" dirty="0"/>
              <a:t>Native American</a:t>
            </a:r>
          </a:p>
          <a:p>
            <a:pPr marL="171450" indent="-171450" algn="l" fontAlgn="base">
              <a:buFont typeface="Arial" panose="020B0604020202020204" pitchFamily="34" charset="0"/>
              <a:buChar char="•"/>
            </a:pPr>
            <a:r>
              <a:rPr lang="en-US" dirty="0"/>
              <a:t>Coming soon: Afghan</a:t>
            </a:r>
          </a:p>
          <a:p>
            <a:pPr marL="171450" indent="-171450" algn="l" fontAlgn="base">
              <a:buFont typeface="Arial" panose="020B0604020202020204" pitchFamily="34" charset="0"/>
              <a:buChar char="•"/>
            </a:pPr>
            <a:endParaRPr lang="en-US" dirty="0"/>
          </a:p>
          <a:p>
            <a:pPr marL="171450" indent="-171450" algn="l" fontAlgn="base">
              <a:buFont typeface="Arial" panose="020B0604020202020204" pitchFamily="34" charset="0"/>
              <a:buChar char="•"/>
            </a:pPr>
            <a:endParaRPr lang="en-US" dirty="0"/>
          </a:p>
          <a:p>
            <a:pPr marL="171450" indent="-171450" algn="l" fontAlgn="base">
              <a:buFont typeface="Arial" panose="020B0604020202020204" pitchFamily="34" charset="0"/>
              <a:buChar char="•"/>
            </a:pPr>
            <a:endParaRPr lang="en-US" dirty="0"/>
          </a:p>
          <a:p>
            <a:pPr marL="0" indent="0" algn="l" fontAlgn="base">
              <a:buFont typeface="Arial" panose="020B0604020202020204" pitchFamily="34" charset="0"/>
              <a:buNone/>
            </a:pPr>
            <a:r>
              <a:rPr lang="en-US" b="1" i="0" dirty="0">
                <a:effectLst/>
                <a:highlight>
                  <a:srgbClr val="FFFFFF"/>
                </a:highlight>
                <a:latin typeface="Inter"/>
                <a:hlinkClick r:id="rId3"/>
              </a:rPr>
              <a:t>https://asphn.org/transition-feeding-brief/</a:t>
            </a:r>
            <a:br>
              <a:rPr lang="en-US" b="1" dirty="0"/>
            </a:br>
            <a:endParaRPr lang="en-US" b="1" dirty="0"/>
          </a:p>
        </p:txBody>
      </p:sp>
    </p:spTree>
    <p:extLst>
      <p:ext uri="{BB962C8B-B14F-4D97-AF65-F5344CB8AC3E}">
        <p14:creationId xmlns:p14="http://schemas.microsoft.com/office/powerpoint/2010/main" val="850381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The Categories of Practice Website found at </a:t>
            </a:r>
            <a:r>
              <a:rPr lang="en-US" sz="1800" b="1" dirty="0">
                <a:effectLst/>
                <a:latin typeface="Segoe UI" panose="020B0502040204020203" pitchFamily="34" charset="0"/>
              </a:rPr>
              <a:t>publichealthnutrition.org </a:t>
            </a:r>
            <a:r>
              <a:rPr lang="en-US" sz="1800" dirty="0">
                <a:effectLst/>
                <a:latin typeface="Segoe UI" panose="020B0502040204020203" pitchFamily="34" charset="0"/>
              </a:rPr>
              <a:t>is another website that ASPHN manages. It’s designed specifically for public health nutritionists to increase knowledge and skills. The website was developed in collaboration with the Academy of Nutrition and Dietetics Public Health Community Nutrition practice group and the association of graduate public health nutrition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It’s dedicated exclusively to the categories of practice within public health nutrition. Within each category there are specific indicators to show yourself and others that you’ve mastered that category of practice in public health nutrition. Within each category there are resources to help you achieve that indicator and ultimately category of practice. </a:t>
            </a:r>
          </a:p>
          <a:p>
            <a:pPr eaLnBrk="1" hangingPunct="1"/>
            <a:endParaRPr lang="en-US" dirty="0"/>
          </a:p>
          <a:p>
            <a:pPr eaLnBrk="1" hangingPunct="1"/>
            <a:endParaRPr lang="en-US" dirty="0"/>
          </a:p>
          <a:p>
            <a:pPr eaLnBrk="1" hangingPunct="1"/>
            <a:r>
              <a:rPr lang="en-US" sz="1200" b="1" dirty="0">
                <a:effectLst/>
                <a:latin typeface="Segoe UI" panose="020B0502040204020203" pitchFamily="34" charset="0"/>
              </a:rPr>
              <a:t>publichealthnutrition.org </a:t>
            </a:r>
            <a:endParaRPr lang="en-US" dirty="0"/>
          </a:p>
        </p:txBody>
      </p:sp>
    </p:spTree>
    <p:extLst>
      <p:ext uri="{BB962C8B-B14F-4D97-AF65-F5344CB8AC3E}">
        <p14:creationId xmlns:p14="http://schemas.microsoft.com/office/powerpoint/2010/main" val="432264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panose="00000500000000000000" pitchFamily="2" charset="0"/>
              </a:rPr>
              <a:t>Within the FV Council there is a CACFP work group. They worked very hard  to create a CACFP Vegetable and Fruit Snack Menu to help providers more easily plan, prepare and provide healthier snack options for children. This is a 4 week cycle menu. There is a webpage devoted to it where you can view or download the full menu or individual recipes and be sure to share your feedback at the bottom of the page.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panose="00000500000000000000" pitchFamily="2"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panose="00000500000000000000" pitchFamily="2" charset="0"/>
              </a:rPr>
              <a:t>They are currently working on adding more cultural recipes to this snack menu along with tips for creating cultural recipes. These should be available very soon. Watch your inbox for an announcement.</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panose="00000500000000000000" pitchFamily="2"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313537"/>
                </a:solidFill>
                <a:effectLst/>
                <a:latin typeface="Merriweather" panose="00000500000000000000" pitchFamily="2" charset="0"/>
              </a:rPr>
              <a:t>The next project they are working on is developing newsletter templates for Farm to CACFP.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b="0" i="0" dirty="0">
              <a:solidFill>
                <a:srgbClr val="313537"/>
              </a:solidFill>
              <a:effectLst/>
              <a:latin typeface="Merriweather" panose="00000500000000000000" pitchFamily="2" charset="0"/>
              <a:hlinkClick r:id="rId3"/>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0" i="0" dirty="0">
                <a:solidFill>
                  <a:srgbClr val="313537"/>
                </a:solidFill>
                <a:effectLst/>
                <a:latin typeface="var(--font-family-body)"/>
                <a:hlinkClick r:id="rId3"/>
              </a:rPr>
              <a:t>https://asphn.org/cacfp-veggie-and-fruit-snack-menu/</a:t>
            </a:r>
            <a:r>
              <a:rPr lang="en-US" b="0" i="0" dirty="0">
                <a:solidFill>
                  <a:srgbClr val="313537"/>
                </a:solidFill>
                <a:effectLst/>
                <a:latin typeface="Merriweather" panose="00000500000000000000" pitchFamily="2" charset="0"/>
              </a:rPr>
              <a:t> </a:t>
            </a:r>
            <a:endParaRPr lang="en-US" b="0" dirty="0"/>
          </a:p>
        </p:txBody>
      </p:sp>
    </p:spTree>
    <p:extLst>
      <p:ext uri="{BB962C8B-B14F-4D97-AF65-F5344CB8AC3E}">
        <p14:creationId xmlns:p14="http://schemas.microsoft.com/office/powerpoint/2010/main" val="4225389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r>
              <a:rPr lang="en-US" dirty="0">
                <a:solidFill>
                  <a:schemeClr val="tx1"/>
                </a:solidFill>
                <a:highlight>
                  <a:srgbClr val="FFFF00"/>
                </a:highlight>
              </a:rPr>
              <a:t>I also want to just briefly mention that there are a lot of ways that students can get involved in the association as well! We love our students! </a:t>
            </a:r>
          </a:p>
          <a:p>
            <a:endParaRPr lang="en-US" dirty="0">
              <a:solidFill>
                <a:schemeClr val="tx1"/>
              </a:solidFill>
              <a:highlight>
                <a:srgbClr val="FFFF00"/>
              </a:highlight>
            </a:endParaRPr>
          </a:p>
          <a:p>
            <a:r>
              <a:rPr lang="en-US" dirty="0">
                <a:solidFill>
                  <a:schemeClr val="tx1"/>
                </a:solidFill>
                <a:highlight>
                  <a:srgbClr val="FFFF00"/>
                </a:highlight>
              </a:rPr>
              <a:t>ASPHN provides a traineeship and a fellowship. </a:t>
            </a:r>
          </a:p>
          <a:p>
            <a:endParaRPr lang="en-US" dirty="0">
              <a:solidFill>
                <a:schemeClr val="tx1"/>
              </a:solidFill>
              <a:highlight>
                <a:srgbClr val="FFFF00"/>
              </a:highlight>
            </a:endParaRPr>
          </a:p>
          <a:p>
            <a:pPr algn="l" fontAlgn="base"/>
            <a:r>
              <a:rPr lang="en-US" b="1" i="0" dirty="0">
                <a:solidFill>
                  <a:srgbClr val="313537"/>
                </a:solidFill>
                <a:effectLst/>
                <a:latin typeface="Merriweather" panose="00000500000000000000" pitchFamily="2" charset="0"/>
              </a:rPr>
              <a:t>The Health Equity Fellowship Program </a:t>
            </a:r>
            <a:r>
              <a:rPr lang="en-US" b="0" i="0" dirty="0">
                <a:solidFill>
                  <a:srgbClr val="313537"/>
                </a:solidFill>
                <a:effectLst/>
                <a:latin typeface="Merriweather" panose="00000500000000000000" pitchFamily="2" charset="0"/>
              </a:rPr>
              <a:t>was created to support the diversification of the public health and health-related workforce. Since 2002, the fellowship program has prepared over 1,000 students with practical skills in the Essentials of Public Health Services and Core Competencies of Health Education and Promotion. </a:t>
            </a:r>
          </a:p>
          <a:p>
            <a:pPr algn="l" fontAlgn="base"/>
            <a:r>
              <a:rPr lang="en-US" b="0" i="0" dirty="0">
                <a:solidFill>
                  <a:srgbClr val="313537"/>
                </a:solidFill>
                <a:effectLst/>
                <a:latin typeface="Merriweather" panose="00000500000000000000" pitchFamily="2" charset="0"/>
              </a:rPr>
              <a:t> </a:t>
            </a:r>
          </a:p>
          <a:p>
            <a:pPr algn="l" fontAlgn="base"/>
            <a:r>
              <a:rPr lang="en-US" b="0" i="0" dirty="0">
                <a:solidFill>
                  <a:srgbClr val="313537"/>
                </a:solidFill>
                <a:effectLst/>
                <a:latin typeface="Merriweather" panose="00000500000000000000" pitchFamily="2" charset="0"/>
              </a:rPr>
              <a:t>It’s a 12 week fellowship where students complete health equity projects in public health with federal, regional, state and local health agencies.</a:t>
            </a:r>
            <a:endParaRPr lang="en-US" dirty="0">
              <a:solidFill>
                <a:schemeClr val="tx1"/>
              </a:solidFill>
              <a:highlight>
                <a:srgbClr val="FFFF00"/>
              </a:highlight>
            </a:endParaRPr>
          </a:p>
          <a:p>
            <a:endParaRPr lang="en-US" dirty="0">
              <a:solidFill>
                <a:schemeClr val="tx1"/>
              </a:solidFill>
              <a:highlight>
                <a:srgbClr val="FFFF00"/>
              </a:highlight>
            </a:endParaRPr>
          </a:p>
          <a:p>
            <a:r>
              <a:rPr lang="en-US" b="1" dirty="0">
                <a:solidFill>
                  <a:schemeClr val="tx1"/>
                </a:solidFill>
                <a:highlight>
                  <a:srgbClr val="FFFF00"/>
                </a:highlight>
              </a:rPr>
              <a:t>DNPAO Nutrition &amp; Physical Activity Traineeship –</a:t>
            </a:r>
          </a:p>
          <a:p>
            <a:pPr marL="0" indent="0">
              <a:buFont typeface="Arial" panose="020B0604020202020204" pitchFamily="34" charset="0"/>
              <a:buNone/>
            </a:pPr>
            <a:r>
              <a:rPr lang="en-US" b="0" i="0" dirty="0">
                <a:solidFill>
                  <a:srgbClr val="313537"/>
                </a:solidFill>
                <a:effectLst/>
                <a:latin typeface="Merriweather" panose="00000500000000000000" pitchFamily="2" charset="0"/>
              </a:rPr>
              <a:t>The DNPAO Nutrition and Physical Activity Traineeship was designed by ASPHN to create an interest in a career in public health nutrition and physical activity in university students from an underrepresented population (race or ethnicity). The eight-week, competency-based training teaches skills needed for entry-level public health professionals. Experiential learning is provided through state health departments and similar facilities. </a:t>
            </a:r>
            <a:r>
              <a:rPr lang="en-US" b="0" i="0" dirty="0">
                <a:solidFill>
                  <a:srgbClr val="222222"/>
                </a:solidFill>
                <a:effectLst/>
                <a:latin typeface="Helvetica Neue"/>
              </a:rPr>
              <a:t>A fellowship grant is awarded to the chosen students during the eight weeks.</a:t>
            </a:r>
            <a:br>
              <a:rPr lang="en-US" dirty="0"/>
            </a:br>
            <a:endParaRPr lang="en-US" dirty="0">
              <a:solidFill>
                <a:schemeClr val="tx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endParaRPr lang="en-US" b="0" i="0" dirty="0">
              <a:solidFill>
                <a:srgbClr val="000000"/>
              </a:solidFill>
              <a:effectLst/>
              <a:highlight>
                <a:srgbClr val="FFFFFF"/>
              </a:highlight>
              <a:latin typeface="Inter"/>
            </a:endParaRPr>
          </a:p>
          <a:p>
            <a:pPr eaLnBrk="1" hangingPunct="1"/>
            <a:r>
              <a:rPr lang="en-US" dirty="0"/>
              <a:t>We also have a student representative on the board. Students can apply for this position each year.</a:t>
            </a:r>
          </a:p>
          <a:p>
            <a:pPr eaLnBrk="1" hangingPunct="1"/>
            <a:r>
              <a:rPr lang="en-US" dirty="0"/>
              <a:t>We love for students to get involved in periodic student networking sessions, councils/committees/work groups. </a:t>
            </a:r>
          </a:p>
          <a:p>
            <a:pPr eaLnBrk="1" hangingPunct="1"/>
            <a:endParaRPr lang="en-US" dirty="0"/>
          </a:p>
          <a:p>
            <a:pPr eaLnBrk="1" hangingPunct="1"/>
            <a:r>
              <a:rPr lang="en-US" dirty="0"/>
              <a:t>In the chat, I’m going to put a link to a flyer that shares more information about how to get involved as a student. </a:t>
            </a:r>
          </a:p>
          <a:p>
            <a:pPr eaLnBrk="1" hangingPunct="1"/>
            <a:endParaRPr lang="en-US" dirty="0"/>
          </a:p>
          <a:p>
            <a:pPr eaLnBrk="1" hangingPunct="1"/>
            <a:r>
              <a:rPr lang="en-US" dirty="0"/>
              <a:t>https://asphn.org/wp-content/uploads/2023/09/flyer-students-v1.pdf </a:t>
            </a:r>
          </a:p>
        </p:txBody>
      </p:sp>
    </p:spTree>
    <p:extLst>
      <p:ext uri="{BB962C8B-B14F-4D97-AF65-F5344CB8AC3E}">
        <p14:creationId xmlns:p14="http://schemas.microsoft.com/office/powerpoint/2010/main" val="4198056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r>
              <a:rPr lang="en-US" dirty="0">
                <a:solidFill>
                  <a:schemeClr val="tx1"/>
                </a:solidFill>
                <a:highlight>
                  <a:srgbClr val="FFFF00"/>
                </a:highlight>
              </a:rPr>
              <a:t>Those are just a few of the resources available to you. There are even more on the website. </a:t>
            </a:r>
          </a:p>
          <a:p>
            <a:endParaRPr lang="en-US" dirty="0">
              <a:solidFill>
                <a:schemeClr val="tx1"/>
              </a:solidFill>
              <a:highlight>
                <a:srgbClr val="FFFF00"/>
              </a:highlight>
            </a:endParaRPr>
          </a:p>
          <a:p>
            <a:r>
              <a:rPr lang="en-US" dirty="0">
                <a:solidFill>
                  <a:schemeClr val="tx1"/>
                </a:solidFill>
                <a:highlight>
                  <a:srgbClr val="FFFF00"/>
                </a:highlight>
              </a:rPr>
              <a:t>ASPHN also has a number of grant projects that are being worked on right now. Some of you may be involved in some of these projects. I want to share a little bit about each of these so that you are aware of the amazing work that our consultants are doing.</a:t>
            </a:r>
          </a:p>
          <a:p>
            <a:endParaRPr lang="en-US" dirty="0">
              <a:solidFill>
                <a:schemeClr val="tx1"/>
              </a:solidFill>
              <a:highlight>
                <a:srgbClr val="FFFF00"/>
              </a:highlight>
            </a:endParaRPr>
          </a:p>
          <a:p>
            <a:r>
              <a:rPr lang="en-US" dirty="0">
                <a:solidFill>
                  <a:schemeClr val="tx1"/>
                </a:solidFill>
                <a:highlight>
                  <a:srgbClr val="FFFF00"/>
                </a:highlight>
              </a:rPr>
              <a:t>I’m barely going to scratch the surface on these, please visit the Impact tab on the website or the orientation module for more information. </a:t>
            </a:r>
          </a:p>
          <a:p>
            <a:r>
              <a:rPr lang="en-US" dirty="0">
                <a:solidFill>
                  <a:schemeClr val="tx1"/>
                </a:solidFill>
                <a:highlight>
                  <a:srgbClr val="FFFF00"/>
                </a:highlight>
              </a:rPr>
              <a:t> </a:t>
            </a:r>
          </a:p>
          <a:p>
            <a:endParaRPr lang="en-US" dirty="0">
              <a:solidFill>
                <a:schemeClr val="tx1"/>
              </a:solidFill>
              <a:highlight>
                <a:srgbClr val="FFFF00"/>
              </a:highlight>
            </a:endParaRPr>
          </a:p>
          <a:p>
            <a:r>
              <a:rPr lang="en-US" dirty="0">
                <a:solidFill>
                  <a:schemeClr val="tx1"/>
                </a:solidFill>
                <a:highlight>
                  <a:srgbClr val="FFFF00"/>
                </a:highlight>
              </a:rPr>
              <a:t>I’ve already mentioned the traineeship and fellowship</a:t>
            </a:r>
            <a:endParaRPr lang="en-US" dirty="0">
              <a:solidFill>
                <a:schemeClr val="tx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endParaRPr lang="en-US" b="0" i="0" dirty="0">
              <a:solidFill>
                <a:srgbClr val="000000"/>
              </a:solidFill>
              <a:effectLst/>
              <a:highlight>
                <a:srgbClr val="FFFFFF"/>
              </a:highlight>
              <a:latin typeface="Inter"/>
            </a:endParaRPr>
          </a:p>
          <a:p>
            <a:r>
              <a:rPr lang="en-US" b="1" i="0" dirty="0">
                <a:solidFill>
                  <a:srgbClr val="000000"/>
                </a:solidFill>
                <a:effectLst/>
                <a:highlight>
                  <a:srgbClr val="FFFFFF"/>
                </a:highlight>
                <a:latin typeface="Inter"/>
              </a:rPr>
              <a:t>FARMWISE: Farm to CACFP – </a:t>
            </a:r>
          </a:p>
          <a:p>
            <a:r>
              <a:rPr lang="en-US" b="0" i="0" dirty="0">
                <a:solidFill>
                  <a:srgbClr val="000000"/>
                </a:solidFill>
                <a:effectLst/>
                <a:highlight>
                  <a:srgbClr val="FFFFFF"/>
                </a:highlight>
                <a:latin typeface="Inter"/>
              </a:rPr>
              <a:t>ASPHN, in cooperation with USDA, will administer a Farm to CACFP (Child and Adult Care Food Program) Institute and Learning Collaborative (F2CACFP Institute). This will help states expand Farm to CACFP at preschools participating in this child nutrition program. Farm to CACFP sites will increase local food purchasing, teaching children about food and agriculture, and hands-on learning through gardening. Ultimately, Farm to CACFP will improve young children’s access to healthy food and forge lifelong healthy eating habits. </a:t>
            </a:r>
            <a:endParaRPr lang="en-US" b="1" dirty="0">
              <a:solidFill>
                <a:schemeClr val="tx1"/>
              </a:solidFill>
              <a:highlight>
                <a:srgbClr val="FFFF00"/>
              </a:highlight>
            </a:endParaRPr>
          </a:p>
          <a:p>
            <a:endParaRPr lang="en-US" b="1" dirty="0">
              <a:solidFill>
                <a:schemeClr val="tx1"/>
              </a:solidFill>
              <a:highlight>
                <a:srgbClr val="FFFF00"/>
              </a:highlight>
            </a:endParaRPr>
          </a:p>
          <a:p>
            <a:pPr marL="0" indent="0">
              <a:buFont typeface="Arial" panose="020B0604020202020204" pitchFamily="34" charset="0"/>
              <a:buNone/>
            </a:pPr>
            <a:r>
              <a:rPr lang="en-US" b="1" dirty="0">
                <a:solidFill>
                  <a:schemeClr val="tx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The Children’s Healthy Weight State Capacity Building Program -</a:t>
            </a:r>
          </a:p>
          <a:p>
            <a:pPr marL="0" indent="0">
              <a:buFont typeface="Arial" panose="020B0604020202020204" pitchFamily="34" charset="0"/>
              <a:buNone/>
            </a:pPr>
            <a:r>
              <a:rPr lang="en-US" b="0" i="0" dirty="0">
                <a:solidFill>
                  <a:srgbClr val="283C46"/>
                </a:solidFill>
                <a:effectLst/>
                <a:latin typeface="-apple-system"/>
              </a:rPr>
              <a:t>The purpose of the </a:t>
            </a:r>
            <a:r>
              <a:rPr lang="en-US" b="1" i="0" dirty="0">
                <a:solidFill>
                  <a:srgbClr val="283C46"/>
                </a:solidFill>
                <a:effectLst/>
                <a:latin typeface="-apple-system"/>
              </a:rPr>
              <a:t>Children’s Healthy Weight State Capacity Building Program</a:t>
            </a:r>
            <a:r>
              <a:rPr lang="en-US" b="0" i="0" dirty="0">
                <a:solidFill>
                  <a:srgbClr val="283C46"/>
                </a:solidFill>
                <a:effectLst/>
                <a:latin typeface="-apple-system"/>
              </a:rPr>
              <a:t> is to strengthen state Title V programs’ knowledge, skills and tools in order to successfully integrate public health nutrition. The program focuses on increasing maternal and child health (MCH) nutrition competency and optimizing MCH nutrition-related data sources. ASPHN is working with three states — </a:t>
            </a:r>
            <a:r>
              <a:rPr lang="en-US" b="0" i="1" dirty="0">
                <a:solidFill>
                  <a:srgbClr val="283C46"/>
                </a:solidFill>
                <a:effectLst/>
                <a:latin typeface="-apple-system"/>
              </a:rPr>
              <a:t>North Dakota, Oregon and Wisconsin</a:t>
            </a:r>
            <a:r>
              <a:rPr lang="en-US" b="0" i="0" dirty="0">
                <a:solidFill>
                  <a:srgbClr val="283C46"/>
                </a:solidFill>
                <a:effectLst/>
                <a:latin typeface="-apple-system"/>
              </a:rPr>
              <a:t> — to develop models of integrating nutrition within their Title V programs with the hope that the models can be replicated within other states.</a:t>
            </a:r>
          </a:p>
          <a:p>
            <a:endParaRPr lang="en-US" b="1" dirty="0">
              <a:solidFill>
                <a:schemeClr val="tx1"/>
              </a:solidFill>
              <a:highlight>
                <a:srgbClr val="FFFF00"/>
              </a:highlight>
            </a:endParaRPr>
          </a:p>
          <a:p>
            <a:r>
              <a:rPr lang="en-US" b="1" dirty="0">
                <a:solidFill>
                  <a:schemeClr val="tx1"/>
                </a:solidFill>
                <a:highlight>
                  <a:srgbClr val="FFFF00"/>
                </a:highlight>
              </a:rPr>
              <a:t>WIC Developmental Monitoring Project-</a:t>
            </a:r>
          </a:p>
          <a:p>
            <a:pPr algn="l" fontAlgn="base"/>
            <a:r>
              <a:rPr lang="en-US" b="0" i="1" dirty="0">
                <a:solidFill>
                  <a:srgbClr val="313537"/>
                </a:solidFill>
                <a:effectLst/>
                <a:latin typeface="Merriweather"/>
              </a:rPr>
              <a:t>Since 2018, The WIC Developmental Monitoring Project has been helping state WIC programs to help them implement developmental monitoring in their WIC clinics using CDC’s "Learn the Signs. Act Early." Program. </a:t>
            </a:r>
          </a:p>
          <a:p>
            <a:pPr algn="l" fontAlgn="base"/>
            <a:r>
              <a:rPr lang="en-US" b="0" i="1" dirty="0">
                <a:solidFill>
                  <a:srgbClr val="313537"/>
                </a:solidFill>
                <a:effectLst/>
                <a:latin typeface="Merriweather"/>
              </a:rPr>
              <a:t>We are currently working with 4 Intensive states to provide funding for this effort as well 21 additional states who are a part of the learning collaborative. We provide monthly online trainings, networking calls, newsletters, </a:t>
            </a:r>
            <a:r>
              <a:rPr lang="en-US" b="0" i="1" dirty="0" err="1">
                <a:solidFill>
                  <a:srgbClr val="313537"/>
                </a:solidFill>
                <a:effectLst/>
                <a:latin typeface="Merriweather"/>
              </a:rPr>
              <a:t>etc</a:t>
            </a:r>
            <a:r>
              <a:rPr lang="en-US" b="0" i="1" dirty="0">
                <a:solidFill>
                  <a:srgbClr val="313537"/>
                </a:solidFill>
                <a:effectLst/>
                <a:latin typeface="Merriweather"/>
              </a:rPr>
              <a:t> for states who are interested in DM in their state. </a:t>
            </a:r>
          </a:p>
          <a:p>
            <a:pPr algn="l" fontAlgn="base"/>
            <a:endParaRPr lang="en-US" dirty="0">
              <a:solidFill>
                <a:schemeClr val="tx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0" indent="0">
              <a:buFont typeface="Arial" panose="020B0604020202020204" pitchFamily="34" charset="0"/>
              <a:buNone/>
            </a:pPr>
            <a:endParaRPr lang="en-US" dirty="0">
              <a:solidFill>
                <a:schemeClr val="tx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algn="l" fontAlgn="base"/>
            <a:r>
              <a:rPr lang="en-US" b="1" i="0" dirty="0">
                <a:solidFill>
                  <a:srgbClr val="313537"/>
                </a:solidFill>
                <a:effectLst/>
                <a:latin typeface="Merriweather"/>
              </a:rPr>
              <a:t>ASPHN State Support Networking Calls</a:t>
            </a:r>
            <a:endParaRPr lang="en-US" b="1" i="0" dirty="0">
              <a:solidFill>
                <a:srgbClr val="313537"/>
              </a:solidFill>
              <a:effectLst/>
              <a:latin typeface="merriweather"/>
            </a:endParaRPr>
          </a:p>
          <a:p>
            <a:pPr algn="l" fontAlgn="base"/>
            <a:r>
              <a:rPr lang="en-US" b="0" i="0" dirty="0">
                <a:solidFill>
                  <a:srgbClr val="313537"/>
                </a:solidFill>
                <a:effectLst/>
                <a:latin typeface="Merriweather" panose="00000500000000000000" pitchFamily="2" charset="0"/>
              </a:rPr>
              <a:t>ASPHN holds states support networking calls 3-4 times per year for states that have had a decrease in funding related to nutrition and physical activity within the last few years. These calls are designed to help a state to continue this work. They have focused topics for each call and offer a platform for these states to discuss some of the issues/</a:t>
            </a:r>
            <a:r>
              <a:rPr lang="en-US" b="0" i="0" dirty="0" err="1">
                <a:solidFill>
                  <a:srgbClr val="313537"/>
                </a:solidFill>
                <a:effectLst/>
                <a:latin typeface="Merriweather" panose="00000500000000000000" pitchFamily="2" charset="0"/>
              </a:rPr>
              <a:t>ostables</a:t>
            </a:r>
            <a:r>
              <a:rPr lang="en-US" b="0" i="0" dirty="0">
                <a:solidFill>
                  <a:srgbClr val="313537"/>
                </a:solidFill>
                <a:effectLst/>
                <a:latin typeface="Merriweather" panose="00000500000000000000" pitchFamily="2" charset="0"/>
              </a:rPr>
              <a:t>, how they’ve overcome them, how they can continue the work, etc. All call topics and discussion are driven by the participants and resources and guidance are given through peer-to-peer engagement and ASPHN staff. Anyone can join these.</a:t>
            </a:r>
          </a:p>
          <a:p>
            <a:pPr algn="l" fontAlgn="base"/>
            <a:endParaRPr lang="en-US" b="0" i="0" dirty="0">
              <a:solidFill>
                <a:srgbClr val="313537"/>
              </a:solidFill>
              <a:effectLst/>
              <a:latin typeface="Merriweather" panose="00000500000000000000" pitchFamily="2" charset="0"/>
            </a:endParaRPr>
          </a:p>
          <a:p>
            <a:pPr algn="l" fontAlgn="base"/>
            <a:r>
              <a:rPr lang="en-US" b="1" i="0" dirty="0">
                <a:solidFill>
                  <a:srgbClr val="313537"/>
                </a:solidFill>
                <a:effectLst/>
                <a:latin typeface="var(--font-family-body)"/>
              </a:rPr>
              <a:t>DNPAO Ambassador Calls </a:t>
            </a:r>
            <a:endParaRPr lang="en-US" b="1" i="0" dirty="0">
              <a:solidFill>
                <a:srgbClr val="313537"/>
              </a:solidFill>
              <a:effectLst/>
              <a:latin typeface="Merriweather" panose="00000500000000000000" pitchFamily="2" charset="0"/>
            </a:endParaRPr>
          </a:p>
          <a:p>
            <a:pPr algn="l" fontAlgn="base"/>
            <a:r>
              <a:rPr lang="en-US" b="0" i="0" dirty="0">
                <a:solidFill>
                  <a:srgbClr val="313537"/>
                </a:solidFill>
                <a:effectLst/>
                <a:latin typeface="Merriweather" panose="00000500000000000000" pitchFamily="2" charset="0"/>
              </a:rPr>
              <a:t>The CDC/DNPAO Ambassador Program provides states, which are not currently funded by DNPAO, with a way to directly benefit from DNPAO technical assistance and resources available to the funded recipients. This TA was initiated after ASPHN's State Support calls and thus, ASPHN was invited to attend and provide direction to the Ambassadors Calls, which informs the Ambassador Program given to states. </a:t>
            </a:r>
          </a:p>
          <a:p>
            <a:pPr algn="l" fontAlgn="base"/>
            <a:br>
              <a:rPr lang="en-US" b="0" i="0" dirty="0">
                <a:solidFill>
                  <a:srgbClr val="313537"/>
                </a:solidFill>
                <a:effectLst/>
                <a:latin typeface="lato" panose="020F0502020204030203" pitchFamily="34" charset="0"/>
              </a:rPr>
            </a:br>
            <a:r>
              <a:rPr lang="en-US" b="1" i="0" dirty="0">
                <a:solidFill>
                  <a:srgbClr val="313537"/>
                </a:solidFill>
                <a:effectLst/>
                <a:latin typeface="Merriweather"/>
              </a:rPr>
              <a:t>ASPHN’s Partnership Development &amp; Training Series</a:t>
            </a:r>
            <a:endParaRPr lang="en-US" b="0" i="0" dirty="0">
              <a:solidFill>
                <a:srgbClr val="313537"/>
              </a:solidFill>
              <a:effectLst/>
              <a:latin typeface="Merriweather"/>
            </a:endParaRPr>
          </a:p>
          <a:p>
            <a:pPr algn="l" fontAlgn="base"/>
            <a:r>
              <a:rPr lang="en-US" b="0" i="0" dirty="0">
                <a:solidFill>
                  <a:srgbClr val="000000"/>
                </a:solidFill>
                <a:effectLst/>
                <a:highlight>
                  <a:srgbClr val="FFFFFF"/>
                </a:highlight>
                <a:latin typeface="Inter"/>
              </a:rPr>
              <a:t>ASPHN's Collaboration Committee works with members and ASPHN partners to host informational webinars about the work that ASPHN is doing while also providing technical assistance on tools to strengthen partner relationships.   </a:t>
            </a:r>
          </a:p>
          <a:p>
            <a:pPr algn="l" fontAlgn="base"/>
            <a:r>
              <a:rPr lang="en-US" b="0" i="0" dirty="0">
                <a:solidFill>
                  <a:srgbClr val="000000"/>
                </a:solidFill>
                <a:effectLst/>
                <a:highlight>
                  <a:srgbClr val="FFFFFF"/>
                </a:highlight>
                <a:latin typeface="Inter"/>
              </a:rPr>
              <a:t>These webinars also include ASPHN's Liaison Corps which provides valuable insights into the work done with and through ASPHN's partners and projects.</a:t>
            </a:r>
          </a:p>
          <a:p>
            <a:endParaRPr lang="en-US" dirty="0">
              <a:solidFill>
                <a:schemeClr val="tx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0" indent="0">
              <a:buFont typeface="Arial" panose="020B0604020202020204" pitchFamily="34" charset="0"/>
              <a:buNone/>
            </a:pPr>
            <a:endParaRPr lang="en-US" dirty="0">
              <a:solidFill>
                <a:schemeClr val="tx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eaLnBrk="1" hangingPunct="1"/>
            <a:endParaRPr lang="en-US" dirty="0"/>
          </a:p>
        </p:txBody>
      </p:sp>
    </p:spTree>
    <p:extLst>
      <p:ext uri="{BB962C8B-B14F-4D97-AF65-F5344CB8AC3E}">
        <p14:creationId xmlns:p14="http://schemas.microsoft.com/office/powerpoint/2010/main" val="1292869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r>
              <a:rPr lang="en-US" dirty="0"/>
              <a:t>ASPHN holds a meeting annually. These are typically in person meetings held in different locations each year. </a:t>
            </a:r>
          </a:p>
          <a:p>
            <a:pPr eaLnBrk="1" hangingPunct="1"/>
            <a:endParaRPr lang="en-US" dirty="0"/>
          </a:p>
          <a:p>
            <a:pPr eaLnBrk="1" hangingPunct="1"/>
            <a:r>
              <a:rPr lang="en-US" dirty="0"/>
              <a:t>The 2025 meeting will take place in just a couple of weeks, June 8-10 in SLC, UT </a:t>
            </a:r>
          </a:p>
          <a:p>
            <a:pPr eaLnBrk="1" hangingPunct="1"/>
            <a:r>
              <a:rPr lang="en-US" dirty="0"/>
              <a:t>Theme: Leveraging AI in Public Health Outreach</a:t>
            </a: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Registration is closed, however, if you would still like to attend in person, please contact Cyndi@asphn.org.</a:t>
            </a:r>
          </a:p>
          <a:p>
            <a:pPr eaLnBrk="1" hangingPunct="1"/>
            <a:endParaRPr lang="en-US" dirty="0"/>
          </a:p>
          <a:p>
            <a:pPr eaLnBrk="1" hangingPunct="1"/>
            <a:endParaRPr lang="en-US" dirty="0"/>
          </a:p>
          <a:p>
            <a:pPr eaLnBrk="1" hangingPunct="1"/>
            <a:r>
              <a:rPr lang="en-US" dirty="0"/>
              <a:t>These meetings provide an excellent space for networking with colleagues, poster sessions, professional development opportunities, and updates from our federal partners. </a:t>
            </a:r>
          </a:p>
          <a:p>
            <a:pPr eaLnBrk="1" hangingPunct="1"/>
            <a:endParaRPr lang="en-US" dirty="0"/>
          </a:p>
          <a:p>
            <a:pPr eaLnBrk="1" hangingPunct="1"/>
            <a:r>
              <a:rPr lang="en-US" dirty="0"/>
              <a:t>Upcoming dates can be found on our website. </a:t>
            </a:r>
          </a:p>
          <a:p>
            <a:pPr eaLnBrk="1" hangingPunct="1"/>
            <a:endParaRPr lang="en-US" dirty="0"/>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https://asphn.org/2025-annual-meeting/</a:t>
            </a:r>
            <a:endParaRPr lang="en-US" sz="1200" dirty="0"/>
          </a:p>
          <a:p>
            <a:pPr eaLnBrk="1" hangingPunct="1"/>
            <a:endParaRPr lang="en-US" dirty="0"/>
          </a:p>
        </p:txBody>
      </p:sp>
    </p:spTree>
    <p:extLst>
      <p:ext uri="{BB962C8B-B14F-4D97-AF65-F5344CB8AC3E}">
        <p14:creationId xmlns:p14="http://schemas.microsoft.com/office/powerpoint/2010/main" val="1019176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95AF6A-2AC4-48EF-B9AA-4C7E642C1C1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r>
              <a:rPr lang="en-US" dirty="0"/>
              <a:t>Amber</a:t>
            </a:r>
          </a:p>
          <a:p>
            <a:pPr eaLnBrk="1" hangingPunct="1"/>
            <a:endParaRPr lang="en-US" dirty="0"/>
          </a:p>
          <a:p>
            <a:pPr eaLnBrk="1" hangingPunct="1"/>
            <a:r>
              <a:rPr lang="en-US" dirty="0"/>
              <a:t>Thank you for staying with us through this orientation. We are so happy to have you as a member of ASPHN and hope that you will benefit from your membership. </a:t>
            </a:r>
          </a:p>
          <a:p>
            <a:pPr eaLnBrk="1" hangingPunct="1"/>
            <a:endParaRPr lang="en-US" dirty="0"/>
          </a:p>
          <a:p>
            <a:pPr eaLnBrk="1" hangingPunct="1"/>
            <a:r>
              <a:rPr lang="en-US" dirty="0"/>
              <a:t>I wanted to share this quick quote from one of our members to close with. </a:t>
            </a:r>
            <a:r>
              <a:rPr lang="en-US" sz="1200" b="0" i="1" dirty="0">
                <a:solidFill>
                  <a:srgbClr val="283C46"/>
                </a:solidFill>
                <a:effectLst/>
                <a:latin typeface="Arial" panose="020B0604020202020204" pitchFamily="34" charset="0"/>
                <a:cs typeface="Arial" panose="020B0604020202020204" pitchFamily="34" charset="0"/>
              </a:rPr>
              <a:t>“ASPHN offers a safe and welcoming environment to not only connect with other state public health nutrition professionals and learn from their success or challenges, but to develop your professional skills in leadership, public speaking, and communication.” </a:t>
            </a:r>
            <a:r>
              <a:rPr lang="en-US" sz="1200" b="0" i="0" dirty="0">
                <a:solidFill>
                  <a:srgbClr val="283C46"/>
                </a:solidFill>
                <a:effectLst/>
                <a:latin typeface="Arial" panose="020B0604020202020204" pitchFamily="34" charset="0"/>
                <a:cs typeface="Arial" panose="020B0604020202020204" pitchFamily="34" charset="0"/>
              </a:rPr>
              <a:t>– </a:t>
            </a:r>
            <a:endParaRPr lang="en-US" dirty="0"/>
          </a:p>
          <a:p>
            <a:pPr eaLnBrk="1" hangingPunct="1"/>
            <a:endParaRPr lang="en-US" dirty="0"/>
          </a:p>
          <a:p>
            <a:pPr eaLnBrk="1" hangingPunct="1"/>
            <a:r>
              <a:rPr lang="en-US" dirty="0"/>
              <a:t>We would love to take any questions or comments. Type them in the chat box or unmute yourself.</a:t>
            </a:r>
          </a:p>
          <a:p>
            <a:pPr eaLnBrk="1" hangingPunct="1"/>
            <a:endParaRPr lang="en-US" dirty="0"/>
          </a:p>
          <a:p>
            <a:pPr eaLnBrk="1" hangingPunct="1"/>
            <a:r>
              <a:rPr lang="en-US" dirty="0"/>
              <a:t>Go into networking for about 10-15 minutes. Please share who you are, what state you are from, and what area you work in. You are welcome to stay to get to know a few of your colleagues or leave. </a:t>
            </a:r>
          </a:p>
          <a:p>
            <a:pPr eaLnBrk="1" hangingPunct="1"/>
            <a:endParaRPr lang="en-US" dirty="0"/>
          </a:p>
          <a:p>
            <a:pPr eaLnBrk="1" hangingPunct="1"/>
            <a:r>
              <a:rPr lang="en-US" dirty="0"/>
              <a:t>You’ll receive an email shortly with a link to a survey for this presentation. We’d appreciate you taking the time to fill that our and provide feedback so we can make these better.</a:t>
            </a:r>
          </a:p>
          <a:p>
            <a:pPr eaLnBrk="1" hangingPunct="1"/>
            <a:endParaRPr lang="en-US" dirty="0"/>
          </a:p>
        </p:txBody>
      </p:sp>
    </p:spTree>
    <p:extLst>
      <p:ext uri="{BB962C8B-B14F-4D97-AF65-F5344CB8AC3E}">
        <p14:creationId xmlns:p14="http://schemas.microsoft.com/office/powerpoint/2010/main" val="540022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5A7602-D7B1-4E26-BBB3-3C5B596AE535}"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1533212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A7602-D7B1-4E26-BBB3-3C5B596AE535}"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4055098060"/>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5A7602-D7B1-4E26-BBB3-3C5B596AE535}"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1709050708"/>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5A7602-D7B1-4E26-BBB3-3C5B596AE535}"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2762452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5A7602-D7B1-4E26-BBB3-3C5B596AE535}" type="datetimeFigureOut">
              <a:rPr lang="en-US" smtClean="0"/>
              <a:t>5/5/2025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398917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5A7602-D7B1-4E26-BBB3-3C5B596AE535}" type="datetimeFigureOut">
              <a:rPr lang="en-US" smtClean="0"/>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1142264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5A7602-D7B1-4E26-BBB3-3C5B596AE535}" type="datetimeFigureOut">
              <a:rPr lang="en-US" smtClean="0"/>
              <a:t>5/5/2025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2199654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5A7602-D7B1-4E26-BBB3-3C5B596AE535}"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327150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5A7602-D7B1-4E26-BBB3-3C5B596AE535}"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3188089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A7602-D7B1-4E26-BBB3-3C5B596AE535}"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733786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5A7602-D7B1-4E26-BBB3-3C5B596AE535}"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A3751-BB4E-4F5B-9241-6ED06A21E9E2}" type="slidenum">
              <a:rPr lang="en-US" smtClean="0"/>
              <a:t>‹#›</a:t>
            </a:fld>
            <a:endParaRPr lang="en-US"/>
          </a:p>
        </p:txBody>
      </p:sp>
    </p:spTree>
    <p:extLst>
      <p:ext uri="{BB962C8B-B14F-4D97-AF65-F5344CB8AC3E}">
        <p14:creationId xmlns:p14="http://schemas.microsoft.com/office/powerpoint/2010/main" val="853788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w/ Supporting Text v2">
    <p:bg>
      <p:bgPr>
        <a:solidFill>
          <a:schemeClr val="bg1">
            <a:alpha val="99000"/>
          </a:schemeClr>
        </a:soli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8B35C15-29C3-404C-ADAD-9E440B4BA54F}"/>
              </a:ext>
            </a:extLst>
          </p:cNvPr>
          <p:cNvSpPr>
            <a:spLocks noGrp="1"/>
          </p:cNvSpPr>
          <p:nvPr>
            <p:ph type="pic" idx="1"/>
          </p:nvPr>
        </p:nvSpPr>
        <p:spPr>
          <a:xfrm>
            <a:off x="0" y="1174653"/>
            <a:ext cx="11806989" cy="45086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Title 1">
            <a:extLst>
              <a:ext uri="{FF2B5EF4-FFF2-40B4-BE49-F238E27FC236}">
                <a16:creationId xmlns:a16="http://schemas.microsoft.com/office/drawing/2014/main" id="{59170125-C485-8545-84CD-77ADE1D00CA8}"/>
              </a:ext>
            </a:extLst>
          </p:cNvPr>
          <p:cNvSpPr>
            <a:spLocks noGrp="1"/>
          </p:cNvSpPr>
          <p:nvPr>
            <p:ph type="title" hasCustomPrompt="1"/>
          </p:nvPr>
        </p:nvSpPr>
        <p:spPr>
          <a:xfrm>
            <a:off x="0" y="4600135"/>
            <a:ext cx="11806989" cy="1083212"/>
          </a:xfrm>
          <a:solidFill>
            <a:schemeClr val="tx1">
              <a:alpha val="40000"/>
            </a:schemeClr>
          </a:solidFill>
        </p:spPr>
        <p:txBody>
          <a:bodyPr anchor="ctr">
            <a:normAutofit/>
          </a:bodyPr>
          <a:lstStyle>
            <a:lvl1pPr algn="ctr">
              <a:defRPr sz="3200">
                <a:solidFill>
                  <a:schemeClr val="bg1"/>
                </a:solidFill>
              </a:defRPr>
            </a:lvl1pPr>
          </a:lstStyle>
          <a:p>
            <a:r>
              <a:rPr lang="en-US" dirty="0"/>
              <a:t>Overlay Text</a:t>
            </a:r>
          </a:p>
        </p:txBody>
      </p:sp>
    </p:spTree>
    <p:extLst>
      <p:ext uri="{BB962C8B-B14F-4D97-AF65-F5344CB8AC3E}">
        <p14:creationId xmlns:p14="http://schemas.microsoft.com/office/powerpoint/2010/main" val="1030273415"/>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w/ Supporting Tex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8B35C15-29C3-404C-ADAD-9E440B4BA54F}"/>
              </a:ext>
            </a:extLst>
          </p:cNvPr>
          <p:cNvSpPr>
            <a:spLocks noGrp="1"/>
          </p:cNvSpPr>
          <p:nvPr>
            <p:ph type="pic" idx="1"/>
          </p:nvPr>
        </p:nvSpPr>
        <p:spPr>
          <a:xfrm>
            <a:off x="0" y="1174653"/>
            <a:ext cx="12192000" cy="45086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Title 1">
            <a:extLst>
              <a:ext uri="{FF2B5EF4-FFF2-40B4-BE49-F238E27FC236}">
                <a16:creationId xmlns:a16="http://schemas.microsoft.com/office/drawing/2014/main" id="{59170125-C485-8545-84CD-77ADE1D00CA8}"/>
              </a:ext>
            </a:extLst>
          </p:cNvPr>
          <p:cNvSpPr>
            <a:spLocks noGrp="1"/>
          </p:cNvSpPr>
          <p:nvPr>
            <p:ph type="title" hasCustomPrompt="1"/>
          </p:nvPr>
        </p:nvSpPr>
        <p:spPr>
          <a:xfrm>
            <a:off x="0" y="4600135"/>
            <a:ext cx="12192000" cy="1083212"/>
          </a:xfrm>
          <a:solidFill>
            <a:schemeClr val="tx1">
              <a:alpha val="40000"/>
            </a:schemeClr>
          </a:solidFill>
        </p:spPr>
        <p:txBody>
          <a:bodyPr anchor="ctr">
            <a:normAutofit/>
          </a:bodyPr>
          <a:lstStyle>
            <a:lvl1pPr algn="ctr">
              <a:defRPr sz="3200">
                <a:solidFill>
                  <a:schemeClr val="bg1"/>
                </a:solidFill>
              </a:defRPr>
            </a:lvl1pPr>
          </a:lstStyle>
          <a:p>
            <a:r>
              <a:rPr lang="en-US" dirty="0"/>
              <a:t>Overlay Text</a:t>
            </a:r>
          </a:p>
        </p:txBody>
      </p:sp>
    </p:spTree>
    <p:extLst>
      <p:ext uri="{BB962C8B-B14F-4D97-AF65-F5344CB8AC3E}">
        <p14:creationId xmlns:p14="http://schemas.microsoft.com/office/powerpoint/2010/main" val="3367935029"/>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FEF71-11BC-0348-94F9-51AA08037C80}"/>
              </a:ext>
            </a:extLst>
          </p:cNvPr>
          <p:cNvSpPr>
            <a:spLocks noGrp="1"/>
          </p:cNvSpPr>
          <p:nvPr>
            <p:ph type="ctrTitle"/>
          </p:nvPr>
        </p:nvSpPr>
        <p:spPr>
          <a:xfrm>
            <a:off x="826974" y="1195049"/>
            <a:ext cx="10508674" cy="858453"/>
          </a:xfrm>
        </p:spPr>
        <p:txBody>
          <a:bodyPr anchor="b">
            <a:normAutofit/>
          </a:bodyPr>
          <a:lstStyle>
            <a:lvl1pPr algn="ctr">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8F3811B-0A9E-0943-9ABD-9703B2400FA9}"/>
              </a:ext>
            </a:extLst>
          </p:cNvPr>
          <p:cNvSpPr>
            <a:spLocks noGrp="1"/>
          </p:cNvSpPr>
          <p:nvPr>
            <p:ph type="subTitle" idx="1"/>
          </p:nvPr>
        </p:nvSpPr>
        <p:spPr>
          <a:xfrm>
            <a:off x="1962838" y="2095706"/>
            <a:ext cx="8236945" cy="767566"/>
          </a:xfrm>
        </p:spPr>
        <p:txBody>
          <a:bodyPr/>
          <a:lstStyle>
            <a:lvl1pPr marL="0" indent="0" algn="ctr">
              <a:buNone/>
              <a:defRPr sz="2400" b="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a:extLst>
              <a:ext uri="{FF2B5EF4-FFF2-40B4-BE49-F238E27FC236}">
                <a16:creationId xmlns:a16="http://schemas.microsoft.com/office/drawing/2014/main" id="{FB1DE2CA-8B87-7E49-BED2-EE2BA1134CD9}"/>
              </a:ext>
            </a:extLst>
          </p:cNvPr>
          <p:cNvSpPr>
            <a:spLocks noGrp="1"/>
          </p:cNvSpPr>
          <p:nvPr>
            <p:ph type="pic" idx="10"/>
          </p:nvPr>
        </p:nvSpPr>
        <p:spPr>
          <a:xfrm>
            <a:off x="351692" y="2863272"/>
            <a:ext cx="11465170" cy="27996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380373842"/>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istics">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357970" y="1222033"/>
            <a:ext cx="4776738" cy="441393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Text Placeholder 3">
            <a:extLst>
              <a:ext uri="{FF2B5EF4-FFF2-40B4-BE49-F238E27FC236}">
                <a16:creationId xmlns:a16="http://schemas.microsoft.com/office/drawing/2014/main" id="{ADDA6BA2-B837-F348-A470-5F653E7E3A35}"/>
              </a:ext>
            </a:extLst>
          </p:cNvPr>
          <p:cNvSpPr>
            <a:spLocks noGrp="1"/>
          </p:cNvSpPr>
          <p:nvPr>
            <p:ph type="body" sz="half" idx="2" hasCustomPrompt="1"/>
          </p:nvPr>
        </p:nvSpPr>
        <p:spPr>
          <a:xfrm>
            <a:off x="5376623" y="1523206"/>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NUMBER</a:t>
            </a:r>
          </a:p>
        </p:txBody>
      </p:sp>
      <p:sp>
        <p:nvSpPr>
          <p:cNvPr id="16" name="Text Placeholder 3">
            <a:extLst>
              <a:ext uri="{FF2B5EF4-FFF2-40B4-BE49-F238E27FC236}">
                <a16:creationId xmlns:a16="http://schemas.microsoft.com/office/drawing/2014/main" id="{007B2DBA-59FF-9E4B-934E-349655462167}"/>
              </a:ext>
            </a:extLst>
          </p:cNvPr>
          <p:cNvSpPr>
            <a:spLocks noGrp="1"/>
          </p:cNvSpPr>
          <p:nvPr>
            <p:ph type="body" sz="half" idx="11" hasCustomPrompt="1"/>
          </p:nvPr>
        </p:nvSpPr>
        <p:spPr>
          <a:xfrm>
            <a:off x="7299209" y="1551342"/>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ITEM</a:t>
            </a:r>
          </a:p>
        </p:txBody>
      </p:sp>
      <p:sp>
        <p:nvSpPr>
          <p:cNvPr id="17" name="Text Placeholder 3">
            <a:extLst>
              <a:ext uri="{FF2B5EF4-FFF2-40B4-BE49-F238E27FC236}">
                <a16:creationId xmlns:a16="http://schemas.microsoft.com/office/drawing/2014/main" id="{304E9015-5378-7F4E-A624-83F362550F01}"/>
              </a:ext>
            </a:extLst>
          </p:cNvPr>
          <p:cNvSpPr>
            <a:spLocks noGrp="1"/>
          </p:cNvSpPr>
          <p:nvPr>
            <p:ph type="body" sz="half" idx="12" hasCustomPrompt="1"/>
          </p:nvPr>
        </p:nvSpPr>
        <p:spPr>
          <a:xfrm>
            <a:off x="7299209" y="1909688"/>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description</a:t>
            </a:r>
          </a:p>
        </p:txBody>
      </p:sp>
      <p:sp>
        <p:nvSpPr>
          <p:cNvPr id="18" name="Text Placeholder 3">
            <a:extLst>
              <a:ext uri="{FF2B5EF4-FFF2-40B4-BE49-F238E27FC236}">
                <a16:creationId xmlns:a16="http://schemas.microsoft.com/office/drawing/2014/main" id="{778DFFBE-C8F3-F142-BC68-444E3C1BB0FC}"/>
              </a:ext>
            </a:extLst>
          </p:cNvPr>
          <p:cNvSpPr>
            <a:spLocks noGrp="1"/>
          </p:cNvSpPr>
          <p:nvPr>
            <p:ph type="body" sz="half" idx="13" hasCustomPrompt="1"/>
          </p:nvPr>
        </p:nvSpPr>
        <p:spPr>
          <a:xfrm>
            <a:off x="5376623" y="2882691"/>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NUMBER</a:t>
            </a:r>
          </a:p>
        </p:txBody>
      </p:sp>
      <p:sp>
        <p:nvSpPr>
          <p:cNvPr id="19" name="Text Placeholder 3">
            <a:extLst>
              <a:ext uri="{FF2B5EF4-FFF2-40B4-BE49-F238E27FC236}">
                <a16:creationId xmlns:a16="http://schemas.microsoft.com/office/drawing/2014/main" id="{26926FF1-E61A-5541-97FA-291A94F496FE}"/>
              </a:ext>
            </a:extLst>
          </p:cNvPr>
          <p:cNvSpPr>
            <a:spLocks noGrp="1"/>
          </p:cNvSpPr>
          <p:nvPr>
            <p:ph type="body" sz="half" idx="14" hasCustomPrompt="1"/>
          </p:nvPr>
        </p:nvSpPr>
        <p:spPr>
          <a:xfrm>
            <a:off x="7299209" y="2910827"/>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ITEM</a:t>
            </a:r>
          </a:p>
        </p:txBody>
      </p:sp>
      <p:sp>
        <p:nvSpPr>
          <p:cNvPr id="20" name="Text Placeholder 3">
            <a:extLst>
              <a:ext uri="{FF2B5EF4-FFF2-40B4-BE49-F238E27FC236}">
                <a16:creationId xmlns:a16="http://schemas.microsoft.com/office/drawing/2014/main" id="{535EAF85-5B6E-C442-8543-B571FB60658C}"/>
              </a:ext>
            </a:extLst>
          </p:cNvPr>
          <p:cNvSpPr>
            <a:spLocks noGrp="1"/>
          </p:cNvSpPr>
          <p:nvPr>
            <p:ph type="body" sz="half" idx="15" hasCustomPrompt="1"/>
          </p:nvPr>
        </p:nvSpPr>
        <p:spPr>
          <a:xfrm>
            <a:off x="7299209" y="3269173"/>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description</a:t>
            </a:r>
          </a:p>
        </p:txBody>
      </p:sp>
      <p:sp>
        <p:nvSpPr>
          <p:cNvPr id="21" name="Text Placeholder 3">
            <a:extLst>
              <a:ext uri="{FF2B5EF4-FFF2-40B4-BE49-F238E27FC236}">
                <a16:creationId xmlns:a16="http://schemas.microsoft.com/office/drawing/2014/main" id="{6567FCA3-391E-7B43-B611-7CBE1E5C0B99}"/>
              </a:ext>
            </a:extLst>
          </p:cNvPr>
          <p:cNvSpPr>
            <a:spLocks noGrp="1"/>
          </p:cNvSpPr>
          <p:nvPr>
            <p:ph type="body" sz="half" idx="16" hasCustomPrompt="1"/>
          </p:nvPr>
        </p:nvSpPr>
        <p:spPr>
          <a:xfrm>
            <a:off x="5376623" y="4260942"/>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NUMBER</a:t>
            </a:r>
          </a:p>
        </p:txBody>
      </p:sp>
      <p:sp>
        <p:nvSpPr>
          <p:cNvPr id="22" name="Text Placeholder 3">
            <a:extLst>
              <a:ext uri="{FF2B5EF4-FFF2-40B4-BE49-F238E27FC236}">
                <a16:creationId xmlns:a16="http://schemas.microsoft.com/office/drawing/2014/main" id="{8E6F7DDF-845B-2B4B-826C-A70497610EE5}"/>
              </a:ext>
            </a:extLst>
          </p:cNvPr>
          <p:cNvSpPr>
            <a:spLocks noGrp="1"/>
          </p:cNvSpPr>
          <p:nvPr>
            <p:ph type="body" sz="half" idx="17" hasCustomPrompt="1"/>
          </p:nvPr>
        </p:nvSpPr>
        <p:spPr>
          <a:xfrm>
            <a:off x="7299209" y="4289078"/>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ITEM</a:t>
            </a:r>
          </a:p>
        </p:txBody>
      </p:sp>
      <p:sp>
        <p:nvSpPr>
          <p:cNvPr id="23" name="Text Placeholder 3">
            <a:extLst>
              <a:ext uri="{FF2B5EF4-FFF2-40B4-BE49-F238E27FC236}">
                <a16:creationId xmlns:a16="http://schemas.microsoft.com/office/drawing/2014/main" id="{58D56858-E133-EA44-A582-E3CDD6B3DD6D}"/>
              </a:ext>
            </a:extLst>
          </p:cNvPr>
          <p:cNvSpPr>
            <a:spLocks noGrp="1"/>
          </p:cNvSpPr>
          <p:nvPr>
            <p:ph type="body" sz="half" idx="18" hasCustomPrompt="1"/>
          </p:nvPr>
        </p:nvSpPr>
        <p:spPr>
          <a:xfrm>
            <a:off x="7299209" y="4647424"/>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description</a:t>
            </a:r>
          </a:p>
        </p:txBody>
      </p:sp>
    </p:spTree>
    <p:extLst>
      <p:ext uri="{BB962C8B-B14F-4D97-AF65-F5344CB8AC3E}">
        <p14:creationId xmlns:p14="http://schemas.microsoft.com/office/powerpoint/2010/main" val="3482691454"/>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31EDC9DA-B730-5549-9BC1-63804BA758EA}"/>
              </a:ext>
            </a:extLst>
          </p:cNvPr>
          <p:cNvSpPr>
            <a:spLocks noGrp="1"/>
          </p:cNvSpPr>
          <p:nvPr>
            <p:ph type="body" idx="10" hasCustomPrompt="1"/>
          </p:nvPr>
        </p:nvSpPr>
        <p:spPr>
          <a:xfrm>
            <a:off x="1313233" y="1703973"/>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ITEM W/ LINK</a:t>
            </a:r>
          </a:p>
        </p:txBody>
      </p:sp>
      <p:sp>
        <p:nvSpPr>
          <p:cNvPr id="9" name="Text Placeholder 2">
            <a:extLst>
              <a:ext uri="{FF2B5EF4-FFF2-40B4-BE49-F238E27FC236}">
                <a16:creationId xmlns:a16="http://schemas.microsoft.com/office/drawing/2014/main" id="{633A8D3F-A7C4-CD42-BB6D-7332A9186B03}"/>
              </a:ext>
            </a:extLst>
          </p:cNvPr>
          <p:cNvSpPr>
            <a:spLocks noGrp="1"/>
          </p:cNvSpPr>
          <p:nvPr>
            <p:ph type="body" idx="11" hasCustomPrompt="1"/>
          </p:nvPr>
        </p:nvSpPr>
        <p:spPr>
          <a:xfrm>
            <a:off x="1313233" y="2116382"/>
            <a:ext cx="2663757" cy="351690"/>
          </a:xfrm>
        </p:spPr>
        <p:txBody>
          <a:bodyPr numCol="1">
            <a:noAutofit/>
          </a:bodyPr>
          <a:lstStyle>
            <a:lvl1pPr marL="0" indent="0" algn="ctr">
              <a:buNone/>
              <a:defRPr lang="en-US" sz="1800" b="1" spc="-150"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adjective</a:t>
            </a:r>
          </a:p>
        </p:txBody>
      </p:sp>
      <p:sp>
        <p:nvSpPr>
          <p:cNvPr id="10" name="Text Placeholder 2">
            <a:extLst>
              <a:ext uri="{FF2B5EF4-FFF2-40B4-BE49-F238E27FC236}">
                <a16:creationId xmlns:a16="http://schemas.microsoft.com/office/drawing/2014/main" id="{68FF47FE-BF41-544F-8E7C-5BEE7945FFB5}"/>
              </a:ext>
            </a:extLst>
          </p:cNvPr>
          <p:cNvSpPr>
            <a:spLocks noGrp="1"/>
          </p:cNvSpPr>
          <p:nvPr>
            <p:ph type="body" idx="12" hasCustomPrompt="1"/>
          </p:nvPr>
        </p:nvSpPr>
        <p:spPr>
          <a:xfrm>
            <a:off x="1313233" y="2468570"/>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qualifier</a:t>
            </a:r>
          </a:p>
        </p:txBody>
      </p:sp>
      <p:sp>
        <p:nvSpPr>
          <p:cNvPr id="11" name="Picture Placeholder 2">
            <a:extLst>
              <a:ext uri="{FF2B5EF4-FFF2-40B4-BE49-F238E27FC236}">
                <a16:creationId xmlns:a16="http://schemas.microsoft.com/office/drawing/2014/main" id="{DC9FF0AA-C48E-5B4C-B805-33904E194008}"/>
              </a:ext>
            </a:extLst>
          </p:cNvPr>
          <p:cNvSpPr>
            <a:spLocks noGrp="1"/>
          </p:cNvSpPr>
          <p:nvPr>
            <p:ph type="pic" idx="13"/>
          </p:nvPr>
        </p:nvSpPr>
        <p:spPr>
          <a:xfrm>
            <a:off x="1579104" y="3164978"/>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2" name="Title 1">
            <a:extLst>
              <a:ext uri="{FF2B5EF4-FFF2-40B4-BE49-F238E27FC236}">
                <a16:creationId xmlns:a16="http://schemas.microsoft.com/office/drawing/2014/main" id="{376DA20C-A819-2D43-AB3D-DE26C6C74B55}"/>
              </a:ext>
            </a:extLst>
          </p:cNvPr>
          <p:cNvSpPr>
            <a:spLocks noGrp="1"/>
          </p:cNvSpPr>
          <p:nvPr>
            <p:ph type="title"/>
          </p:nvPr>
        </p:nvSpPr>
        <p:spPr>
          <a:xfrm>
            <a:off x="1872978" y="735405"/>
            <a:ext cx="8446042" cy="615978"/>
          </a:xfrm>
        </p:spPr>
        <p:txBody>
          <a:bodyPr>
            <a:normAutofit/>
          </a:bodyPr>
          <a:lstStyle>
            <a:lvl1pPr algn="ctr">
              <a:defRPr sz="3600"/>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1FD5F6B6-630A-AD4F-87A8-60C879361FED}"/>
              </a:ext>
            </a:extLst>
          </p:cNvPr>
          <p:cNvSpPr>
            <a:spLocks noGrp="1"/>
          </p:cNvSpPr>
          <p:nvPr>
            <p:ph type="body" idx="14" hasCustomPrompt="1"/>
          </p:nvPr>
        </p:nvSpPr>
        <p:spPr>
          <a:xfrm>
            <a:off x="8215010" y="1703973"/>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ITEM W/ LINK</a:t>
            </a:r>
          </a:p>
        </p:txBody>
      </p:sp>
      <p:sp>
        <p:nvSpPr>
          <p:cNvPr id="24" name="Text Placeholder 2">
            <a:extLst>
              <a:ext uri="{FF2B5EF4-FFF2-40B4-BE49-F238E27FC236}">
                <a16:creationId xmlns:a16="http://schemas.microsoft.com/office/drawing/2014/main" id="{5488C99D-DE2C-514E-BE9C-C9C405A7A6C0}"/>
              </a:ext>
            </a:extLst>
          </p:cNvPr>
          <p:cNvSpPr>
            <a:spLocks noGrp="1"/>
          </p:cNvSpPr>
          <p:nvPr>
            <p:ph type="body" idx="15" hasCustomPrompt="1"/>
          </p:nvPr>
        </p:nvSpPr>
        <p:spPr>
          <a:xfrm>
            <a:off x="8215010" y="2116382"/>
            <a:ext cx="2663757" cy="351690"/>
          </a:xfrm>
        </p:spPr>
        <p:txBody>
          <a:bodyPr numCol="1">
            <a:noAutofit/>
          </a:bodyPr>
          <a:lstStyle>
            <a:lvl1pPr marL="0" indent="0" algn="ctr">
              <a:buNone/>
              <a:defRPr lang="en-US" sz="1800" b="1"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adjective</a:t>
            </a:r>
          </a:p>
        </p:txBody>
      </p:sp>
      <p:sp>
        <p:nvSpPr>
          <p:cNvPr id="25" name="Text Placeholder 2">
            <a:extLst>
              <a:ext uri="{FF2B5EF4-FFF2-40B4-BE49-F238E27FC236}">
                <a16:creationId xmlns:a16="http://schemas.microsoft.com/office/drawing/2014/main" id="{C3CF836F-4EFC-0A4F-B854-93D53B17643D}"/>
              </a:ext>
            </a:extLst>
          </p:cNvPr>
          <p:cNvSpPr>
            <a:spLocks noGrp="1"/>
          </p:cNvSpPr>
          <p:nvPr>
            <p:ph type="body" idx="16" hasCustomPrompt="1"/>
          </p:nvPr>
        </p:nvSpPr>
        <p:spPr>
          <a:xfrm>
            <a:off x="8215010" y="2468570"/>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qualifier</a:t>
            </a:r>
          </a:p>
        </p:txBody>
      </p:sp>
      <p:sp>
        <p:nvSpPr>
          <p:cNvPr id="26" name="Picture Placeholder 2">
            <a:extLst>
              <a:ext uri="{FF2B5EF4-FFF2-40B4-BE49-F238E27FC236}">
                <a16:creationId xmlns:a16="http://schemas.microsoft.com/office/drawing/2014/main" id="{A0FF4259-FDD5-FE45-9561-56C8C37D919D}"/>
              </a:ext>
            </a:extLst>
          </p:cNvPr>
          <p:cNvSpPr>
            <a:spLocks noGrp="1"/>
          </p:cNvSpPr>
          <p:nvPr>
            <p:ph type="pic" idx="17"/>
          </p:nvPr>
        </p:nvSpPr>
        <p:spPr>
          <a:xfrm>
            <a:off x="8480881" y="3164978"/>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7" name="Text Placeholder 2">
            <a:extLst>
              <a:ext uri="{FF2B5EF4-FFF2-40B4-BE49-F238E27FC236}">
                <a16:creationId xmlns:a16="http://schemas.microsoft.com/office/drawing/2014/main" id="{42B3FBB6-D16E-DF49-8F89-3CDF061042FC}"/>
              </a:ext>
            </a:extLst>
          </p:cNvPr>
          <p:cNvSpPr>
            <a:spLocks noGrp="1"/>
          </p:cNvSpPr>
          <p:nvPr>
            <p:ph type="body" idx="18" hasCustomPrompt="1"/>
          </p:nvPr>
        </p:nvSpPr>
        <p:spPr>
          <a:xfrm>
            <a:off x="4764120" y="1715334"/>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ITEM W/ LINK</a:t>
            </a:r>
          </a:p>
        </p:txBody>
      </p:sp>
      <p:sp>
        <p:nvSpPr>
          <p:cNvPr id="28" name="Text Placeholder 2">
            <a:extLst>
              <a:ext uri="{FF2B5EF4-FFF2-40B4-BE49-F238E27FC236}">
                <a16:creationId xmlns:a16="http://schemas.microsoft.com/office/drawing/2014/main" id="{687ECC0D-D002-0248-8720-64F8EE9C4EDE}"/>
              </a:ext>
            </a:extLst>
          </p:cNvPr>
          <p:cNvSpPr>
            <a:spLocks noGrp="1"/>
          </p:cNvSpPr>
          <p:nvPr>
            <p:ph type="body" idx="19" hasCustomPrompt="1"/>
          </p:nvPr>
        </p:nvSpPr>
        <p:spPr>
          <a:xfrm>
            <a:off x="4764120" y="2127743"/>
            <a:ext cx="2663757" cy="351690"/>
          </a:xfrm>
        </p:spPr>
        <p:txBody>
          <a:bodyPr numCol="1">
            <a:noAutofit/>
          </a:bodyPr>
          <a:lstStyle>
            <a:lvl1pPr marL="0" indent="0" algn="ctr">
              <a:buNone/>
              <a:defRPr lang="en-US" sz="1800" b="1" spc="-150"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adjective</a:t>
            </a:r>
          </a:p>
        </p:txBody>
      </p:sp>
      <p:sp>
        <p:nvSpPr>
          <p:cNvPr id="29" name="Text Placeholder 2">
            <a:extLst>
              <a:ext uri="{FF2B5EF4-FFF2-40B4-BE49-F238E27FC236}">
                <a16:creationId xmlns:a16="http://schemas.microsoft.com/office/drawing/2014/main" id="{ED4C5511-7293-3149-B31A-3065D826C7AB}"/>
              </a:ext>
            </a:extLst>
          </p:cNvPr>
          <p:cNvSpPr>
            <a:spLocks noGrp="1"/>
          </p:cNvSpPr>
          <p:nvPr>
            <p:ph type="body" idx="20" hasCustomPrompt="1"/>
          </p:nvPr>
        </p:nvSpPr>
        <p:spPr>
          <a:xfrm>
            <a:off x="4764120" y="2479931"/>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qualifier</a:t>
            </a:r>
          </a:p>
        </p:txBody>
      </p:sp>
      <p:sp>
        <p:nvSpPr>
          <p:cNvPr id="30" name="Picture Placeholder 2">
            <a:extLst>
              <a:ext uri="{FF2B5EF4-FFF2-40B4-BE49-F238E27FC236}">
                <a16:creationId xmlns:a16="http://schemas.microsoft.com/office/drawing/2014/main" id="{DD4411BA-7295-4440-9D1E-6A588F205AAF}"/>
              </a:ext>
            </a:extLst>
          </p:cNvPr>
          <p:cNvSpPr>
            <a:spLocks noGrp="1"/>
          </p:cNvSpPr>
          <p:nvPr>
            <p:ph type="pic" idx="21"/>
          </p:nvPr>
        </p:nvSpPr>
        <p:spPr>
          <a:xfrm>
            <a:off x="5029991" y="3176339"/>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565606691"/>
      </p:ext>
    </p:extLst>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863601" y="1891552"/>
            <a:ext cx="10604500" cy="4431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674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ASPHN Logo">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4230E80D-E8C8-2D44-A8FD-A5EF55261A45}"/>
              </a:ext>
            </a:extLst>
          </p:cNvPr>
          <p:cNvPicPr>
            <a:picLocks noChangeAspect="1"/>
          </p:cNvPicPr>
          <p:nvPr userDrawn="1"/>
        </p:nvPicPr>
        <p:blipFill>
          <a:blip r:embed="rId2"/>
          <a:stretch>
            <a:fillRect/>
          </a:stretch>
        </p:blipFill>
        <p:spPr>
          <a:xfrm>
            <a:off x="911352" y="1981420"/>
            <a:ext cx="10369296" cy="2580678"/>
          </a:xfrm>
          <a:prstGeom prst="rect">
            <a:avLst/>
          </a:prstGeom>
        </p:spPr>
      </p:pic>
    </p:spTree>
    <p:extLst>
      <p:ext uri="{BB962C8B-B14F-4D97-AF65-F5344CB8AC3E}">
        <p14:creationId xmlns:p14="http://schemas.microsoft.com/office/powerpoint/2010/main" val="546100031"/>
      </p:ext>
    </p:extLst>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FEF71-11BC-0348-94F9-51AA08037C80}"/>
              </a:ext>
            </a:extLst>
          </p:cNvPr>
          <p:cNvSpPr>
            <a:spLocks noGrp="1"/>
          </p:cNvSpPr>
          <p:nvPr>
            <p:ph type="ctrTitle"/>
          </p:nvPr>
        </p:nvSpPr>
        <p:spPr>
          <a:xfrm>
            <a:off x="826974" y="1195049"/>
            <a:ext cx="10508674" cy="858453"/>
          </a:xfrm>
        </p:spPr>
        <p:txBody>
          <a:bodyPr anchor="b">
            <a:normAutofit/>
          </a:bodyPr>
          <a:lstStyle>
            <a:lvl1pPr algn="ctr">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8F3811B-0A9E-0943-9ABD-9703B2400FA9}"/>
              </a:ext>
            </a:extLst>
          </p:cNvPr>
          <p:cNvSpPr>
            <a:spLocks noGrp="1"/>
          </p:cNvSpPr>
          <p:nvPr>
            <p:ph type="subTitle" idx="1"/>
          </p:nvPr>
        </p:nvSpPr>
        <p:spPr>
          <a:xfrm>
            <a:off x="1962838" y="2095706"/>
            <a:ext cx="8236945" cy="767566"/>
          </a:xfrm>
        </p:spPr>
        <p:txBody>
          <a:bodyPr/>
          <a:lstStyle>
            <a:lvl1pPr marL="0" indent="0" algn="ctr">
              <a:buNone/>
              <a:defRPr sz="2400" b="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2">
            <a:extLst>
              <a:ext uri="{FF2B5EF4-FFF2-40B4-BE49-F238E27FC236}">
                <a16:creationId xmlns:a16="http://schemas.microsoft.com/office/drawing/2014/main" id="{FB1DE2CA-8B87-7E49-BED2-EE2BA1134CD9}"/>
              </a:ext>
            </a:extLst>
          </p:cNvPr>
          <p:cNvSpPr>
            <a:spLocks noGrp="1"/>
          </p:cNvSpPr>
          <p:nvPr>
            <p:ph type="pic" idx="10"/>
          </p:nvPr>
        </p:nvSpPr>
        <p:spPr>
          <a:xfrm>
            <a:off x="351692" y="2863272"/>
            <a:ext cx="11465170" cy="27996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683741100"/>
      </p:ext>
    </p:extLst>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976C-4D4F-6048-BBB3-17F683A5AD70}"/>
              </a:ext>
            </a:extLst>
          </p:cNvPr>
          <p:cNvSpPr>
            <a:spLocks noGrp="1"/>
          </p:cNvSpPr>
          <p:nvPr>
            <p:ph type="title"/>
          </p:nvPr>
        </p:nvSpPr>
        <p:spPr>
          <a:xfrm>
            <a:off x="838200" y="1359329"/>
            <a:ext cx="10515600" cy="2299554"/>
          </a:xfrm>
        </p:spPr>
        <p:txBody>
          <a:bodyPr anchor="b">
            <a:normAutofit/>
          </a:bodyPr>
          <a:lstStyle>
            <a:lvl1pP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BCF649-E2E8-1342-B5DC-FBEC42A599C6}"/>
              </a:ext>
            </a:extLst>
          </p:cNvPr>
          <p:cNvSpPr>
            <a:spLocks noGrp="1"/>
          </p:cNvSpPr>
          <p:nvPr>
            <p:ph type="body" idx="1"/>
          </p:nvPr>
        </p:nvSpPr>
        <p:spPr>
          <a:xfrm>
            <a:off x="838200" y="3704481"/>
            <a:ext cx="10515600" cy="195073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48315301"/>
      </p:ext>
    </p:extLst>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79E52-2E31-0F44-A67B-17044B5FDC95}"/>
              </a:ext>
            </a:extLst>
          </p:cNvPr>
          <p:cNvSpPr>
            <a:spLocks noGrp="1"/>
          </p:cNvSpPr>
          <p:nvPr>
            <p:ph type="title"/>
          </p:nvPr>
        </p:nvSpPr>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EC1B539-93E0-C84E-A687-DE89135CF4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1198876"/>
      </p:ext>
    </p:extLst>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tails w/ Left-Aligned Supportin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B338-98E1-3340-B09B-974A160CE1DC}"/>
              </a:ext>
            </a:extLst>
          </p:cNvPr>
          <p:cNvSpPr>
            <a:spLocks noGrp="1"/>
          </p:cNvSpPr>
          <p:nvPr>
            <p:ph type="title" hasCustomPrompt="1"/>
          </p:nvPr>
        </p:nvSpPr>
        <p:spPr>
          <a:xfrm>
            <a:off x="5352000" y="1222033"/>
            <a:ext cx="6172200" cy="1004180"/>
          </a:xfrm>
        </p:spPr>
        <p:txBody>
          <a:bodyPr anchor="b">
            <a:normAutofit/>
          </a:bodyPr>
          <a:lstStyle>
            <a:lvl1pPr>
              <a:defRPr sz="3600"/>
            </a:lvl1pPr>
          </a:lstStyle>
          <a:p>
            <a:r>
              <a:rPr lang="en-US" dirty="0"/>
              <a:t>Click to edit Master title style </a:t>
            </a:r>
          </a:p>
        </p:txBody>
      </p:sp>
      <p:sp>
        <p:nvSpPr>
          <p:cNvPr id="8" name="Text Placeholder 3">
            <a:extLst>
              <a:ext uri="{FF2B5EF4-FFF2-40B4-BE49-F238E27FC236}">
                <a16:creationId xmlns:a16="http://schemas.microsoft.com/office/drawing/2014/main" id="{1222AC36-2DF0-1443-A1CA-1281B387A8F5}"/>
              </a:ext>
            </a:extLst>
          </p:cNvPr>
          <p:cNvSpPr>
            <a:spLocks noGrp="1"/>
          </p:cNvSpPr>
          <p:nvPr>
            <p:ph type="body" sz="half" idx="2" hasCustomPrompt="1"/>
          </p:nvPr>
        </p:nvSpPr>
        <p:spPr>
          <a:xfrm>
            <a:off x="5352000" y="4798744"/>
            <a:ext cx="6172200" cy="837223"/>
          </a:xfrm>
        </p:spPr>
        <p:txBody>
          <a:bodyPr>
            <a:normAutofit/>
          </a:bodyPr>
          <a:lstStyle>
            <a:lvl1pPr marL="0" indent="0">
              <a:buNone/>
              <a:defRPr sz="2400" b="0" i="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Takeaway: Place takeaway here</a:t>
            </a:r>
          </a:p>
        </p:txBody>
      </p:sp>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357970" y="0"/>
            <a:ext cx="4776738" cy="563596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Text Placeholder 2">
            <a:extLst>
              <a:ext uri="{FF2B5EF4-FFF2-40B4-BE49-F238E27FC236}">
                <a16:creationId xmlns:a16="http://schemas.microsoft.com/office/drawing/2014/main" id="{7F89DAAD-932C-A74E-9D67-D5747E3A2768}"/>
              </a:ext>
            </a:extLst>
          </p:cNvPr>
          <p:cNvSpPr>
            <a:spLocks noGrp="1"/>
          </p:cNvSpPr>
          <p:nvPr>
            <p:ph idx="1" hasCustomPrompt="1"/>
          </p:nvPr>
        </p:nvSpPr>
        <p:spPr>
          <a:xfrm>
            <a:off x="5351999" y="2333711"/>
            <a:ext cx="6172200" cy="2340281"/>
          </a:xfrm>
          <a:prstGeom prst="rect">
            <a:avLst/>
          </a:prstGeom>
        </p:spPr>
        <p:txBody>
          <a:bodyPr vert="horz" lIns="91440" tIns="45720" rIns="91440" bIns="45720" rtlCol="0">
            <a:normAutofit/>
          </a:bodyPr>
          <a:lstStyle>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234210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etails w/ Right-Aligned Supportin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B338-98E1-3340-B09B-974A160CE1DC}"/>
              </a:ext>
            </a:extLst>
          </p:cNvPr>
          <p:cNvSpPr>
            <a:spLocks noGrp="1"/>
          </p:cNvSpPr>
          <p:nvPr>
            <p:ph type="title" hasCustomPrompt="1"/>
          </p:nvPr>
        </p:nvSpPr>
        <p:spPr>
          <a:xfrm>
            <a:off x="731519" y="1188855"/>
            <a:ext cx="5883055" cy="1004180"/>
          </a:xfrm>
        </p:spPr>
        <p:txBody>
          <a:bodyPr anchor="b">
            <a:normAutofit/>
          </a:bodyPr>
          <a:lstStyle>
            <a:lvl1pPr>
              <a:defRPr sz="3600"/>
            </a:lvl1pPr>
          </a:lstStyle>
          <a:p>
            <a:r>
              <a:rPr lang="en-US" dirty="0"/>
              <a:t>Click to edit Master title style </a:t>
            </a:r>
          </a:p>
        </p:txBody>
      </p:sp>
      <p:sp>
        <p:nvSpPr>
          <p:cNvPr id="8" name="Text Placeholder 3">
            <a:extLst>
              <a:ext uri="{FF2B5EF4-FFF2-40B4-BE49-F238E27FC236}">
                <a16:creationId xmlns:a16="http://schemas.microsoft.com/office/drawing/2014/main" id="{1222AC36-2DF0-1443-A1CA-1281B387A8F5}"/>
              </a:ext>
            </a:extLst>
          </p:cNvPr>
          <p:cNvSpPr>
            <a:spLocks noGrp="1"/>
          </p:cNvSpPr>
          <p:nvPr>
            <p:ph type="body" sz="half" idx="2" hasCustomPrompt="1"/>
          </p:nvPr>
        </p:nvSpPr>
        <p:spPr>
          <a:xfrm>
            <a:off x="731517" y="4798277"/>
            <a:ext cx="5883057" cy="837223"/>
          </a:xfrm>
        </p:spPr>
        <p:txBody>
          <a:bodyPr>
            <a:normAutofit/>
          </a:bodyPr>
          <a:lstStyle>
            <a:lvl1pPr marL="0" indent="0">
              <a:buNone/>
              <a:defRPr sz="2400" b="0" i="1"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Takeaway: Place takeaway here</a:t>
            </a:r>
          </a:p>
        </p:txBody>
      </p:sp>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7029159" y="1188855"/>
            <a:ext cx="4776738" cy="56832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Content Placeholder 2">
            <a:extLst>
              <a:ext uri="{FF2B5EF4-FFF2-40B4-BE49-F238E27FC236}">
                <a16:creationId xmlns:a16="http://schemas.microsoft.com/office/drawing/2014/main" id="{184F0673-0DCD-7542-A721-832C8CE826D1}"/>
              </a:ext>
            </a:extLst>
          </p:cNvPr>
          <p:cNvSpPr>
            <a:spLocks noGrp="1"/>
          </p:cNvSpPr>
          <p:nvPr>
            <p:ph idx="1"/>
          </p:nvPr>
        </p:nvSpPr>
        <p:spPr>
          <a:xfrm>
            <a:off x="731519" y="2342960"/>
            <a:ext cx="5883055" cy="24553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912878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istics">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357970" y="1222033"/>
            <a:ext cx="4776738" cy="441393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Text Placeholder 3">
            <a:extLst>
              <a:ext uri="{FF2B5EF4-FFF2-40B4-BE49-F238E27FC236}">
                <a16:creationId xmlns:a16="http://schemas.microsoft.com/office/drawing/2014/main" id="{ADDA6BA2-B837-F348-A470-5F653E7E3A35}"/>
              </a:ext>
            </a:extLst>
          </p:cNvPr>
          <p:cNvSpPr>
            <a:spLocks noGrp="1"/>
          </p:cNvSpPr>
          <p:nvPr>
            <p:ph type="body" sz="half" idx="2" hasCustomPrompt="1"/>
          </p:nvPr>
        </p:nvSpPr>
        <p:spPr>
          <a:xfrm>
            <a:off x="5376623" y="1523206"/>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NUMBER</a:t>
            </a:r>
          </a:p>
        </p:txBody>
      </p:sp>
      <p:sp>
        <p:nvSpPr>
          <p:cNvPr id="16" name="Text Placeholder 3">
            <a:extLst>
              <a:ext uri="{FF2B5EF4-FFF2-40B4-BE49-F238E27FC236}">
                <a16:creationId xmlns:a16="http://schemas.microsoft.com/office/drawing/2014/main" id="{007B2DBA-59FF-9E4B-934E-349655462167}"/>
              </a:ext>
            </a:extLst>
          </p:cNvPr>
          <p:cNvSpPr>
            <a:spLocks noGrp="1"/>
          </p:cNvSpPr>
          <p:nvPr>
            <p:ph type="body" sz="half" idx="11" hasCustomPrompt="1"/>
          </p:nvPr>
        </p:nvSpPr>
        <p:spPr>
          <a:xfrm>
            <a:off x="7299209" y="1551342"/>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ITEM</a:t>
            </a:r>
          </a:p>
        </p:txBody>
      </p:sp>
      <p:sp>
        <p:nvSpPr>
          <p:cNvPr id="17" name="Text Placeholder 3">
            <a:extLst>
              <a:ext uri="{FF2B5EF4-FFF2-40B4-BE49-F238E27FC236}">
                <a16:creationId xmlns:a16="http://schemas.microsoft.com/office/drawing/2014/main" id="{304E9015-5378-7F4E-A624-83F362550F01}"/>
              </a:ext>
            </a:extLst>
          </p:cNvPr>
          <p:cNvSpPr>
            <a:spLocks noGrp="1"/>
          </p:cNvSpPr>
          <p:nvPr>
            <p:ph type="body" sz="half" idx="12" hasCustomPrompt="1"/>
          </p:nvPr>
        </p:nvSpPr>
        <p:spPr>
          <a:xfrm>
            <a:off x="7299209" y="1909688"/>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description</a:t>
            </a:r>
          </a:p>
        </p:txBody>
      </p:sp>
      <p:sp>
        <p:nvSpPr>
          <p:cNvPr id="18" name="Text Placeholder 3">
            <a:extLst>
              <a:ext uri="{FF2B5EF4-FFF2-40B4-BE49-F238E27FC236}">
                <a16:creationId xmlns:a16="http://schemas.microsoft.com/office/drawing/2014/main" id="{778DFFBE-C8F3-F142-BC68-444E3C1BB0FC}"/>
              </a:ext>
            </a:extLst>
          </p:cNvPr>
          <p:cNvSpPr>
            <a:spLocks noGrp="1"/>
          </p:cNvSpPr>
          <p:nvPr>
            <p:ph type="body" sz="half" idx="13" hasCustomPrompt="1"/>
          </p:nvPr>
        </p:nvSpPr>
        <p:spPr>
          <a:xfrm>
            <a:off x="5376623" y="2882691"/>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NUMBER</a:t>
            </a:r>
          </a:p>
        </p:txBody>
      </p:sp>
      <p:sp>
        <p:nvSpPr>
          <p:cNvPr id="19" name="Text Placeholder 3">
            <a:extLst>
              <a:ext uri="{FF2B5EF4-FFF2-40B4-BE49-F238E27FC236}">
                <a16:creationId xmlns:a16="http://schemas.microsoft.com/office/drawing/2014/main" id="{26926FF1-E61A-5541-97FA-291A94F496FE}"/>
              </a:ext>
            </a:extLst>
          </p:cNvPr>
          <p:cNvSpPr>
            <a:spLocks noGrp="1"/>
          </p:cNvSpPr>
          <p:nvPr>
            <p:ph type="body" sz="half" idx="14" hasCustomPrompt="1"/>
          </p:nvPr>
        </p:nvSpPr>
        <p:spPr>
          <a:xfrm>
            <a:off x="7299209" y="2910827"/>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ITEM</a:t>
            </a:r>
          </a:p>
        </p:txBody>
      </p:sp>
      <p:sp>
        <p:nvSpPr>
          <p:cNvPr id="20" name="Text Placeholder 3">
            <a:extLst>
              <a:ext uri="{FF2B5EF4-FFF2-40B4-BE49-F238E27FC236}">
                <a16:creationId xmlns:a16="http://schemas.microsoft.com/office/drawing/2014/main" id="{535EAF85-5B6E-C442-8543-B571FB60658C}"/>
              </a:ext>
            </a:extLst>
          </p:cNvPr>
          <p:cNvSpPr>
            <a:spLocks noGrp="1"/>
          </p:cNvSpPr>
          <p:nvPr>
            <p:ph type="body" sz="half" idx="15" hasCustomPrompt="1"/>
          </p:nvPr>
        </p:nvSpPr>
        <p:spPr>
          <a:xfrm>
            <a:off x="7299209" y="3269173"/>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description</a:t>
            </a:r>
          </a:p>
        </p:txBody>
      </p:sp>
      <p:sp>
        <p:nvSpPr>
          <p:cNvPr id="21" name="Text Placeholder 3">
            <a:extLst>
              <a:ext uri="{FF2B5EF4-FFF2-40B4-BE49-F238E27FC236}">
                <a16:creationId xmlns:a16="http://schemas.microsoft.com/office/drawing/2014/main" id="{6567FCA3-391E-7B43-B611-7CBE1E5C0B99}"/>
              </a:ext>
            </a:extLst>
          </p:cNvPr>
          <p:cNvSpPr>
            <a:spLocks noGrp="1"/>
          </p:cNvSpPr>
          <p:nvPr>
            <p:ph type="body" sz="half" idx="16" hasCustomPrompt="1"/>
          </p:nvPr>
        </p:nvSpPr>
        <p:spPr>
          <a:xfrm>
            <a:off x="5376623" y="4260942"/>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NUMBER</a:t>
            </a:r>
          </a:p>
        </p:txBody>
      </p:sp>
      <p:sp>
        <p:nvSpPr>
          <p:cNvPr id="22" name="Text Placeholder 3">
            <a:extLst>
              <a:ext uri="{FF2B5EF4-FFF2-40B4-BE49-F238E27FC236}">
                <a16:creationId xmlns:a16="http://schemas.microsoft.com/office/drawing/2014/main" id="{8E6F7DDF-845B-2B4B-826C-A70497610EE5}"/>
              </a:ext>
            </a:extLst>
          </p:cNvPr>
          <p:cNvSpPr>
            <a:spLocks noGrp="1"/>
          </p:cNvSpPr>
          <p:nvPr>
            <p:ph type="body" sz="half" idx="17" hasCustomPrompt="1"/>
          </p:nvPr>
        </p:nvSpPr>
        <p:spPr>
          <a:xfrm>
            <a:off x="7299209" y="4289078"/>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ITEM</a:t>
            </a:r>
          </a:p>
        </p:txBody>
      </p:sp>
      <p:sp>
        <p:nvSpPr>
          <p:cNvPr id="23" name="Text Placeholder 3">
            <a:extLst>
              <a:ext uri="{FF2B5EF4-FFF2-40B4-BE49-F238E27FC236}">
                <a16:creationId xmlns:a16="http://schemas.microsoft.com/office/drawing/2014/main" id="{58D56858-E133-EA44-A582-E3CDD6B3DD6D}"/>
              </a:ext>
            </a:extLst>
          </p:cNvPr>
          <p:cNvSpPr>
            <a:spLocks noGrp="1"/>
          </p:cNvSpPr>
          <p:nvPr>
            <p:ph type="body" sz="half" idx="18" hasCustomPrompt="1"/>
          </p:nvPr>
        </p:nvSpPr>
        <p:spPr>
          <a:xfrm>
            <a:off x="7299209" y="4647424"/>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description</a:t>
            </a:r>
          </a:p>
        </p:txBody>
      </p:sp>
    </p:spTree>
    <p:extLst>
      <p:ext uri="{BB962C8B-B14F-4D97-AF65-F5344CB8AC3E}">
        <p14:creationId xmlns:p14="http://schemas.microsoft.com/office/powerpoint/2010/main" val="4036262787"/>
      </p:ext>
    </p:extLst>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Supporting Image">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7029158" y="1130968"/>
            <a:ext cx="5162841" cy="450453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1ABAB338-98E1-3340-B09B-974A160CE1DC}"/>
              </a:ext>
            </a:extLst>
          </p:cNvPr>
          <p:cNvSpPr>
            <a:spLocks noGrp="1"/>
          </p:cNvSpPr>
          <p:nvPr>
            <p:ph type="title" hasCustomPrompt="1"/>
          </p:nvPr>
        </p:nvSpPr>
        <p:spPr>
          <a:xfrm>
            <a:off x="731519" y="1188855"/>
            <a:ext cx="5883055" cy="1004180"/>
          </a:xfrm>
        </p:spPr>
        <p:txBody>
          <a:bodyPr anchor="b">
            <a:normAutofit/>
          </a:bodyPr>
          <a:lstStyle>
            <a:lvl1pPr>
              <a:defRPr sz="3600"/>
            </a:lvl1pPr>
          </a:lstStyle>
          <a:p>
            <a:r>
              <a:rPr lang="en-US" dirty="0"/>
              <a:t>Click to edit Master title style </a:t>
            </a:r>
          </a:p>
        </p:txBody>
      </p:sp>
      <p:sp>
        <p:nvSpPr>
          <p:cNvPr id="6" name="Text Placeholder 2">
            <a:extLst>
              <a:ext uri="{FF2B5EF4-FFF2-40B4-BE49-F238E27FC236}">
                <a16:creationId xmlns:a16="http://schemas.microsoft.com/office/drawing/2014/main" id="{90E557C7-5BB1-9149-AF28-514B60B95635}"/>
              </a:ext>
            </a:extLst>
          </p:cNvPr>
          <p:cNvSpPr>
            <a:spLocks noGrp="1"/>
          </p:cNvSpPr>
          <p:nvPr>
            <p:ph idx="1" hasCustomPrompt="1"/>
          </p:nvPr>
        </p:nvSpPr>
        <p:spPr>
          <a:xfrm>
            <a:off x="731519" y="2324685"/>
            <a:ext cx="5883056" cy="3310816"/>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2800">
                <a:solidFill>
                  <a:schemeClr val="tx1">
                    <a:lumMod val="65000"/>
                    <a:lumOff val="35000"/>
                  </a:schemeClr>
                </a:solidFill>
                <a:latin typeface="Arial"/>
                <a:ea typeface="Segoe UI Historic" panose="020B0502040204020203" pitchFamily="34" charset="0"/>
                <a:cs typeface="Arial"/>
              </a:defRPr>
            </a:lvl1pPr>
            <a:lvl2pPr marL="742950" indent="-285750">
              <a:buFont typeface="Arial" panose="020B0604020202020204" pitchFamily="34" charset="0"/>
              <a:buChar char="•"/>
              <a:defRPr sz="2400">
                <a:solidFill>
                  <a:schemeClr val="tx1">
                    <a:lumMod val="65000"/>
                    <a:lumOff val="35000"/>
                  </a:schemeClr>
                </a:solidFill>
                <a:latin typeface="Arial"/>
                <a:ea typeface="Segoe UI Historic" panose="020B0502040204020203" pitchFamily="34" charset="0"/>
                <a:cs typeface="Arial"/>
              </a:defRPr>
            </a:lvl2pPr>
            <a:lvl3pPr marL="1200150" indent="-285750">
              <a:buFont typeface="Arial" panose="020B0604020202020204" pitchFamily="34" charset="0"/>
              <a:buChar char="•"/>
              <a:defRPr sz="2400">
                <a:solidFill>
                  <a:schemeClr val="tx1">
                    <a:lumMod val="65000"/>
                    <a:lumOff val="35000"/>
                  </a:schemeClr>
                </a:solidFill>
                <a:latin typeface="Arial"/>
                <a:ea typeface="Segoe UI Historic" panose="020B0502040204020203" pitchFamily="34" charset="0"/>
                <a:cs typeface="Arial"/>
              </a:defRPr>
            </a:lvl3pPr>
            <a:lvl4pPr marL="1657350" indent="-285750">
              <a:buFont typeface="Arial" panose="020B0604020202020204" pitchFamily="34" charset="0"/>
              <a:buChar char="•"/>
              <a:defRPr sz="2000">
                <a:solidFill>
                  <a:schemeClr val="tx1">
                    <a:lumMod val="65000"/>
                    <a:lumOff val="35000"/>
                  </a:schemeClr>
                </a:solidFill>
                <a:latin typeface="Arial"/>
                <a:ea typeface="Segoe UI Historic" panose="020B0502040204020203" pitchFamily="34" charset="0"/>
                <a:cs typeface="Arial"/>
              </a:defRPr>
            </a:lvl4pPr>
            <a:lvl5pPr marL="2114550" indent="-285750">
              <a:buFont typeface="Arial" panose="020B0604020202020204" pitchFamily="34" charset="0"/>
              <a:buChar char="•"/>
              <a:defRPr sz="1800">
                <a:solidFill>
                  <a:schemeClr val="tx1">
                    <a:lumMod val="65000"/>
                    <a:lumOff val="35000"/>
                  </a:schemeClr>
                </a:solidFill>
                <a:latin typeface="Arial"/>
                <a:ea typeface="Segoe UI Historic" panose="020B0502040204020203" pitchFamily="34" charset="0"/>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765824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31EDC9DA-B730-5549-9BC1-63804BA758EA}"/>
              </a:ext>
            </a:extLst>
          </p:cNvPr>
          <p:cNvSpPr>
            <a:spLocks noGrp="1"/>
          </p:cNvSpPr>
          <p:nvPr>
            <p:ph type="body" idx="10" hasCustomPrompt="1"/>
          </p:nvPr>
        </p:nvSpPr>
        <p:spPr>
          <a:xfrm>
            <a:off x="1313233" y="1703973"/>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ITEM W/ LINK</a:t>
            </a:r>
          </a:p>
        </p:txBody>
      </p:sp>
      <p:sp>
        <p:nvSpPr>
          <p:cNvPr id="9" name="Text Placeholder 2">
            <a:extLst>
              <a:ext uri="{FF2B5EF4-FFF2-40B4-BE49-F238E27FC236}">
                <a16:creationId xmlns:a16="http://schemas.microsoft.com/office/drawing/2014/main" id="{633A8D3F-A7C4-CD42-BB6D-7332A9186B03}"/>
              </a:ext>
            </a:extLst>
          </p:cNvPr>
          <p:cNvSpPr>
            <a:spLocks noGrp="1"/>
          </p:cNvSpPr>
          <p:nvPr>
            <p:ph type="body" idx="11" hasCustomPrompt="1"/>
          </p:nvPr>
        </p:nvSpPr>
        <p:spPr>
          <a:xfrm>
            <a:off x="1313233" y="2116382"/>
            <a:ext cx="2663757" cy="351690"/>
          </a:xfrm>
        </p:spPr>
        <p:txBody>
          <a:bodyPr numCol="1">
            <a:noAutofit/>
          </a:bodyPr>
          <a:lstStyle>
            <a:lvl1pPr marL="0" indent="0" algn="ctr">
              <a:buNone/>
              <a:defRPr lang="en-US" sz="1800" b="1" spc="-150"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adjective</a:t>
            </a:r>
          </a:p>
        </p:txBody>
      </p:sp>
      <p:sp>
        <p:nvSpPr>
          <p:cNvPr id="10" name="Text Placeholder 2">
            <a:extLst>
              <a:ext uri="{FF2B5EF4-FFF2-40B4-BE49-F238E27FC236}">
                <a16:creationId xmlns:a16="http://schemas.microsoft.com/office/drawing/2014/main" id="{68FF47FE-BF41-544F-8E7C-5BEE7945FFB5}"/>
              </a:ext>
            </a:extLst>
          </p:cNvPr>
          <p:cNvSpPr>
            <a:spLocks noGrp="1"/>
          </p:cNvSpPr>
          <p:nvPr>
            <p:ph type="body" idx="12" hasCustomPrompt="1"/>
          </p:nvPr>
        </p:nvSpPr>
        <p:spPr>
          <a:xfrm>
            <a:off x="1313233" y="2468570"/>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qualifier</a:t>
            </a:r>
          </a:p>
        </p:txBody>
      </p:sp>
      <p:sp>
        <p:nvSpPr>
          <p:cNvPr id="11" name="Picture Placeholder 2">
            <a:extLst>
              <a:ext uri="{FF2B5EF4-FFF2-40B4-BE49-F238E27FC236}">
                <a16:creationId xmlns:a16="http://schemas.microsoft.com/office/drawing/2014/main" id="{DC9FF0AA-C48E-5B4C-B805-33904E194008}"/>
              </a:ext>
            </a:extLst>
          </p:cNvPr>
          <p:cNvSpPr>
            <a:spLocks noGrp="1"/>
          </p:cNvSpPr>
          <p:nvPr>
            <p:ph type="pic" idx="13"/>
          </p:nvPr>
        </p:nvSpPr>
        <p:spPr>
          <a:xfrm>
            <a:off x="1579104" y="3164978"/>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2" name="Title 1">
            <a:extLst>
              <a:ext uri="{FF2B5EF4-FFF2-40B4-BE49-F238E27FC236}">
                <a16:creationId xmlns:a16="http://schemas.microsoft.com/office/drawing/2014/main" id="{376DA20C-A819-2D43-AB3D-DE26C6C74B55}"/>
              </a:ext>
            </a:extLst>
          </p:cNvPr>
          <p:cNvSpPr>
            <a:spLocks noGrp="1"/>
          </p:cNvSpPr>
          <p:nvPr>
            <p:ph type="title"/>
          </p:nvPr>
        </p:nvSpPr>
        <p:spPr>
          <a:xfrm>
            <a:off x="1872978" y="735405"/>
            <a:ext cx="8446042" cy="615978"/>
          </a:xfrm>
        </p:spPr>
        <p:txBody>
          <a:bodyPr>
            <a:normAutofit/>
          </a:bodyPr>
          <a:lstStyle>
            <a:lvl1pPr algn="ctr">
              <a:defRPr sz="3600"/>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1FD5F6B6-630A-AD4F-87A8-60C879361FED}"/>
              </a:ext>
            </a:extLst>
          </p:cNvPr>
          <p:cNvSpPr>
            <a:spLocks noGrp="1"/>
          </p:cNvSpPr>
          <p:nvPr>
            <p:ph type="body" idx="14" hasCustomPrompt="1"/>
          </p:nvPr>
        </p:nvSpPr>
        <p:spPr>
          <a:xfrm>
            <a:off x="8215010" y="1703973"/>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ITEM W/ LINK</a:t>
            </a:r>
          </a:p>
        </p:txBody>
      </p:sp>
      <p:sp>
        <p:nvSpPr>
          <p:cNvPr id="24" name="Text Placeholder 2">
            <a:extLst>
              <a:ext uri="{FF2B5EF4-FFF2-40B4-BE49-F238E27FC236}">
                <a16:creationId xmlns:a16="http://schemas.microsoft.com/office/drawing/2014/main" id="{5488C99D-DE2C-514E-BE9C-C9C405A7A6C0}"/>
              </a:ext>
            </a:extLst>
          </p:cNvPr>
          <p:cNvSpPr>
            <a:spLocks noGrp="1"/>
          </p:cNvSpPr>
          <p:nvPr>
            <p:ph type="body" idx="15" hasCustomPrompt="1"/>
          </p:nvPr>
        </p:nvSpPr>
        <p:spPr>
          <a:xfrm>
            <a:off x="8215010" y="2116382"/>
            <a:ext cx="2663757" cy="351690"/>
          </a:xfrm>
        </p:spPr>
        <p:txBody>
          <a:bodyPr numCol="1">
            <a:noAutofit/>
          </a:bodyPr>
          <a:lstStyle>
            <a:lvl1pPr marL="0" indent="0" algn="ctr">
              <a:buNone/>
              <a:defRPr lang="en-US" sz="1800" b="1"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adjective</a:t>
            </a:r>
          </a:p>
        </p:txBody>
      </p:sp>
      <p:sp>
        <p:nvSpPr>
          <p:cNvPr id="25" name="Text Placeholder 2">
            <a:extLst>
              <a:ext uri="{FF2B5EF4-FFF2-40B4-BE49-F238E27FC236}">
                <a16:creationId xmlns:a16="http://schemas.microsoft.com/office/drawing/2014/main" id="{C3CF836F-4EFC-0A4F-B854-93D53B17643D}"/>
              </a:ext>
            </a:extLst>
          </p:cNvPr>
          <p:cNvSpPr>
            <a:spLocks noGrp="1"/>
          </p:cNvSpPr>
          <p:nvPr>
            <p:ph type="body" idx="16" hasCustomPrompt="1"/>
          </p:nvPr>
        </p:nvSpPr>
        <p:spPr>
          <a:xfrm>
            <a:off x="8215010" y="2468570"/>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qualifier</a:t>
            </a:r>
          </a:p>
        </p:txBody>
      </p:sp>
      <p:sp>
        <p:nvSpPr>
          <p:cNvPr id="26" name="Picture Placeholder 2">
            <a:extLst>
              <a:ext uri="{FF2B5EF4-FFF2-40B4-BE49-F238E27FC236}">
                <a16:creationId xmlns:a16="http://schemas.microsoft.com/office/drawing/2014/main" id="{A0FF4259-FDD5-FE45-9561-56C8C37D919D}"/>
              </a:ext>
            </a:extLst>
          </p:cNvPr>
          <p:cNvSpPr>
            <a:spLocks noGrp="1"/>
          </p:cNvSpPr>
          <p:nvPr>
            <p:ph type="pic" idx="17"/>
          </p:nvPr>
        </p:nvSpPr>
        <p:spPr>
          <a:xfrm>
            <a:off x="8480881" y="3164978"/>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7" name="Text Placeholder 2">
            <a:extLst>
              <a:ext uri="{FF2B5EF4-FFF2-40B4-BE49-F238E27FC236}">
                <a16:creationId xmlns:a16="http://schemas.microsoft.com/office/drawing/2014/main" id="{42B3FBB6-D16E-DF49-8F89-3CDF061042FC}"/>
              </a:ext>
            </a:extLst>
          </p:cNvPr>
          <p:cNvSpPr>
            <a:spLocks noGrp="1"/>
          </p:cNvSpPr>
          <p:nvPr>
            <p:ph type="body" idx="18" hasCustomPrompt="1"/>
          </p:nvPr>
        </p:nvSpPr>
        <p:spPr>
          <a:xfrm>
            <a:off x="4764120" y="1715334"/>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ITEM W/ LINK</a:t>
            </a:r>
          </a:p>
        </p:txBody>
      </p:sp>
      <p:sp>
        <p:nvSpPr>
          <p:cNvPr id="28" name="Text Placeholder 2">
            <a:extLst>
              <a:ext uri="{FF2B5EF4-FFF2-40B4-BE49-F238E27FC236}">
                <a16:creationId xmlns:a16="http://schemas.microsoft.com/office/drawing/2014/main" id="{687ECC0D-D002-0248-8720-64F8EE9C4EDE}"/>
              </a:ext>
            </a:extLst>
          </p:cNvPr>
          <p:cNvSpPr>
            <a:spLocks noGrp="1"/>
          </p:cNvSpPr>
          <p:nvPr>
            <p:ph type="body" idx="19" hasCustomPrompt="1"/>
          </p:nvPr>
        </p:nvSpPr>
        <p:spPr>
          <a:xfrm>
            <a:off x="4764120" y="2127743"/>
            <a:ext cx="2663757" cy="351690"/>
          </a:xfrm>
        </p:spPr>
        <p:txBody>
          <a:bodyPr numCol="1">
            <a:noAutofit/>
          </a:bodyPr>
          <a:lstStyle>
            <a:lvl1pPr marL="0" indent="0" algn="ctr">
              <a:buNone/>
              <a:defRPr lang="en-US" sz="1800" b="1" spc="-150"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adjective</a:t>
            </a:r>
          </a:p>
        </p:txBody>
      </p:sp>
      <p:sp>
        <p:nvSpPr>
          <p:cNvPr id="29" name="Text Placeholder 2">
            <a:extLst>
              <a:ext uri="{FF2B5EF4-FFF2-40B4-BE49-F238E27FC236}">
                <a16:creationId xmlns:a16="http://schemas.microsoft.com/office/drawing/2014/main" id="{ED4C5511-7293-3149-B31A-3065D826C7AB}"/>
              </a:ext>
            </a:extLst>
          </p:cNvPr>
          <p:cNvSpPr>
            <a:spLocks noGrp="1"/>
          </p:cNvSpPr>
          <p:nvPr>
            <p:ph type="body" idx="20" hasCustomPrompt="1"/>
          </p:nvPr>
        </p:nvSpPr>
        <p:spPr>
          <a:xfrm>
            <a:off x="4764120" y="2479931"/>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qualifier</a:t>
            </a:r>
          </a:p>
        </p:txBody>
      </p:sp>
      <p:sp>
        <p:nvSpPr>
          <p:cNvPr id="30" name="Picture Placeholder 2">
            <a:extLst>
              <a:ext uri="{FF2B5EF4-FFF2-40B4-BE49-F238E27FC236}">
                <a16:creationId xmlns:a16="http://schemas.microsoft.com/office/drawing/2014/main" id="{DD4411BA-7295-4440-9D1E-6A588F205AAF}"/>
              </a:ext>
            </a:extLst>
          </p:cNvPr>
          <p:cNvSpPr>
            <a:spLocks noGrp="1"/>
          </p:cNvSpPr>
          <p:nvPr>
            <p:ph type="pic" idx="21"/>
          </p:nvPr>
        </p:nvSpPr>
        <p:spPr>
          <a:xfrm>
            <a:off x="5029991" y="3176339"/>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4093656775"/>
      </p:ext>
    </p:extLst>
  </p:cSld>
  <p:clrMapOvr>
    <a:masterClrMapping/>
  </p:clrMapOvr>
  <p:transition spd="slow">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w/ Supporting Tex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8B35C15-29C3-404C-ADAD-9E440B4BA54F}"/>
              </a:ext>
            </a:extLst>
          </p:cNvPr>
          <p:cNvSpPr>
            <a:spLocks noGrp="1"/>
          </p:cNvSpPr>
          <p:nvPr>
            <p:ph type="pic" idx="1"/>
          </p:nvPr>
        </p:nvSpPr>
        <p:spPr>
          <a:xfrm>
            <a:off x="0" y="1174653"/>
            <a:ext cx="12192000" cy="45086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Title 1">
            <a:extLst>
              <a:ext uri="{FF2B5EF4-FFF2-40B4-BE49-F238E27FC236}">
                <a16:creationId xmlns:a16="http://schemas.microsoft.com/office/drawing/2014/main" id="{59170125-C485-8545-84CD-77ADE1D00CA8}"/>
              </a:ext>
            </a:extLst>
          </p:cNvPr>
          <p:cNvSpPr>
            <a:spLocks noGrp="1"/>
          </p:cNvSpPr>
          <p:nvPr>
            <p:ph type="title" hasCustomPrompt="1"/>
          </p:nvPr>
        </p:nvSpPr>
        <p:spPr>
          <a:xfrm>
            <a:off x="0" y="4600135"/>
            <a:ext cx="12192000" cy="1083212"/>
          </a:xfrm>
          <a:solidFill>
            <a:schemeClr val="tx1">
              <a:alpha val="40000"/>
            </a:schemeClr>
          </a:solidFill>
        </p:spPr>
        <p:txBody>
          <a:bodyPr anchor="ctr">
            <a:normAutofit/>
          </a:bodyPr>
          <a:lstStyle>
            <a:lvl1pPr algn="ctr">
              <a:defRPr sz="3200">
                <a:solidFill>
                  <a:schemeClr val="bg1"/>
                </a:solidFill>
              </a:defRPr>
            </a:lvl1pPr>
          </a:lstStyle>
          <a:p>
            <a:r>
              <a:rPr lang="en-US" dirty="0"/>
              <a:t>Overlay Text</a:t>
            </a:r>
          </a:p>
        </p:txBody>
      </p:sp>
    </p:spTree>
    <p:extLst>
      <p:ext uri="{BB962C8B-B14F-4D97-AF65-F5344CB8AC3E}">
        <p14:creationId xmlns:p14="http://schemas.microsoft.com/office/powerpoint/2010/main" val="630923019"/>
      </p:ext>
    </p:extLst>
  </p:cSld>
  <p:clrMapOvr>
    <a:masterClrMapping/>
  </p:clrMapOvr>
  <p:transition spd="slow">
    <p:cove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w/ Supporting Text v2">
    <p:bg>
      <p:bgPr>
        <a:solidFill>
          <a:schemeClr val="bg1">
            <a:alpha val="99000"/>
          </a:schemeClr>
        </a:soli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8B35C15-29C3-404C-ADAD-9E440B4BA54F}"/>
              </a:ext>
            </a:extLst>
          </p:cNvPr>
          <p:cNvSpPr>
            <a:spLocks noGrp="1"/>
          </p:cNvSpPr>
          <p:nvPr>
            <p:ph type="pic" idx="1"/>
          </p:nvPr>
        </p:nvSpPr>
        <p:spPr>
          <a:xfrm>
            <a:off x="0" y="1174653"/>
            <a:ext cx="11806989" cy="45086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Title 1">
            <a:extLst>
              <a:ext uri="{FF2B5EF4-FFF2-40B4-BE49-F238E27FC236}">
                <a16:creationId xmlns:a16="http://schemas.microsoft.com/office/drawing/2014/main" id="{59170125-C485-8545-84CD-77ADE1D00CA8}"/>
              </a:ext>
            </a:extLst>
          </p:cNvPr>
          <p:cNvSpPr>
            <a:spLocks noGrp="1"/>
          </p:cNvSpPr>
          <p:nvPr>
            <p:ph type="title" hasCustomPrompt="1"/>
          </p:nvPr>
        </p:nvSpPr>
        <p:spPr>
          <a:xfrm>
            <a:off x="0" y="4600135"/>
            <a:ext cx="11806989" cy="1083212"/>
          </a:xfrm>
          <a:solidFill>
            <a:schemeClr val="tx1">
              <a:alpha val="40000"/>
            </a:schemeClr>
          </a:solidFill>
        </p:spPr>
        <p:txBody>
          <a:bodyPr anchor="ctr">
            <a:normAutofit/>
          </a:bodyPr>
          <a:lstStyle>
            <a:lvl1pPr algn="ctr">
              <a:defRPr sz="3200">
                <a:solidFill>
                  <a:schemeClr val="bg1"/>
                </a:solidFill>
              </a:defRPr>
            </a:lvl1pPr>
          </a:lstStyle>
          <a:p>
            <a:r>
              <a:rPr lang="en-US" dirty="0"/>
              <a:t>Overlay Text</a:t>
            </a:r>
          </a:p>
        </p:txBody>
      </p:sp>
    </p:spTree>
    <p:extLst>
      <p:ext uri="{BB962C8B-B14F-4D97-AF65-F5344CB8AC3E}">
        <p14:creationId xmlns:p14="http://schemas.microsoft.com/office/powerpoint/2010/main" val="3613631362"/>
      </p:ext>
    </p:extLst>
  </p:cSld>
  <p:clrMapOvr>
    <a:masterClrMapping/>
  </p:clrMapOvr>
  <p:transition spd="slow">
    <p:cov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95560"/>
      </p:ext>
    </p:extLst>
  </p:cSld>
  <p:clrMapOvr>
    <a:masterClrMapping/>
  </p:clrMapOvr>
  <p:transition spd="slow">
    <p:cove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46667" y="2605995"/>
            <a:ext cx="5147733" cy="352016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2605995"/>
            <a:ext cx="5266267" cy="352016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550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863601" y="1891552"/>
            <a:ext cx="10604500" cy="4431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44078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39204794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Slide 10">
    <p:spTree>
      <p:nvGrpSpPr>
        <p:cNvPr id="1" name=""/>
        <p:cNvGrpSpPr/>
        <p:nvPr/>
      </p:nvGrpSpPr>
      <p:grpSpPr>
        <a:xfrm>
          <a:off x="0" y="0"/>
          <a:ext cx="0" cy="0"/>
          <a:chOff x="0" y="0"/>
          <a:chExt cx="0" cy="0"/>
        </a:xfrm>
      </p:grpSpPr>
      <p:pic>
        <p:nvPicPr>
          <p:cNvPr id="4" name="Picture 8" descr="ppt_03"/>
          <p:cNvPicPr>
            <a:picLocks noChangeAspect="1" noChangeArrowheads="1"/>
          </p:cNvPicPr>
          <p:nvPr userDrawn="1"/>
        </p:nvPicPr>
        <p:blipFill>
          <a:blip r:embed="rId2">
            <a:extLst>
              <a:ext uri="{28A0092B-C50C-407E-A947-70E740481C1C}">
                <a14:useLocalDpi xmlns:a14="http://schemas.microsoft.com/office/drawing/2010/main" val="0"/>
              </a:ext>
            </a:extLst>
          </a:blip>
          <a:srcRect t="2943"/>
          <a:stretch>
            <a:fillRect/>
          </a:stretch>
        </p:blipFill>
        <p:spPr bwMode="auto">
          <a:xfrm>
            <a:off x="0" y="0"/>
            <a:ext cx="12192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3" descr="Picture1.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45600" y="152401"/>
            <a:ext cx="2796117" cy="377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 Placeholder 8"/>
          <p:cNvSpPr>
            <a:spLocks noGrp="1"/>
          </p:cNvSpPr>
          <p:nvPr>
            <p:ph type="body" sz="quarter" idx="11"/>
          </p:nvPr>
        </p:nvSpPr>
        <p:spPr>
          <a:xfrm>
            <a:off x="304800" y="2209800"/>
            <a:ext cx="7315200" cy="2819400"/>
          </a:xfrm>
          <a:prstGeom prst="rect">
            <a:avLst/>
          </a:prstGeom>
        </p:spPr>
        <p:txBody>
          <a:bodyPr/>
          <a:lstStyle>
            <a:lvl1pPr>
              <a:defRPr>
                <a:solidFill>
                  <a:schemeClr val="bg1"/>
                </a:solidFill>
              </a:defRPr>
            </a:lvl1pPr>
          </a:lstStyle>
          <a:p>
            <a:pPr lvl="0"/>
            <a:r>
              <a:rPr lang="en-US"/>
              <a:t>Click to edit Master text styles</a:t>
            </a:r>
          </a:p>
        </p:txBody>
      </p:sp>
      <p:sp>
        <p:nvSpPr>
          <p:cNvPr id="11" name="Text Placeholder 10"/>
          <p:cNvSpPr>
            <a:spLocks noGrp="1"/>
          </p:cNvSpPr>
          <p:nvPr>
            <p:ph type="body" sz="quarter" idx="12"/>
          </p:nvPr>
        </p:nvSpPr>
        <p:spPr>
          <a:xfrm>
            <a:off x="304800" y="1447800"/>
            <a:ext cx="11176000" cy="685800"/>
          </a:xfrm>
          <a:prstGeom prst="rect">
            <a:avLst/>
          </a:prstGeom>
        </p:spPr>
        <p:txBody>
          <a:bodyPr/>
          <a:lstStyle>
            <a:lvl1pPr>
              <a:defRPr sz="4400">
                <a:solidFill>
                  <a:srgbClr val="39683E"/>
                </a:solidFill>
              </a:defRPr>
            </a:lvl1pPr>
          </a:lstStyle>
          <a:p>
            <a:pPr lvl="0"/>
            <a:r>
              <a:rPr lang="en-US"/>
              <a:t>Click to edit Master text styles</a:t>
            </a:r>
          </a:p>
        </p:txBody>
      </p:sp>
      <p:sp>
        <p:nvSpPr>
          <p:cNvPr id="6" name="Date Placeholder 2"/>
          <p:cNvSpPr>
            <a:spLocks noGrp="1"/>
          </p:cNvSpPr>
          <p:nvPr>
            <p:ph type="dt" sz="half" idx="13"/>
          </p:nvPr>
        </p:nvSpPr>
        <p:spPr>
          <a:xfrm>
            <a:off x="304800" y="6477000"/>
            <a:ext cx="2844800" cy="228600"/>
          </a:xfrm>
          <a:prstGeom prst="rect">
            <a:avLst/>
          </a:prstGeom>
        </p:spPr>
        <p:txBody>
          <a:bodyPr/>
          <a:lstStyle>
            <a:lvl1pPr>
              <a:defRPr/>
            </a:lvl1pPr>
          </a:lstStyle>
          <a:p>
            <a:fld id="{AF022299-DC68-8D48-BC40-25438A83B2A1}" type="datetime1">
              <a:rPr lang="en-US" altLang="en-US"/>
              <a:pPr/>
              <a:t>5/5/2025</a:t>
            </a:fld>
            <a:endParaRPr lang="en-US" altLang="en-US" dirty="0"/>
          </a:p>
        </p:txBody>
      </p:sp>
    </p:spTree>
    <p:extLst>
      <p:ext uri="{BB962C8B-B14F-4D97-AF65-F5344CB8AC3E}">
        <p14:creationId xmlns:p14="http://schemas.microsoft.com/office/powerpoint/2010/main" val="315324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5A7602-D7B1-4E26-BBB3-3C5B596AE535}" type="datetimeFigureOut">
              <a:rPr lang="en-US" smtClean="0"/>
              <a:t>5/5/2025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8A3751-BB4E-4F5B-9241-6ED06A21E9E2}" type="slidenum">
              <a:rPr lang="en-US" smtClean="0"/>
              <a:t>‹#›</a:t>
            </a:fld>
            <a:endParaRPr lang="en-US"/>
          </a:p>
        </p:txBody>
      </p:sp>
      <p:sp>
        <p:nvSpPr>
          <p:cNvPr id="7" name="Rectangle 6">
            <a:extLst>
              <a:ext uri="{FF2B5EF4-FFF2-40B4-BE49-F238E27FC236}">
                <a16:creationId xmlns:a16="http://schemas.microsoft.com/office/drawing/2014/main" id="{963A2E21-CDA8-422B-9013-69E97A2A53CA}"/>
              </a:ext>
            </a:extLst>
          </p:cNvPr>
          <p:cNvSpPr/>
          <p:nvPr userDrawn="1"/>
        </p:nvSpPr>
        <p:spPr>
          <a:xfrm>
            <a:off x="11817930" y="1153551"/>
            <a:ext cx="374070" cy="4519883"/>
          </a:xfrm>
          <a:prstGeom prst="rect">
            <a:avLst/>
          </a:prstGeom>
          <a:solidFill>
            <a:srgbClr val="FFCB3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5D7F268-3E17-4933-80EA-93B93F3755D5}"/>
              </a:ext>
            </a:extLst>
          </p:cNvPr>
          <p:cNvSpPr txBox="1"/>
          <p:nvPr userDrawn="1"/>
        </p:nvSpPr>
        <p:spPr>
          <a:xfrm rot="16200000">
            <a:off x="11119753" y="4655508"/>
            <a:ext cx="1704613" cy="338554"/>
          </a:xfrm>
          <a:prstGeom prst="rect">
            <a:avLst/>
          </a:prstGeom>
          <a:noFill/>
        </p:spPr>
        <p:txBody>
          <a:bodyPr wrap="none" rtlCol="0">
            <a:spAutoFit/>
          </a:bodyPr>
          <a:lstStyle/>
          <a:p>
            <a:r>
              <a:rPr lang="en-US" sz="1600" b="1" i="0" spc="0" dirty="0" err="1">
                <a:latin typeface="Arial"/>
                <a:cs typeface="Arial"/>
              </a:rPr>
              <a:t>www.asphn.org</a:t>
            </a:r>
            <a:endParaRPr lang="en-US" sz="1600" b="1" i="0" spc="0" dirty="0">
              <a:latin typeface="Arial"/>
              <a:cs typeface="Arial"/>
            </a:endParaRPr>
          </a:p>
        </p:txBody>
      </p:sp>
      <p:cxnSp>
        <p:nvCxnSpPr>
          <p:cNvPr id="9" name="Straight Connector 8">
            <a:extLst>
              <a:ext uri="{FF2B5EF4-FFF2-40B4-BE49-F238E27FC236}">
                <a16:creationId xmlns:a16="http://schemas.microsoft.com/office/drawing/2014/main" id="{1ACDF941-8B17-458D-8368-6E92243517F4}"/>
              </a:ext>
            </a:extLst>
          </p:cNvPr>
          <p:cNvCxnSpPr>
            <a:cxnSpLocks/>
          </p:cNvCxnSpPr>
          <p:nvPr userDrawn="1"/>
        </p:nvCxnSpPr>
        <p:spPr>
          <a:xfrm>
            <a:off x="342896" y="0"/>
            <a:ext cx="0" cy="5666509"/>
          </a:xfrm>
          <a:prstGeom prst="line">
            <a:avLst/>
          </a:prstGeom>
          <a:ln w="127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BA926FF-B744-4EFD-9DFC-4946B2083DDE}"/>
              </a:ext>
            </a:extLst>
          </p:cNvPr>
          <p:cNvCxnSpPr>
            <a:cxnSpLocks/>
          </p:cNvCxnSpPr>
          <p:nvPr userDrawn="1"/>
        </p:nvCxnSpPr>
        <p:spPr>
          <a:xfrm>
            <a:off x="11817930" y="1153551"/>
            <a:ext cx="0" cy="5704449"/>
          </a:xfrm>
          <a:prstGeom prst="line">
            <a:avLst/>
          </a:prstGeom>
          <a:ln w="127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automatically generated">
            <a:extLst>
              <a:ext uri="{FF2B5EF4-FFF2-40B4-BE49-F238E27FC236}">
                <a16:creationId xmlns:a16="http://schemas.microsoft.com/office/drawing/2014/main" id="{C37C1F60-D2FB-49B7-AB33-991FE25AEA7A}"/>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467591" y="5860668"/>
            <a:ext cx="1188720" cy="794472"/>
          </a:xfrm>
          <a:prstGeom prst="rect">
            <a:avLst/>
          </a:prstGeom>
        </p:spPr>
      </p:pic>
    </p:spTree>
    <p:extLst>
      <p:ext uri="{BB962C8B-B14F-4D97-AF65-F5344CB8AC3E}">
        <p14:creationId xmlns:p14="http://schemas.microsoft.com/office/powerpoint/2010/main" val="181147147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662" r:id="rId14"/>
    <p:sldLayoutId id="2147483667" r:id="rId15"/>
    <p:sldLayoutId id="2147483669" r:id="rId16"/>
    <p:sldLayoutId id="2147483674" r:id="rId17"/>
  </p:sldLayoutIdLst>
  <p:transition spd="slow">
    <p:cove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7DFAAA-BA9F-D94F-9A06-1E0EB199F1AC}"/>
              </a:ext>
            </a:extLst>
          </p:cNvPr>
          <p:cNvSpPr>
            <a:spLocks noGrp="1"/>
          </p:cNvSpPr>
          <p:nvPr>
            <p:ph type="title"/>
          </p:nvPr>
        </p:nvSpPr>
        <p:spPr>
          <a:xfrm>
            <a:off x="1061951" y="1262765"/>
            <a:ext cx="10068097" cy="9316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8E2ECB3-E73D-574A-8BB9-0A28D94727E8}"/>
              </a:ext>
            </a:extLst>
          </p:cNvPr>
          <p:cNvSpPr>
            <a:spLocks noGrp="1"/>
          </p:cNvSpPr>
          <p:nvPr>
            <p:ph type="body" idx="1"/>
          </p:nvPr>
        </p:nvSpPr>
        <p:spPr>
          <a:xfrm>
            <a:off x="1061951" y="2291507"/>
            <a:ext cx="10068098" cy="3375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A5D3AB0B-9024-1B43-8450-262031945945}"/>
              </a:ext>
            </a:extLst>
          </p:cNvPr>
          <p:cNvSpPr/>
          <p:nvPr userDrawn="1"/>
        </p:nvSpPr>
        <p:spPr>
          <a:xfrm>
            <a:off x="11817930" y="1153551"/>
            <a:ext cx="374070" cy="4519883"/>
          </a:xfrm>
          <a:prstGeom prst="rect">
            <a:avLst/>
          </a:prstGeom>
          <a:solidFill>
            <a:srgbClr val="FFCB3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D71A5D6-F012-F642-8670-3C6DD16E4130}"/>
              </a:ext>
            </a:extLst>
          </p:cNvPr>
          <p:cNvSpPr txBox="1"/>
          <p:nvPr userDrawn="1"/>
        </p:nvSpPr>
        <p:spPr>
          <a:xfrm rot="16200000">
            <a:off x="11119753" y="4655508"/>
            <a:ext cx="1704613" cy="338554"/>
          </a:xfrm>
          <a:prstGeom prst="rect">
            <a:avLst/>
          </a:prstGeom>
          <a:noFill/>
        </p:spPr>
        <p:txBody>
          <a:bodyPr wrap="none" rtlCol="0">
            <a:spAutoFit/>
          </a:bodyPr>
          <a:lstStyle/>
          <a:p>
            <a:r>
              <a:rPr lang="en-US" sz="1600" b="1" i="0" spc="0" dirty="0" err="1">
                <a:latin typeface="Arial"/>
                <a:cs typeface="Arial"/>
              </a:rPr>
              <a:t>www.asphn.org</a:t>
            </a:r>
            <a:endParaRPr lang="en-US" sz="1600" b="1" i="0" spc="0" dirty="0">
              <a:latin typeface="Arial"/>
              <a:cs typeface="Arial"/>
            </a:endParaRPr>
          </a:p>
        </p:txBody>
      </p:sp>
      <p:cxnSp>
        <p:nvCxnSpPr>
          <p:cNvPr id="13" name="Straight Connector 12">
            <a:extLst>
              <a:ext uri="{FF2B5EF4-FFF2-40B4-BE49-F238E27FC236}">
                <a16:creationId xmlns:a16="http://schemas.microsoft.com/office/drawing/2014/main" id="{7AC988AE-22DF-A542-B401-16BDDD51140C}"/>
              </a:ext>
            </a:extLst>
          </p:cNvPr>
          <p:cNvCxnSpPr>
            <a:cxnSpLocks/>
          </p:cNvCxnSpPr>
          <p:nvPr userDrawn="1"/>
        </p:nvCxnSpPr>
        <p:spPr>
          <a:xfrm>
            <a:off x="342896" y="0"/>
            <a:ext cx="0" cy="5666509"/>
          </a:xfrm>
          <a:prstGeom prst="line">
            <a:avLst/>
          </a:prstGeom>
          <a:ln w="127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DD2414-CACF-FF46-9588-1FBF0187A70C}"/>
              </a:ext>
            </a:extLst>
          </p:cNvPr>
          <p:cNvCxnSpPr>
            <a:cxnSpLocks/>
          </p:cNvCxnSpPr>
          <p:nvPr userDrawn="1"/>
        </p:nvCxnSpPr>
        <p:spPr>
          <a:xfrm>
            <a:off x="11817930" y="1153551"/>
            <a:ext cx="0" cy="5704449"/>
          </a:xfrm>
          <a:prstGeom prst="line">
            <a:avLst/>
          </a:prstGeom>
          <a:ln w="127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8" name="Picture 17" descr="A close up of a sign&#10;&#10;Description automatically generated">
            <a:extLst>
              <a:ext uri="{FF2B5EF4-FFF2-40B4-BE49-F238E27FC236}">
                <a16:creationId xmlns:a16="http://schemas.microsoft.com/office/drawing/2014/main" id="{FB96637B-75F9-E940-9A6B-366519BD47C4}"/>
              </a:ext>
            </a:extLst>
          </p:cNvPr>
          <p:cNvPicPr>
            <a:picLocks noChangeAspect="1"/>
          </p:cNvPicPr>
          <p:nvPr userDrawn="1"/>
        </p:nvPicPr>
        <p:blipFill>
          <a:blip r:embed="rId18"/>
          <a:stretch>
            <a:fillRect/>
          </a:stretch>
        </p:blipFill>
        <p:spPr>
          <a:xfrm>
            <a:off x="467591" y="5860668"/>
            <a:ext cx="1188720" cy="794472"/>
          </a:xfrm>
          <a:prstGeom prst="rect">
            <a:avLst/>
          </a:prstGeom>
        </p:spPr>
      </p:pic>
    </p:spTree>
    <p:extLst>
      <p:ext uri="{BB962C8B-B14F-4D97-AF65-F5344CB8AC3E}">
        <p14:creationId xmlns:p14="http://schemas.microsoft.com/office/powerpoint/2010/main" val="140581507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ransition spd="slow">
    <p:cover/>
  </p:transition>
  <p:txStyles>
    <p:titleStyle>
      <a:lvl1pPr algn="l" defTabSz="914400" rtl="0" eaLnBrk="1" latinLnBrk="0" hangingPunct="1">
        <a:lnSpc>
          <a:spcPct val="90000"/>
        </a:lnSpc>
        <a:spcBef>
          <a:spcPct val="0"/>
        </a:spcBef>
        <a:buNone/>
        <a:defRPr sz="3600" b="1" i="0" kern="1200" spc="-100" baseline="0">
          <a:solidFill>
            <a:schemeClr val="tx1"/>
          </a:solidFill>
          <a:latin typeface="Arial"/>
          <a:ea typeface="Segoe UI Historic" panose="020B0502040204020203" pitchFamily="34" charset="0"/>
          <a:cs typeface="Arial"/>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6.emf"/></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5.xml"/><Relationship Id="rId1" Type="http://schemas.openxmlformats.org/officeDocument/2006/relationships/tags" Target="../tags/tag7.xml"/><Relationship Id="rId5" Type="http://schemas.openxmlformats.org/officeDocument/2006/relationships/hyperlink" Target="https://asphn.org/our-board/" TargetMode="Externa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hyperlink" Target="https://asphn.org/contact-asphn/" TargetMode="External"/><Relationship Id="rId5" Type="http://schemas.openxmlformats.org/officeDocument/2006/relationships/image" Target="../media/image19.jpeg"/><Relationship Id="rId4" Type="http://schemas.microsoft.com/office/2018/10/relationships/comments" Target="../comments/modernComment_190_3ED9DB1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0.jpeg"/><Relationship Id="rId4" Type="http://schemas.microsoft.com/office/2018/10/relationships/comments" Target="../comments/modernComment_187_F203F5AD.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 Id="rId4" Type="http://schemas.microsoft.com/office/2018/10/relationships/comments" Target="../comments/modernComment_116_DDB6417E.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0.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2.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3.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40.jpe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hyperlink" Target="https://asphn.org/nutrition-council/" TargetMode="External"/><Relationship Id="rId5" Type="http://schemas.openxmlformats.org/officeDocument/2006/relationships/hyperlink" Target="https://asphn.org/healthy-food-active-communities-council/" TargetMode="External"/><Relationship Id="rId4" Type="http://schemas.openxmlformats.org/officeDocument/2006/relationships/hyperlink" Target="https://asphn.org/national-fruit-vegetable-nutrition-council/"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hyperlink" Target="https://asphn.org/communication-outreach-committee/" TargetMode="External"/><Relationship Id="rId5" Type="http://schemas.openxmlformats.org/officeDocument/2006/relationships/hyperlink" Target="https://asphn.org/collaboration-committee/" TargetMode="External"/><Relationship Id="rId4" Type="http://schemas.openxmlformats.org/officeDocument/2006/relationships/hyperlink" Target="https://asphn.org/policy-committee/"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17.xml"/><Relationship Id="rId7" Type="http://schemas.openxmlformats.org/officeDocument/2006/relationships/image" Target="../media/image46.jpeg"/><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48.png"/><Relationship Id="rId4" Type="http://schemas.openxmlformats.org/officeDocument/2006/relationships/hyperlink" Target="https://www.seeitsayitshareit.org/"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1.xml"/><Relationship Id="rId5" Type="http://schemas.openxmlformats.org/officeDocument/2006/relationships/image" Target="../media/image49.jpeg"/><Relationship Id="rId4" Type="http://schemas.openxmlformats.org/officeDocument/2006/relationships/hyperlink" Target="https://asphn.org/call-to-action-vegetable-and-fruit-consumption/#cta"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2.xml"/><Relationship Id="rId5" Type="http://schemas.openxmlformats.org/officeDocument/2006/relationships/image" Target="../media/image50.jpeg"/><Relationship Id="rId4" Type="http://schemas.openxmlformats.org/officeDocument/2006/relationships/hyperlink" Target="https://asphn.org/food-and-nutrition-security-primer/"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3.xml"/><Relationship Id="rId5" Type="http://schemas.openxmlformats.org/officeDocument/2006/relationships/image" Target="../media/image51.jpeg"/><Relationship Id="rId4" Type="http://schemas.openxmlformats.org/officeDocument/2006/relationships/hyperlink" Target="https://asphn.org/transition-feeding-brief/"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4.xml"/><Relationship Id="rId5" Type="http://schemas.openxmlformats.org/officeDocument/2006/relationships/hyperlink" Target="https://publichealthnutrition.org/" TargetMode="External"/><Relationship Id="rId4" Type="http://schemas.openxmlformats.org/officeDocument/2006/relationships/image" Target="../media/image5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5.xml"/><Relationship Id="rId5" Type="http://schemas.openxmlformats.org/officeDocument/2006/relationships/hyperlink" Target="https://asphn.org/cacfp-veggie-and-fruit-snack-menu/" TargetMode="External"/><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6.xml"/><Relationship Id="rId5" Type="http://schemas.openxmlformats.org/officeDocument/2006/relationships/image" Target="../media/image54.jpeg"/><Relationship Id="rId4" Type="http://schemas.openxmlformats.org/officeDocument/2006/relationships/hyperlink" Target="https://asphn.org/share-your-student-voice/"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notesSlide" Target="../notesSlides/notesSlide25.xml"/><Relationship Id="rId7" Type="http://schemas.openxmlformats.org/officeDocument/2006/relationships/hyperlink" Target="https://asphn.org/learn-the-signs-act-early/" TargetMode="External"/><Relationship Id="rId2" Type="http://schemas.openxmlformats.org/officeDocument/2006/relationships/slideLayout" Target="../slideLayouts/slideLayout7.xml"/><Relationship Id="rId1" Type="http://schemas.openxmlformats.org/officeDocument/2006/relationships/tags" Target="../tags/tag27.xml"/><Relationship Id="rId6" Type="http://schemas.openxmlformats.org/officeDocument/2006/relationships/hyperlink" Target="https://asphn.org/chw-state-capacity-building-program/" TargetMode="External"/><Relationship Id="rId5" Type="http://schemas.openxmlformats.org/officeDocument/2006/relationships/hyperlink" Target="https://asphn.org/farm-to-ece-grantees-programs/" TargetMode="External"/><Relationship Id="rId4" Type="http://schemas.openxmlformats.org/officeDocument/2006/relationships/hyperlink" Target="https://asphn.org/fellowship-for-public-health-practice/" TargetMode="Externa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56.png"/><Relationship Id="rId4" Type="http://schemas.openxmlformats.org/officeDocument/2006/relationships/hyperlink" Target="https://asphn.org/2025-annual-meeting/"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5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0" y="-685801"/>
            <a:ext cx="12192000" cy="7956625"/>
          </a:xfrm>
          <a:prstGeom prst="rect">
            <a:avLst/>
          </a:prstGeom>
          <a:noFill/>
        </p:spPr>
      </p:pic>
      <p:sp>
        <p:nvSpPr>
          <p:cNvPr id="4" name="Title 2">
            <a:extLst>
              <a:ext uri="{FF2B5EF4-FFF2-40B4-BE49-F238E27FC236}">
                <a16:creationId xmlns:a16="http://schemas.microsoft.com/office/drawing/2014/main" id="{5D0D4687-5ECE-40E6-993A-CB13F52DFBF6}"/>
              </a:ext>
            </a:extLst>
          </p:cNvPr>
          <p:cNvSpPr>
            <a:spLocks noGrp="1"/>
          </p:cNvSpPr>
          <p:nvPr>
            <p:ph type="title"/>
          </p:nvPr>
        </p:nvSpPr>
        <p:spPr>
          <a:xfrm>
            <a:off x="192505" y="5670063"/>
            <a:ext cx="11806989" cy="1083212"/>
          </a:xfrm>
        </p:spPr>
        <p:txBody>
          <a:bodyPr/>
          <a:lstStyle/>
          <a:p>
            <a:pPr algn="ctr">
              <a:spcAft>
                <a:spcPts val="600"/>
              </a:spcAft>
            </a:pPr>
            <a:r>
              <a:rPr lang="en-US" sz="3200" b="1" i="0" kern="1200" spc="-100" baseline="0" dirty="0">
                <a:latin typeface="Arial"/>
                <a:ea typeface="Segoe UI Historic" panose="020B0502040204020203" pitchFamily="34" charset="0"/>
                <a:cs typeface="Arial"/>
              </a:rPr>
              <a:t>The Association of State Public Health Nutritionists (ASPHN)</a:t>
            </a:r>
            <a:br>
              <a:rPr lang="en-US" sz="3200" b="1" i="0" kern="1200" spc="-100" baseline="0" dirty="0">
                <a:latin typeface="Arial"/>
                <a:ea typeface="Segoe UI Historic" panose="020B0502040204020203" pitchFamily="34" charset="0"/>
                <a:cs typeface="Arial"/>
              </a:rPr>
            </a:br>
            <a:r>
              <a:rPr lang="en-US" sz="3200" b="1" i="0" kern="1200" spc="-100" baseline="0" dirty="0">
                <a:latin typeface="Arial"/>
                <a:ea typeface="Segoe UI Historic" panose="020B0502040204020203" pitchFamily="34" charset="0"/>
                <a:cs typeface="Arial"/>
              </a:rPr>
              <a:t>Member Orientation</a:t>
            </a:r>
          </a:p>
        </p:txBody>
      </p:sp>
    </p:spTree>
    <p:custDataLst>
      <p:tags r:id="rId1"/>
    </p:custDataLst>
    <p:extLst>
      <p:ext uri="{BB962C8B-B14F-4D97-AF65-F5344CB8AC3E}">
        <p14:creationId xmlns:p14="http://schemas.microsoft.com/office/powerpoint/2010/main" val="1448563771"/>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6"/>
          <p:cNvSpPr>
            <a:spLocks noGrp="1" noChangeArrowheads="1"/>
          </p:cNvSpPr>
          <p:nvPr>
            <p:ph type="title"/>
          </p:nvPr>
        </p:nvSpPr>
        <p:spPr>
          <a:xfrm>
            <a:off x="1061951" y="475365"/>
            <a:ext cx="10068097" cy="931662"/>
          </a:xfrm>
        </p:spPr>
        <p:txBody>
          <a:bodyPr vert="horz" lIns="91440" tIns="45720" rIns="91440" bIns="45720" rtlCol="0" anchor="b">
            <a:normAutofit/>
          </a:bodyPr>
          <a:lstStyle/>
          <a:p>
            <a:r>
              <a:rPr lang="en-US" b="1" i="0" kern="1200" spc="-100" baseline="0" dirty="0">
                <a:latin typeface="Arial"/>
                <a:ea typeface="Segoe UI Historic" panose="020B0502040204020203" pitchFamily="34" charset="0"/>
                <a:cs typeface="Arial"/>
              </a:rPr>
              <a:t>Table of Contents/ Objectives</a:t>
            </a:r>
          </a:p>
        </p:txBody>
      </p:sp>
      <p:graphicFrame>
        <p:nvGraphicFramePr>
          <p:cNvPr id="31748" name="Content Placeholder 2">
            <a:extLst>
              <a:ext uri="{FF2B5EF4-FFF2-40B4-BE49-F238E27FC236}">
                <a16:creationId xmlns:a16="http://schemas.microsoft.com/office/drawing/2014/main" id="{39559DF9-7EF4-4C41-AC1F-138823CC51FC}"/>
              </a:ext>
            </a:extLst>
          </p:cNvPr>
          <p:cNvGraphicFramePr/>
          <p:nvPr>
            <p:extLst>
              <p:ext uri="{D42A27DB-BD31-4B8C-83A1-F6EECF244321}">
                <p14:modId xmlns:p14="http://schemas.microsoft.com/office/powerpoint/2010/main" val="2027007752"/>
              </p:ext>
            </p:extLst>
          </p:nvPr>
        </p:nvGraphicFramePr>
        <p:xfrm>
          <a:off x="1061951" y="1710813"/>
          <a:ext cx="10068098" cy="42180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6"/>
          <p:cNvSpPr>
            <a:spLocks noGrp="1" noChangeArrowheads="1"/>
          </p:cNvSpPr>
          <p:nvPr>
            <p:ph type="title"/>
          </p:nvPr>
        </p:nvSpPr>
        <p:spPr>
          <a:xfrm>
            <a:off x="0" y="112541"/>
            <a:ext cx="12192000" cy="1083212"/>
          </a:xfrm>
        </p:spPr>
        <p:txBody>
          <a:bodyPr anchor="ctr">
            <a:normAutofit/>
          </a:bodyPr>
          <a:lstStyle/>
          <a:p>
            <a:pPr eaLnBrk="1" hangingPunct="1"/>
            <a:r>
              <a:rPr lang="en-US" dirty="0">
                <a:latin typeface="Arial" panose="020B0604020202020204" pitchFamily="34" charset="0"/>
                <a:cs typeface="Arial" panose="020B0604020202020204" pitchFamily="34" charset="0"/>
              </a:rPr>
              <a:t>What is ASPHN?</a:t>
            </a:r>
          </a:p>
        </p:txBody>
      </p:sp>
      <p:sp>
        <p:nvSpPr>
          <p:cNvPr id="4" name="Rectangle 7">
            <a:extLst>
              <a:ext uri="{FF2B5EF4-FFF2-40B4-BE49-F238E27FC236}">
                <a16:creationId xmlns:a16="http://schemas.microsoft.com/office/drawing/2014/main" id="{081F1947-6999-C52B-9410-0F000D8BC40B}"/>
              </a:ext>
            </a:extLst>
          </p:cNvPr>
          <p:cNvSpPr txBox="1">
            <a:spLocks noChangeArrowheads="1"/>
          </p:cNvSpPr>
          <p:nvPr/>
        </p:nvSpPr>
        <p:spPr>
          <a:xfrm>
            <a:off x="677918" y="1337644"/>
            <a:ext cx="10594426" cy="4700549"/>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800" dirty="0">
                <a:latin typeface="Arial" panose="020B0604020202020204" pitchFamily="34" charset="0"/>
                <a:cs typeface="Arial" panose="020B0604020202020204" pitchFamily="34" charset="0"/>
              </a:rPr>
              <a:t>More than 950 members </a:t>
            </a:r>
          </a:p>
          <a:p>
            <a:pPr marL="457200" indent="-4572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r>
              <a:rPr lang="en-US" sz="2800" b="1" dirty="0">
                <a:latin typeface="Arial" panose="020B0604020202020204" pitchFamily="34" charset="0"/>
                <a:cs typeface="Arial" panose="020B0604020202020204" pitchFamily="34" charset="0"/>
              </a:rPr>
              <a:t>Our Mission: </a:t>
            </a:r>
          </a:p>
          <a:p>
            <a:r>
              <a:rPr lang="en-US" sz="2800" dirty="0">
                <a:latin typeface="Arial" panose="020B0604020202020204" pitchFamily="34" charset="0"/>
                <a:cs typeface="Arial" panose="020B0604020202020204" pitchFamily="34" charset="0"/>
              </a:rPr>
              <a:t>To improve public health by creating and strengthening equitable nutrition policies, systems, environments, and programs for all people through development of diverse public health nutrition leaders and collective action of members nationwide.</a:t>
            </a:r>
          </a:p>
          <a:p>
            <a:endParaRPr lang="en-US" sz="2800" b="1" dirty="0">
              <a:latin typeface="Arial" panose="020B0604020202020204" pitchFamily="34" charset="0"/>
              <a:cs typeface="Arial" panose="020B0604020202020204" pitchFamily="34" charset="0"/>
            </a:endParaRPr>
          </a:p>
          <a:p>
            <a:r>
              <a:rPr lang="en-US" sz="2800" b="1" dirty="0">
                <a:latin typeface="Arial" panose="020B0604020202020204" pitchFamily="34" charset="0"/>
                <a:cs typeface="Arial" panose="020B0604020202020204" pitchFamily="34" charset="0"/>
              </a:rPr>
              <a:t>Our Vision: </a:t>
            </a:r>
          </a:p>
          <a:p>
            <a:r>
              <a:rPr lang="en-US" sz="2800" dirty="0">
                <a:latin typeface="Arial" panose="020B0604020202020204" pitchFamily="34" charset="0"/>
                <a:cs typeface="Arial" panose="020B0604020202020204" pitchFamily="34" charset="0"/>
              </a:rPr>
              <a:t>All people live in thriving and resilient communities supported by sustainable food systems.</a:t>
            </a:r>
          </a:p>
          <a:p>
            <a:endParaRPr lang="en-US" sz="2000" dirty="0">
              <a:highlight>
                <a:srgbClr val="FFFF00"/>
              </a:highlight>
            </a:endParaRPr>
          </a:p>
          <a:p>
            <a:endParaRPr lang="en-US" sz="2000" dirty="0">
              <a:highlight>
                <a:srgbClr val="FFFF00"/>
              </a:highlight>
            </a:endParaRPr>
          </a:p>
        </p:txBody>
      </p:sp>
    </p:spTree>
    <p:custDataLst>
      <p:tags r:id="rId1"/>
    </p:custDataLst>
    <p:extLst>
      <p:ext uri="{BB962C8B-B14F-4D97-AF65-F5344CB8AC3E}">
        <p14:creationId xmlns:p14="http://schemas.microsoft.com/office/powerpoint/2010/main" val="375937749"/>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6"/>
          <p:cNvSpPr>
            <a:spLocks noGrp="1" noChangeArrowheads="1"/>
          </p:cNvSpPr>
          <p:nvPr>
            <p:ph type="title"/>
          </p:nvPr>
        </p:nvSpPr>
        <p:spPr>
          <a:xfrm>
            <a:off x="0" y="112541"/>
            <a:ext cx="12192000" cy="1083212"/>
          </a:xfrm>
        </p:spPr>
        <p:txBody>
          <a:bodyPr anchor="ctr">
            <a:normAutofit/>
          </a:bodyPr>
          <a:lstStyle/>
          <a:p>
            <a:pPr eaLnBrk="1" hangingPunct="1"/>
            <a:r>
              <a:rPr lang="en-US" dirty="0">
                <a:latin typeface="Arial" panose="020B0604020202020204" pitchFamily="34" charset="0"/>
                <a:cs typeface="Arial" panose="020B0604020202020204" pitchFamily="34" charset="0"/>
              </a:rPr>
              <a:t>What is ASPHN?</a:t>
            </a:r>
          </a:p>
        </p:txBody>
      </p:sp>
      <p:sp>
        <p:nvSpPr>
          <p:cNvPr id="4" name="Rectangle 7">
            <a:extLst>
              <a:ext uri="{FF2B5EF4-FFF2-40B4-BE49-F238E27FC236}">
                <a16:creationId xmlns:a16="http://schemas.microsoft.com/office/drawing/2014/main" id="{081F1947-6999-C52B-9410-0F000D8BC40B}"/>
              </a:ext>
            </a:extLst>
          </p:cNvPr>
          <p:cNvSpPr txBox="1">
            <a:spLocks noChangeArrowheads="1"/>
          </p:cNvSpPr>
          <p:nvPr/>
        </p:nvSpPr>
        <p:spPr>
          <a:xfrm>
            <a:off x="372208" y="1606063"/>
            <a:ext cx="11447584" cy="482237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600" b="1" dirty="0">
                <a:latin typeface="Arial" panose="020B0604020202020204" pitchFamily="34" charset="0"/>
                <a:cs typeface="Arial" panose="020B0604020202020204" pitchFamily="34" charset="0"/>
              </a:rPr>
              <a:t>Goals: </a:t>
            </a:r>
          </a:p>
          <a:p>
            <a:pPr marL="800100" lvl="1" indent="-342900">
              <a:lnSpc>
                <a:spcPct val="107000"/>
              </a:lnSpc>
              <a:spcBef>
                <a:spcPts val="0"/>
              </a:spcBef>
              <a:buFont typeface="+mj-lt"/>
              <a:buAutoNum type="arabicPeriod"/>
            </a:pPr>
            <a:r>
              <a:rPr lang="en-US" sz="2500" b="1" dirty="0">
                <a:effectLst/>
                <a:latin typeface="Arial" panose="020B0604020202020204" pitchFamily="34" charset="0"/>
                <a:ea typeface="Calibri" panose="020F0502020204030204" pitchFamily="34" charset="0"/>
                <a:cs typeface="Arial" panose="020B0604020202020204" pitchFamily="34" charset="0"/>
              </a:rPr>
              <a:t>Membership Engagement. </a:t>
            </a:r>
            <a:r>
              <a:rPr lang="en-US" sz="2500" dirty="0">
                <a:effectLst/>
                <a:latin typeface="Arial" panose="020B0604020202020204" pitchFamily="34" charset="0"/>
                <a:ea typeface="Calibri" panose="020F0502020204030204" pitchFamily="34" charset="0"/>
                <a:cs typeface="Arial" panose="020B0604020202020204" pitchFamily="34" charset="0"/>
              </a:rPr>
              <a:t>Maximize membership engagement.</a:t>
            </a:r>
          </a:p>
          <a:p>
            <a:pPr marL="800100" lvl="1" indent="-342900">
              <a:lnSpc>
                <a:spcPct val="107000"/>
              </a:lnSpc>
              <a:spcBef>
                <a:spcPts val="0"/>
              </a:spcBef>
              <a:buFont typeface="+mj-lt"/>
              <a:buAutoNum type="arabicPeriod"/>
            </a:pPr>
            <a:r>
              <a:rPr lang="en-US" sz="2500" b="1" dirty="0">
                <a:latin typeface="Arial" panose="020B0604020202020204" pitchFamily="34" charset="0"/>
                <a:ea typeface="Calibri" panose="020F0502020204030204" pitchFamily="34" charset="0"/>
                <a:cs typeface="Arial" panose="020B0604020202020204" pitchFamily="34" charset="0"/>
              </a:rPr>
              <a:t>Professional Development. </a:t>
            </a:r>
            <a:r>
              <a:rPr lang="en-US" sz="2500" dirty="0">
                <a:latin typeface="Arial" panose="020B0604020202020204" pitchFamily="34" charset="0"/>
                <a:ea typeface="Calibri" panose="020F0502020204030204" pitchFamily="34" charset="0"/>
                <a:cs typeface="Arial" panose="020B0604020202020204" pitchFamily="34" charset="0"/>
              </a:rPr>
              <a:t>Strengthen members’ knowledge and skills.</a:t>
            </a:r>
          </a:p>
          <a:p>
            <a:pPr marL="800100" lvl="1" indent="-342900">
              <a:lnSpc>
                <a:spcPct val="107000"/>
              </a:lnSpc>
              <a:spcBef>
                <a:spcPts val="0"/>
              </a:spcBef>
              <a:buFont typeface="+mj-lt"/>
              <a:buAutoNum type="arabicPeriod"/>
            </a:pPr>
            <a:r>
              <a:rPr lang="en-US" sz="2500" b="1" dirty="0">
                <a:latin typeface="Arial" panose="020B0604020202020204" pitchFamily="34" charset="0"/>
                <a:ea typeface="Calibri" panose="020F0502020204030204" pitchFamily="34" charset="0"/>
                <a:cs typeface="Arial" panose="020B0604020202020204" pitchFamily="34" charset="0"/>
              </a:rPr>
              <a:t>Collaboration. </a:t>
            </a:r>
            <a:r>
              <a:rPr lang="en-US" sz="2500" dirty="0">
                <a:latin typeface="Arial" panose="020B0604020202020204" pitchFamily="34" charset="0"/>
                <a:ea typeface="Calibri" panose="020F0502020204030204" pitchFamily="34" charset="0"/>
                <a:cs typeface="Arial" panose="020B0604020202020204" pitchFamily="34" charset="0"/>
              </a:rPr>
              <a:t>Cultivate diverse, strategic partnerships to fulfill priorities.</a:t>
            </a:r>
          </a:p>
          <a:p>
            <a:pPr marL="800100" lvl="1" indent="-342900">
              <a:lnSpc>
                <a:spcPct val="107000"/>
              </a:lnSpc>
              <a:spcBef>
                <a:spcPts val="0"/>
              </a:spcBef>
              <a:buFont typeface="+mj-lt"/>
              <a:buAutoNum type="arabicPeriod"/>
            </a:pPr>
            <a:r>
              <a:rPr lang="en-US" sz="2500" b="1" dirty="0">
                <a:latin typeface="Arial" panose="020B0604020202020204" pitchFamily="34" charset="0"/>
                <a:ea typeface="Calibri" panose="020F0502020204030204" pitchFamily="34" charset="0"/>
                <a:cs typeface="Arial" panose="020B0604020202020204" pitchFamily="34" charset="0"/>
              </a:rPr>
              <a:t>Policy. </a:t>
            </a:r>
            <a:r>
              <a:rPr lang="en-US" sz="2500" dirty="0">
                <a:latin typeface="Arial" panose="020B0604020202020204" pitchFamily="34" charset="0"/>
                <a:ea typeface="Calibri" panose="020F0502020204030204" pitchFamily="34" charset="0"/>
                <a:cs typeface="Arial" panose="020B0604020202020204" pitchFamily="34" charset="0"/>
              </a:rPr>
              <a:t>Support equitable policy, system, and environmental (PSE) changes. </a:t>
            </a:r>
          </a:p>
          <a:p>
            <a:pPr marL="800100" lvl="1" indent="-342900">
              <a:lnSpc>
                <a:spcPct val="107000"/>
              </a:lnSpc>
              <a:spcBef>
                <a:spcPts val="0"/>
              </a:spcBef>
              <a:buFont typeface="+mj-lt"/>
              <a:buAutoNum type="arabicPeriod"/>
            </a:pPr>
            <a:r>
              <a:rPr lang="en-US" sz="2500" b="1" dirty="0">
                <a:latin typeface="Arial" panose="020B0604020202020204" pitchFamily="34" charset="0"/>
                <a:ea typeface="Calibri" panose="020F0502020204030204" pitchFamily="34" charset="0"/>
                <a:cs typeface="Arial" panose="020B0604020202020204" pitchFamily="34" charset="0"/>
              </a:rPr>
              <a:t>Career Development. </a:t>
            </a:r>
            <a:r>
              <a:rPr lang="en-US" sz="2500" dirty="0">
                <a:latin typeface="Arial" panose="020B0604020202020204" pitchFamily="34" charset="0"/>
                <a:ea typeface="Calibri" panose="020F0502020204030204" pitchFamily="34" charset="0"/>
                <a:cs typeface="Arial" panose="020B0604020202020204" pitchFamily="34" charset="0"/>
              </a:rPr>
              <a:t>Advance PHN as a profession at all career stages.</a:t>
            </a:r>
          </a:p>
          <a:p>
            <a:pPr marL="800100" lvl="1" indent="-342900">
              <a:lnSpc>
                <a:spcPct val="107000"/>
              </a:lnSpc>
              <a:spcBef>
                <a:spcPts val="0"/>
              </a:spcBef>
              <a:buFont typeface="+mj-lt"/>
              <a:buAutoNum type="arabicPeriod"/>
            </a:pPr>
            <a:r>
              <a:rPr lang="en-US" sz="2500" b="1" dirty="0">
                <a:latin typeface="Arial" panose="020B0604020202020204" pitchFamily="34" charset="0"/>
                <a:ea typeface="Calibri" panose="020F0502020204030204" pitchFamily="34" charset="0"/>
                <a:cs typeface="Arial" panose="020B0604020202020204" pitchFamily="34" charset="0"/>
              </a:rPr>
              <a:t>Internal Operations. </a:t>
            </a:r>
            <a:r>
              <a:rPr lang="en-US" sz="2500" dirty="0">
                <a:latin typeface="Arial" panose="020B0604020202020204" pitchFamily="34" charset="0"/>
                <a:ea typeface="Calibri" panose="020F0502020204030204" pitchFamily="34" charset="0"/>
                <a:cs typeface="Arial" panose="020B0604020202020204" pitchFamily="34" charset="0"/>
              </a:rPr>
              <a:t>Maintain sufficient resources to sustain continued operations. </a:t>
            </a:r>
            <a:endParaRPr lang="en-US" sz="25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endParaRPr lang="en-US" sz="2000" dirty="0">
              <a:highlight>
                <a:srgbClr val="FFFF00"/>
              </a:highlight>
            </a:endParaRPr>
          </a:p>
          <a:p>
            <a:endParaRPr lang="en-US" sz="2000" dirty="0">
              <a:highlight>
                <a:srgbClr val="FFFF00"/>
              </a:highlight>
            </a:endParaRPr>
          </a:p>
        </p:txBody>
      </p:sp>
    </p:spTree>
    <p:custDataLst>
      <p:tags r:id="rId1"/>
    </p:custDataLst>
    <p:extLst>
      <p:ext uri="{BB962C8B-B14F-4D97-AF65-F5344CB8AC3E}">
        <p14:creationId xmlns:p14="http://schemas.microsoft.com/office/powerpoint/2010/main" val="976063143"/>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61C64D-C4E5-DA98-DC28-B96FFA06AAEB}"/>
              </a:ext>
            </a:extLst>
          </p:cNvPr>
          <p:cNvSpPr/>
          <p:nvPr/>
        </p:nvSpPr>
        <p:spPr>
          <a:xfrm>
            <a:off x="345440" y="5823051"/>
            <a:ext cx="1625600" cy="9444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idx="4294967295"/>
          </p:nvPr>
        </p:nvSpPr>
        <p:spPr>
          <a:xfrm>
            <a:off x="601376" y="218464"/>
            <a:ext cx="10067925" cy="931862"/>
          </a:xfrm>
        </p:spPr>
        <p:txBody>
          <a:bodyPr>
            <a:normAutofit/>
          </a:bodyPr>
          <a:lstStyle/>
          <a:p>
            <a:pPr eaLnBrk="1" hangingPunct="1"/>
            <a:r>
              <a:rPr lang="en-US" dirty="0">
                <a:latin typeface="Merriweather"/>
              </a:rPr>
              <a:t>Organization Chart</a:t>
            </a:r>
          </a:p>
        </p:txBody>
      </p:sp>
      <p:sp>
        <p:nvSpPr>
          <p:cNvPr id="31746" name="Rectangle 7"/>
          <p:cNvSpPr>
            <a:spLocks noGrp="1" noChangeArrowheads="1"/>
          </p:cNvSpPr>
          <p:nvPr>
            <p:ph type="body" idx="4294967295"/>
          </p:nvPr>
        </p:nvSpPr>
        <p:spPr>
          <a:xfrm>
            <a:off x="0" y="1312863"/>
            <a:ext cx="10067925" cy="5164137"/>
          </a:xfrm>
        </p:spPr>
        <p:txBody>
          <a:bodyPr>
            <a:normAutofit/>
          </a:bodyPr>
          <a:lstStyle/>
          <a:p>
            <a:endParaRPr lang="en-US" dirty="0">
              <a:highlight>
                <a:srgbClr val="FFFF00"/>
              </a:highlight>
            </a:endParaRPr>
          </a:p>
          <a:p>
            <a:pPr marL="0" indent="0">
              <a:buNone/>
            </a:pPr>
            <a:endParaRPr lang="en-US" dirty="0">
              <a:highlight>
                <a:srgbClr val="FFFF00"/>
              </a:highlight>
            </a:endParaRPr>
          </a:p>
        </p:txBody>
      </p:sp>
      <p:sp>
        <p:nvSpPr>
          <p:cNvPr id="9" name="Rectangle: Single Corner Rounded 8">
            <a:extLst>
              <a:ext uri="{FF2B5EF4-FFF2-40B4-BE49-F238E27FC236}">
                <a16:creationId xmlns:a16="http://schemas.microsoft.com/office/drawing/2014/main" id="{A17EE867-4B49-1AAD-C1A6-726CBDDB7E8A}"/>
              </a:ext>
            </a:extLst>
          </p:cNvPr>
          <p:cNvSpPr/>
          <p:nvPr/>
        </p:nvSpPr>
        <p:spPr>
          <a:xfrm>
            <a:off x="1971040" y="1155781"/>
            <a:ext cx="2740108" cy="315210"/>
          </a:xfrm>
          <a:prstGeom prst="round1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AB1CC449-39C3-F2A1-BFCA-AA1DAC59F3CE}"/>
              </a:ext>
            </a:extLst>
          </p:cNvPr>
          <p:cNvCxnSpPr>
            <a:cxnSpLocks/>
          </p:cNvCxnSpPr>
          <p:nvPr/>
        </p:nvCxnSpPr>
        <p:spPr>
          <a:xfrm flipH="1">
            <a:off x="2646381" y="1457427"/>
            <a:ext cx="2064767" cy="0"/>
          </a:xfrm>
          <a:prstGeom prst="line">
            <a:avLst/>
          </a:prstGeom>
          <a:ln w="22225"/>
        </p:spPr>
        <p:style>
          <a:lnRef idx="1">
            <a:schemeClr val="dk1"/>
          </a:lnRef>
          <a:fillRef idx="0">
            <a:schemeClr val="dk1"/>
          </a:fillRef>
          <a:effectRef idx="0">
            <a:schemeClr val="dk1"/>
          </a:effectRef>
          <a:fontRef idx="minor">
            <a:schemeClr val="tx1"/>
          </a:fontRef>
        </p:style>
      </p:cxnSp>
      <p:pic>
        <p:nvPicPr>
          <p:cNvPr id="3" name="Content Placeholder 2">
            <a:extLst>
              <a:ext uri="{FF2B5EF4-FFF2-40B4-BE49-F238E27FC236}">
                <a16:creationId xmlns:a16="http://schemas.microsoft.com/office/drawing/2014/main" id="{31D0F719-D34F-68A9-B6E0-97DAF6A6CD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0790" y="1011450"/>
            <a:ext cx="8282795" cy="6400342"/>
          </a:xfrm>
          <a:prstGeom prst="rect">
            <a:avLst/>
          </a:prstGeom>
        </p:spPr>
      </p:pic>
    </p:spTree>
    <p:custDataLst>
      <p:tags r:id="rId1"/>
    </p:custDataLst>
    <p:extLst>
      <p:ext uri="{BB962C8B-B14F-4D97-AF65-F5344CB8AC3E}">
        <p14:creationId xmlns:p14="http://schemas.microsoft.com/office/powerpoint/2010/main" val="2420323766"/>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0E139EEE-BF8B-1E4A-88FF-E0EBFA0EC473}"/>
              </a:ext>
            </a:extLst>
          </p:cNvPr>
          <p:cNvPicPr>
            <a:picLocks noGrp="1" noChangeAspect="1" noChangeArrowheads="1"/>
          </p:cNvPicPr>
          <p:nvPr>
            <p:ph type="pic" idx="10"/>
          </p:nvPr>
        </p:nvPicPr>
        <p:blipFill rotWithShape="1">
          <a:blip r:embed="rId4">
            <a:extLst>
              <a:ext uri="{28A0092B-C50C-407E-A947-70E740481C1C}">
                <a14:useLocalDpi xmlns:a14="http://schemas.microsoft.com/office/drawing/2010/main" val="0"/>
              </a:ext>
            </a:extLst>
          </a:blip>
          <a:srcRect l="6913" r="7126" b="-1"/>
          <a:stretch/>
        </p:blipFill>
        <p:spPr bwMode="auto">
          <a:xfrm>
            <a:off x="6297640" y="1130968"/>
            <a:ext cx="5162841" cy="4504533"/>
          </a:xfrm>
          <a:noFill/>
        </p:spPr>
      </p:pic>
      <p:sp>
        <p:nvSpPr>
          <p:cNvPr id="6" name="Title 5">
            <a:extLst>
              <a:ext uri="{FF2B5EF4-FFF2-40B4-BE49-F238E27FC236}">
                <a16:creationId xmlns:a16="http://schemas.microsoft.com/office/drawing/2014/main" id="{F7772929-EB1F-8F4D-8AE0-7186B8D3F4EE}"/>
              </a:ext>
            </a:extLst>
          </p:cNvPr>
          <p:cNvSpPr>
            <a:spLocks noGrp="1"/>
          </p:cNvSpPr>
          <p:nvPr>
            <p:ph type="title"/>
          </p:nvPr>
        </p:nvSpPr>
        <p:spPr>
          <a:xfrm>
            <a:off x="731519" y="720409"/>
            <a:ext cx="5883055" cy="1004180"/>
          </a:xfrm>
        </p:spPr>
        <p:txBody>
          <a:bodyPr anchor="b">
            <a:normAutofit/>
          </a:bodyPr>
          <a:lstStyle/>
          <a:p>
            <a:r>
              <a:rPr lang="en-US" dirty="0"/>
              <a:t>Board of Directors</a:t>
            </a:r>
          </a:p>
        </p:txBody>
      </p:sp>
      <p:sp>
        <p:nvSpPr>
          <p:cNvPr id="7" name="Subtitle 6">
            <a:extLst>
              <a:ext uri="{FF2B5EF4-FFF2-40B4-BE49-F238E27FC236}">
                <a16:creationId xmlns:a16="http://schemas.microsoft.com/office/drawing/2014/main" id="{DDA3D4C7-63B0-8B43-BCFA-91D585471D10}"/>
              </a:ext>
            </a:extLst>
          </p:cNvPr>
          <p:cNvSpPr>
            <a:spLocks noGrp="1"/>
          </p:cNvSpPr>
          <p:nvPr>
            <p:ph idx="1"/>
          </p:nvPr>
        </p:nvSpPr>
        <p:spPr>
          <a:xfrm>
            <a:off x="731519" y="2020711"/>
            <a:ext cx="5883056" cy="3614790"/>
          </a:xfrm>
        </p:spPr>
        <p:txBody>
          <a:bodyPr>
            <a:normAutofit/>
          </a:bodyPr>
          <a:lstStyle/>
          <a:p>
            <a:r>
              <a:rPr lang="en-US" sz="2400" dirty="0"/>
              <a:t>5 Officers</a:t>
            </a:r>
          </a:p>
          <a:p>
            <a:pPr lvl="1"/>
            <a:r>
              <a:rPr lang="en-US" dirty="0"/>
              <a:t>President, President-Elect, Past President, Secretary, Treasurer</a:t>
            </a:r>
          </a:p>
          <a:p>
            <a:r>
              <a:rPr lang="en-US" sz="2400" dirty="0"/>
              <a:t>5 Directors at Large</a:t>
            </a:r>
          </a:p>
          <a:p>
            <a:r>
              <a:rPr lang="en-US" sz="2400" dirty="0"/>
              <a:t>6 Council Representatives</a:t>
            </a:r>
          </a:p>
          <a:p>
            <a:r>
              <a:rPr lang="en-US" sz="2400" dirty="0"/>
              <a:t>1 Fundraising Committee Chair</a:t>
            </a:r>
          </a:p>
          <a:p>
            <a:r>
              <a:rPr lang="en-US" sz="2400" dirty="0"/>
              <a:t>1 Student Representative </a:t>
            </a:r>
          </a:p>
          <a:p>
            <a:pPr marL="0" indent="0">
              <a:buNone/>
            </a:pPr>
            <a:r>
              <a:rPr lang="en-US" sz="2000" i="1" dirty="0">
                <a:hlinkClick r:id="rId5"/>
              </a:rPr>
              <a:t>See current board members here. </a:t>
            </a:r>
            <a:endParaRPr lang="en-US" sz="2000" i="1" dirty="0"/>
          </a:p>
        </p:txBody>
      </p:sp>
    </p:spTree>
    <p:custDataLst>
      <p:tags r:id="rId1"/>
    </p:custDataLst>
    <p:extLst>
      <p:ext uri="{BB962C8B-B14F-4D97-AF65-F5344CB8AC3E}">
        <p14:creationId xmlns:p14="http://schemas.microsoft.com/office/powerpoint/2010/main" val="2237703632"/>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14E04CC-53B5-48C3-90E3-2C322D2E1600}"/>
              </a:ext>
            </a:extLst>
          </p:cNvPr>
          <p:cNvSpPr txBox="1">
            <a:spLocks noChangeArrowheads="1"/>
          </p:cNvSpPr>
          <p:nvPr/>
        </p:nvSpPr>
        <p:spPr>
          <a:xfrm>
            <a:off x="4965430" y="629268"/>
            <a:ext cx="6759210" cy="12861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100" b="1" dirty="0">
                <a:latin typeface="Arial" panose="020B0604020202020204" pitchFamily="34" charset="0"/>
                <a:cs typeface="Arial" panose="020B0604020202020204" pitchFamily="34" charset="0"/>
              </a:rPr>
              <a:t>Consultants</a:t>
            </a:r>
          </a:p>
        </p:txBody>
      </p:sp>
      <p:sp>
        <p:nvSpPr>
          <p:cNvPr id="3" name="Rectangle 5">
            <a:extLst>
              <a:ext uri="{FF2B5EF4-FFF2-40B4-BE49-F238E27FC236}">
                <a16:creationId xmlns:a16="http://schemas.microsoft.com/office/drawing/2014/main" id="{B32733D4-E3FC-4FB8-B4FC-B02AA9CE94E1}"/>
              </a:ext>
            </a:extLst>
          </p:cNvPr>
          <p:cNvSpPr txBox="1">
            <a:spLocks/>
          </p:cNvSpPr>
          <p:nvPr/>
        </p:nvSpPr>
        <p:spPr>
          <a:xfrm>
            <a:off x="4965431" y="2438400"/>
            <a:ext cx="6586489" cy="37854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tx1"/>
                </a:solidFill>
                <a:highlight>
                  <a:srgbClr val="FFFFFF"/>
                </a:highlight>
                <a:latin typeface="Arial" panose="020B0604020202020204" pitchFamily="34" charset="0"/>
                <a:ea typeface="+mn-ea"/>
                <a:cs typeface="Arial" panose="020B0604020202020204" pitchFamily="34" charset="0"/>
              </a:rPr>
              <a:t>Virtual Model</a:t>
            </a:r>
          </a:p>
          <a:p>
            <a:r>
              <a:rPr lang="en-US" sz="3200" dirty="0">
                <a:solidFill>
                  <a:schemeClr val="tx1"/>
                </a:solidFill>
                <a:highlight>
                  <a:srgbClr val="FFFFFF"/>
                </a:highlight>
                <a:latin typeface="Arial" panose="020B0604020202020204" pitchFamily="34" charset="0"/>
                <a:ea typeface="+mn-ea"/>
                <a:cs typeface="Arial" panose="020B0604020202020204" pitchFamily="34" charset="0"/>
              </a:rPr>
              <a:t>Consultants support the Committee, Council and project work of the Association. </a:t>
            </a:r>
          </a:p>
          <a:p>
            <a:r>
              <a:rPr lang="en-US" sz="3200" dirty="0">
                <a:solidFill>
                  <a:schemeClr val="tx1"/>
                </a:solidFill>
                <a:highlight>
                  <a:srgbClr val="FFFFFF"/>
                </a:highlight>
                <a:latin typeface="Arial" panose="020B0604020202020204" pitchFamily="34" charset="0"/>
                <a:ea typeface="+mn-ea"/>
                <a:cs typeface="Arial" panose="020B0604020202020204" pitchFamily="34" charset="0"/>
              </a:rPr>
              <a:t>Currently 20+ Consultants</a:t>
            </a:r>
          </a:p>
          <a:p>
            <a:pPr lvl="1"/>
            <a:endParaRPr lang="en-US" sz="2800" dirty="0">
              <a:solidFill>
                <a:schemeClr val="tx1"/>
              </a:solidFill>
              <a:highlight>
                <a:srgbClr val="FFFF00"/>
              </a:highlight>
              <a:latin typeface="Arial" panose="020B0604020202020204" pitchFamily="34" charset="0"/>
              <a:ea typeface="+mn-ea"/>
              <a:cs typeface="Arial" panose="020B0604020202020204" pitchFamily="34" charset="0"/>
            </a:endParaRPr>
          </a:p>
          <a:p>
            <a:pPr lvl="1"/>
            <a:endParaRPr lang="en-US" sz="2800" dirty="0">
              <a:solidFill>
                <a:schemeClr val="tx1"/>
              </a:solidFill>
              <a:highlight>
                <a:srgbClr val="FFFF00"/>
              </a:highlight>
              <a:latin typeface="Arial" panose="020B0604020202020204" pitchFamily="34" charset="0"/>
              <a:ea typeface="+mn-ea"/>
              <a:cs typeface="Arial" panose="020B0604020202020204" pitchFamily="34" charset="0"/>
            </a:endParaRPr>
          </a:p>
        </p:txBody>
      </p:sp>
      <p:pic>
        <p:nvPicPr>
          <p:cNvPr id="5" name="Picture 4" descr="Colleagues huddle">
            <a:extLst>
              <a:ext uri="{FF2B5EF4-FFF2-40B4-BE49-F238E27FC236}">
                <a16:creationId xmlns:a16="http://schemas.microsoft.com/office/drawing/2014/main" id="{C2E22E00-8A5D-14F3-0C29-59DFD958BB1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20" y="10"/>
            <a:ext cx="4635571" cy="6857990"/>
          </a:xfrm>
          <a:prstGeom prst="rect">
            <a:avLst/>
          </a:prstGeom>
          <a:effectLst/>
        </p:spPr>
      </p:pic>
      <p:sp>
        <p:nvSpPr>
          <p:cNvPr id="6" name="TextBox 5">
            <a:extLst>
              <a:ext uri="{FF2B5EF4-FFF2-40B4-BE49-F238E27FC236}">
                <a16:creationId xmlns:a16="http://schemas.microsoft.com/office/drawing/2014/main" id="{8413D5F0-8667-A07E-58F0-90CBE9F2F6D9}"/>
              </a:ext>
            </a:extLst>
          </p:cNvPr>
          <p:cNvSpPr txBox="1"/>
          <p:nvPr/>
        </p:nvSpPr>
        <p:spPr>
          <a:xfrm>
            <a:off x="7754541" y="6039153"/>
            <a:ext cx="6107906" cy="369332"/>
          </a:xfrm>
          <a:prstGeom prst="rect">
            <a:avLst/>
          </a:prstGeom>
          <a:noFill/>
        </p:spPr>
        <p:txBody>
          <a:bodyPr wrap="square">
            <a:spAutoFit/>
          </a:bodyPr>
          <a:lstStyle/>
          <a:p>
            <a:pPr marL="457200" lvl="1" indent="0">
              <a:buNone/>
            </a:pPr>
            <a:r>
              <a:rPr lang="en-US" sz="1800" dirty="0">
                <a:solidFill>
                  <a:schemeClr val="tx1"/>
                </a:solidFill>
                <a:latin typeface="Arial" panose="020B0604020202020204" pitchFamily="34" charset="0"/>
                <a:ea typeface="+mn-ea"/>
                <a:cs typeface="Arial" panose="020B0604020202020204" pitchFamily="34" charset="0"/>
                <a:hlinkClick r:id="rId6"/>
              </a:rPr>
              <a:t>https://asphn.org/contact-asphn/</a:t>
            </a:r>
            <a:r>
              <a:rPr lang="en-US" sz="1800" dirty="0">
                <a:solidFill>
                  <a:schemeClr val="tx1"/>
                </a:solidFill>
                <a:latin typeface="Arial" panose="020B0604020202020204" pitchFamily="34" charset="0"/>
                <a:ea typeface="+mn-ea"/>
                <a:cs typeface="Arial" panose="020B0604020202020204" pitchFamily="34" charset="0"/>
              </a:rPr>
              <a:t> </a:t>
            </a:r>
          </a:p>
        </p:txBody>
      </p:sp>
    </p:spTree>
    <p:custDataLst>
      <p:tags r:id="rId1"/>
    </p:custDataLst>
    <p:extLst>
      <p:ext uri="{BB962C8B-B14F-4D97-AF65-F5344CB8AC3E}">
        <p14:creationId xmlns:p14="http://schemas.microsoft.com/office/powerpoint/2010/main" val="1054464792"/>
      </p:ext>
    </p:extLst>
  </p:cSld>
  <p:clrMapOvr>
    <a:masterClrMapping/>
  </p:clrMapOvr>
  <p:extLst>
    <p:ext uri="{6950BFC3-D8DA-4A85-94F7-54DA5524770B}">
      <p188:commentRel xmlns:p188="http://schemas.microsoft.com/office/powerpoint/2018/8/main" r:id="rId4"/>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14E04CC-53B5-48C3-90E3-2C322D2E1600}"/>
              </a:ext>
            </a:extLst>
          </p:cNvPr>
          <p:cNvSpPr txBox="1">
            <a:spLocks noChangeArrowheads="1"/>
          </p:cNvSpPr>
          <p:nvPr/>
        </p:nvSpPr>
        <p:spPr>
          <a:xfrm>
            <a:off x="4965430" y="629268"/>
            <a:ext cx="6759210" cy="12861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100" b="1" dirty="0">
                <a:latin typeface="Arial" panose="020B0604020202020204" pitchFamily="34" charset="0"/>
                <a:cs typeface="Arial" panose="020B0604020202020204" pitchFamily="34" charset="0"/>
              </a:rPr>
              <a:t>Types of ASPHN Membership</a:t>
            </a:r>
          </a:p>
        </p:txBody>
      </p:sp>
      <p:sp>
        <p:nvSpPr>
          <p:cNvPr id="3" name="Rectangle 5">
            <a:extLst>
              <a:ext uri="{FF2B5EF4-FFF2-40B4-BE49-F238E27FC236}">
                <a16:creationId xmlns:a16="http://schemas.microsoft.com/office/drawing/2014/main" id="{B32733D4-E3FC-4FB8-B4FC-B02AA9CE94E1}"/>
              </a:ext>
            </a:extLst>
          </p:cNvPr>
          <p:cNvSpPr txBox="1">
            <a:spLocks/>
          </p:cNvSpPr>
          <p:nvPr/>
        </p:nvSpPr>
        <p:spPr>
          <a:xfrm>
            <a:off x="4965431" y="2438400"/>
            <a:ext cx="6586489" cy="378541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tx1"/>
                </a:solidFill>
                <a:latin typeface="Arial" panose="020B0604020202020204" pitchFamily="34" charset="0"/>
                <a:ea typeface="+mn-ea"/>
                <a:cs typeface="Arial" panose="020B0604020202020204" pitchFamily="34" charset="0"/>
              </a:rPr>
              <a:t>Appointed Member</a:t>
            </a:r>
          </a:p>
          <a:p>
            <a:pPr lvl="1"/>
            <a:r>
              <a:rPr lang="en-US" sz="2800" dirty="0">
                <a:solidFill>
                  <a:schemeClr val="tx1"/>
                </a:solidFill>
                <a:latin typeface="Arial" panose="020B0604020202020204" pitchFamily="34" charset="0"/>
                <a:ea typeface="+mn-ea"/>
                <a:cs typeface="Arial" panose="020B0604020202020204" pitchFamily="34" charset="0"/>
              </a:rPr>
              <a:t>Appointed by the State Health Official; employee of the public health dept</a:t>
            </a:r>
          </a:p>
          <a:p>
            <a:r>
              <a:rPr lang="en-US" sz="3200" dirty="0">
                <a:solidFill>
                  <a:schemeClr val="tx1"/>
                </a:solidFill>
                <a:latin typeface="Arial" panose="020B0604020202020204" pitchFamily="34" charset="0"/>
                <a:ea typeface="+mn-ea"/>
                <a:cs typeface="Arial" panose="020B0604020202020204" pitchFamily="34" charset="0"/>
              </a:rPr>
              <a:t>General Member</a:t>
            </a:r>
          </a:p>
          <a:p>
            <a:pPr lvl="1"/>
            <a:r>
              <a:rPr lang="en-US" sz="2800" dirty="0">
                <a:solidFill>
                  <a:schemeClr val="tx1"/>
                </a:solidFill>
                <a:latin typeface="Arial" panose="020B0604020202020204" pitchFamily="34" charset="0"/>
                <a:ea typeface="+mn-ea"/>
                <a:cs typeface="Arial" panose="020B0604020202020204" pitchFamily="34" charset="0"/>
              </a:rPr>
              <a:t>State level public health nutritionist</a:t>
            </a:r>
          </a:p>
          <a:p>
            <a:r>
              <a:rPr lang="en-US" sz="3200" dirty="0">
                <a:solidFill>
                  <a:schemeClr val="tx1"/>
                </a:solidFill>
                <a:latin typeface="Arial" panose="020B0604020202020204" pitchFamily="34" charset="0"/>
                <a:ea typeface="+mn-ea"/>
                <a:cs typeface="Arial" panose="020B0604020202020204" pitchFamily="34" charset="0"/>
              </a:rPr>
              <a:t>Associate Member</a:t>
            </a:r>
          </a:p>
          <a:p>
            <a:pPr lvl="1"/>
            <a:r>
              <a:rPr lang="en-US" sz="2800" dirty="0">
                <a:solidFill>
                  <a:schemeClr val="tx1"/>
                </a:solidFill>
                <a:latin typeface="Arial" panose="020B0604020202020204" pitchFamily="34" charset="0"/>
                <a:ea typeface="+mn-ea"/>
                <a:cs typeface="Arial" panose="020B0604020202020204" pitchFamily="34" charset="0"/>
              </a:rPr>
              <a:t>Those who don’t fall under General Member</a:t>
            </a:r>
          </a:p>
          <a:p>
            <a:pPr lvl="1"/>
            <a:r>
              <a:rPr lang="en-US" sz="2800" dirty="0">
                <a:solidFill>
                  <a:schemeClr val="tx1"/>
                </a:solidFill>
                <a:latin typeface="Arial" panose="020B0604020202020204" pitchFamily="34" charset="0"/>
                <a:ea typeface="+mn-ea"/>
                <a:cs typeface="Arial" panose="020B0604020202020204" pitchFamily="34" charset="0"/>
              </a:rPr>
              <a:t>Student/Emerging Professional</a:t>
            </a:r>
          </a:p>
          <a:p>
            <a:pPr lvl="1"/>
            <a:r>
              <a:rPr lang="en-US" sz="2800" dirty="0">
                <a:solidFill>
                  <a:schemeClr val="tx1"/>
                </a:solidFill>
                <a:latin typeface="Arial" panose="020B0604020202020204" pitchFamily="34" charset="0"/>
                <a:ea typeface="+mn-ea"/>
                <a:cs typeface="Arial" panose="020B0604020202020204" pitchFamily="34" charset="0"/>
              </a:rPr>
              <a:t>Retired Member</a:t>
            </a:r>
          </a:p>
        </p:txBody>
      </p:sp>
      <p:pic>
        <p:nvPicPr>
          <p:cNvPr id="5" name="Picture 4" descr="Pen placed on top of a signature line">
            <a:extLst>
              <a:ext uri="{FF2B5EF4-FFF2-40B4-BE49-F238E27FC236}">
                <a16:creationId xmlns:a16="http://schemas.microsoft.com/office/drawing/2014/main" id="{C2E22E00-8A5D-14F3-0C29-59DFD958BB1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2AE4F"/>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60345773"/>
      </p:ext>
    </p:extLst>
  </p:cSld>
  <p:clrMapOvr>
    <a:masterClrMapping/>
  </p:clrMapOvr>
  <p:extLst>
    <p:ext uri="{6950BFC3-D8DA-4A85-94F7-54DA5524770B}">
      <p188:commentRel xmlns:p188="http://schemas.microsoft.com/office/powerpoint/2018/8/main" r:id="rId4"/>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6"/>
          <p:cNvSpPr>
            <a:spLocks noGrp="1" noChangeArrowheads="1"/>
          </p:cNvSpPr>
          <p:nvPr>
            <p:ph type="title" idx="4294967295"/>
          </p:nvPr>
        </p:nvSpPr>
        <p:spPr>
          <a:xfrm>
            <a:off x="687580" y="381001"/>
            <a:ext cx="10069513" cy="931862"/>
          </a:xfrm>
        </p:spPr>
        <p:txBody>
          <a:bodyPr>
            <a:normAutofit/>
          </a:bodyPr>
          <a:lstStyle/>
          <a:p>
            <a:pPr eaLnBrk="1" hangingPunct="1"/>
            <a:r>
              <a:rPr lang="en-US" b="1" dirty="0">
                <a:latin typeface="Arial" panose="020B0604020202020204" pitchFamily="34" charset="0"/>
                <a:cs typeface="Arial" panose="020B0604020202020204" pitchFamily="34" charset="0"/>
              </a:rPr>
              <a:t>Funding Partners</a:t>
            </a:r>
          </a:p>
        </p:txBody>
      </p:sp>
      <p:sp>
        <p:nvSpPr>
          <p:cNvPr id="31746" name="Rectangle 7"/>
          <p:cNvSpPr>
            <a:spLocks noGrp="1" noChangeArrowheads="1"/>
          </p:cNvSpPr>
          <p:nvPr>
            <p:ph type="body" idx="4294967295"/>
          </p:nvPr>
        </p:nvSpPr>
        <p:spPr>
          <a:xfrm>
            <a:off x="0" y="1312863"/>
            <a:ext cx="10067925" cy="5164137"/>
          </a:xfrm>
        </p:spPr>
        <p:txBody>
          <a:bodyPr>
            <a:normAutofit/>
          </a:bodyPr>
          <a:lstStyle/>
          <a:p>
            <a:endParaRPr lang="en-US" dirty="0">
              <a:highlight>
                <a:srgbClr val="FFFF00"/>
              </a:highlight>
            </a:endParaRPr>
          </a:p>
          <a:p>
            <a:pPr marL="0" indent="0">
              <a:buNone/>
            </a:pPr>
            <a:endParaRPr lang="en-US" dirty="0">
              <a:highlight>
                <a:srgbClr val="FFFF00"/>
              </a:highlight>
            </a:endParaRPr>
          </a:p>
          <a:p>
            <a:pPr marL="0" indent="0">
              <a:buNone/>
            </a:pPr>
            <a:endParaRPr lang="en-US" dirty="0">
              <a:highlight>
                <a:srgbClr val="FFFF00"/>
              </a:highlight>
            </a:endParaRPr>
          </a:p>
        </p:txBody>
      </p:sp>
      <p:sp>
        <p:nvSpPr>
          <p:cNvPr id="4" name="Rectangle 5">
            <a:extLst>
              <a:ext uri="{FF2B5EF4-FFF2-40B4-BE49-F238E27FC236}">
                <a16:creationId xmlns:a16="http://schemas.microsoft.com/office/drawing/2014/main" id="{D046786A-1F42-47E6-B65D-AF6D648F159D}"/>
              </a:ext>
            </a:extLst>
          </p:cNvPr>
          <p:cNvSpPr txBox="1">
            <a:spLocks/>
          </p:cNvSpPr>
          <p:nvPr/>
        </p:nvSpPr>
        <p:spPr>
          <a:xfrm>
            <a:off x="688995" y="1830536"/>
            <a:ext cx="10068098" cy="49798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chemeClr val="tx1"/>
                </a:solidFill>
                <a:highlight>
                  <a:srgbClr val="FFFF00"/>
                </a:highlight>
                <a:latin typeface="Arial" panose="020B0604020202020204" pitchFamily="34" charset="0"/>
                <a:cs typeface="Arial" panose="020B0604020202020204" pitchFamily="34" charset="0"/>
              </a:rPr>
              <a:t>CDC:</a:t>
            </a:r>
          </a:p>
          <a:p>
            <a:pPr lvl="1"/>
            <a:r>
              <a:rPr lang="en-US" sz="2600" dirty="0">
                <a:solidFill>
                  <a:schemeClr val="tx1"/>
                </a:solidFill>
                <a:highlight>
                  <a:srgbClr val="FFFF00"/>
                </a:highlight>
                <a:latin typeface="Arial" panose="020B0604020202020204" pitchFamily="34" charset="0"/>
                <a:cs typeface="Arial" panose="020B0604020202020204" pitchFamily="34" charset="0"/>
              </a:rPr>
              <a:t>Division of Nutrition, Physical Activity and Obesity (DNPAO)</a:t>
            </a:r>
          </a:p>
          <a:p>
            <a:pPr lvl="1"/>
            <a:r>
              <a:rPr lang="en-US" sz="2600" dirty="0">
                <a:solidFill>
                  <a:schemeClr val="tx1"/>
                </a:solidFill>
                <a:highlight>
                  <a:srgbClr val="FFFF00"/>
                </a:highlight>
                <a:latin typeface="Arial" panose="020B0604020202020204" pitchFamily="34" charset="0"/>
                <a:cs typeface="Arial" panose="020B0604020202020204" pitchFamily="34" charset="0"/>
              </a:rPr>
              <a:t>Division for Heart Disease and Stroke Prevention</a:t>
            </a:r>
          </a:p>
          <a:p>
            <a:pPr lvl="1"/>
            <a:r>
              <a:rPr lang="en-US" sz="2600" dirty="0">
                <a:solidFill>
                  <a:schemeClr val="tx1"/>
                </a:solidFill>
                <a:highlight>
                  <a:srgbClr val="FFFF00"/>
                </a:highlight>
                <a:latin typeface="Arial" panose="020B0604020202020204" pitchFamily="34" charset="0"/>
                <a:cs typeface="Arial" panose="020B0604020202020204" pitchFamily="34" charset="0"/>
              </a:rPr>
              <a:t>Division of Defects and Developmental Disability (NCBDDD)</a:t>
            </a:r>
          </a:p>
          <a:p>
            <a:r>
              <a:rPr lang="en-US" sz="2600" dirty="0">
                <a:solidFill>
                  <a:schemeClr val="tx1"/>
                </a:solidFill>
                <a:highlight>
                  <a:srgbClr val="FFFF00"/>
                </a:highlight>
                <a:latin typeface="Arial" panose="020B0604020202020204" pitchFamily="34" charset="0"/>
                <a:cs typeface="Arial" panose="020B0604020202020204" pitchFamily="34" charset="0"/>
              </a:rPr>
              <a:t>HRSA, Maternal and Child Health Bureau (MCHB)</a:t>
            </a:r>
          </a:p>
          <a:p>
            <a:r>
              <a:rPr lang="en-US" sz="2600" dirty="0">
                <a:solidFill>
                  <a:schemeClr val="tx1"/>
                </a:solidFill>
                <a:highlight>
                  <a:srgbClr val="FFFF00"/>
                </a:highlight>
                <a:latin typeface="Arial" panose="020B0604020202020204" pitchFamily="34" charset="0"/>
                <a:cs typeface="Arial" panose="020B0604020202020204" pitchFamily="34" charset="0"/>
              </a:rPr>
              <a:t>USDA, FNS; Farm to CACFP: Win for Farmers, Students, and Educators (FARMWISE)</a:t>
            </a:r>
          </a:p>
        </p:txBody>
      </p:sp>
    </p:spTree>
    <p:custDataLst>
      <p:tags r:id="rId1"/>
    </p:custDataLst>
    <p:extLst>
      <p:ext uri="{BB962C8B-B14F-4D97-AF65-F5344CB8AC3E}">
        <p14:creationId xmlns:p14="http://schemas.microsoft.com/office/powerpoint/2010/main" val="3719709054"/>
      </p:ext>
    </p:extLst>
  </p:cSld>
  <p:clrMapOvr>
    <a:masterClrMapping/>
  </p:clrMapOvr>
  <p:transition spd="slow">
    <p:cover/>
  </p:transition>
  <p:extLst>
    <p:ext uri="{6950BFC3-D8DA-4A85-94F7-54DA5524770B}">
      <p188:commentRel xmlns:p188="http://schemas.microsoft.com/office/powerpoint/2018/8/main" r:id="rId4"/>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6"/>
          <p:cNvSpPr>
            <a:spLocks noGrp="1" noChangeArrowheads="1"/>
          </p:cNvSpPr>
          <p:nvPr>
            <p:ph type="title"/>
          </p:nvPr>
        </p:nvSpPr>
        <p:spPr>
          <a:xfrm>
            <a:off x="884970" y="223628"/>
            <a:ext cx="10068097" cy="931662"/>
          </a:xfrm>
        </p:spPr>
        <p:txBody>
          <a:bodyPr anchor="b">
            <a:normAutofit/>
          </a:bodyPr>
          <a:lstStyle/>
          <a:p>
            <a:pPr eaLnBrk="1" hangingPunct="1"/>
            <a:r>
              <a:rPr lang="en-US" dirty="0"/>
              <a:t>Benefits of ASPHN Membership</a:t>
            </a:r>
          </a:p>
        </p:txBody>
      </p:sp>
      <p:graphicFrame>
        <p:nvGraphicFramePr>
          <p:cNvPr id="31748" name="Rectangle 7">
            <a:extLst>
              <a:ext uri="{FF2B5EF4-FFF2-40B4-BE49-F238E27FC236}">
                <a16:creationId xmlns:a16="http://schemas.microsoft.com/office/drawing/2014/main" id="{0AA759D5-F6D6-4239-BB34-B0B598EF6FE4}"/>
              </a:ext>
            </a:extLst>
          </p:cNvPr>
          <p:cNvGraphicFramePr/>
          <p:nvPr>
            <p:extLst>
              <p:ext uri="{D42A27DB-BD31-4B8C-83A1-F6EECF244321}">
                <p14:modId xmlns:p14="http://schemas.microsoft.com/office/powerpoint/2010/main" val="813718066"/>
              </p:ext>
            </p:extLst>
          </p:nvPr>
        </p:nvGraphicFramePr>
        <p:xfrm>
          <a:off x="983293" y="1641987"/>
          <a:ext cx="10068098" cy="40607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643948690"/>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6"/>
          <p:cNvSpPr>
            <a:spLocks noGrp="1" noChangeArrowheads="1"/>
          </p:cNvSpPr>
          <p:nvPr>
            <p:ph type="title" idx="4294967295"/>
          </p:nvPr>
        </p:nvSpPr>
        <p:spPr>
          <a:xfrm>
            <a:off x="783768" y="562933"/>
            <a:ext cx="10069513" cy="1332542"/>
          </a:xfrm>
        </p:spPr>
        <p:txBody>
          <a:bodyPr>
            <a:normAutofit/>
          </a:bodyPr>
          <a:lstStyle/>
          <a:p>
            <a:pPr eaLnBrk="1" hangingPunct="1"/>
            <a:r>
              <a:rPr lang="en-US" sz="4100" b="1" dirty="0">
                <a:latin typeface="Arial" panose="020B0604020202020204" pitchFamily="34" charset="0"/>
                <a:cs typeface="Arial" panose="020B0604020202020204" pitchFamily="34" charset="0"/>
              </a:rPr>
              <a:t>Stay Up to Date with the Latest ASPHN News</a:t>
            </a:r>
          </a:p>
        </p:txBody>
      </p:sp>
      <p:sp>
        <p:nvSpPr>
          <p:cNvPr id="31746" name="Rectangle 7"/>
          <p:cNvSpPr>
            <a:spLocks noGrp="1" noChangeArrowheads="1"/>
          </p:cNvSpPr>
          <p:nvPr>
            <p:ph type="body" idx="4294967295"/>
          </p:nvPr>
        </p:nvSpPr>
        <p:spPr>
          <a:xfrm>
            <a:off x="0" y="1312863"/>
            <a:ext cx="10067925" cy="5164137"/>
          </a:xfrm>
        </p:spPr>
        <p:txBody>
          <a:bodyPr>
            <a:normAutofit/>
          </a:bodyPr>
          <a:lstStyle/>
          <a:p>
            <a:endParaRPr lang="en-US" dirty="0">
              <a:highlight>
                <a:srgbClr val="FFFF00"/>
              </a:highlight>
            </a:endParaRPr>
          </a:p>
          <a:p>
            <a:pPr marL="0" indent="0">
              <a:buNone/>
            </a:pPr>
            <a:endParaRPr lang="en-US" dirty="0">
              <a:highlight>
                <a:srgbClr val="FFFF00"/>
              </a:highlight>
            </a:endParaRPr>
          </a:p>
          <a:p>
            <a:pPr marL="0" indent="0">
              <a:buNone/>
            </a:pPr>
            <a:endParaRPr lang="en-US" dirty="0">
              <a:highlight>
                <a:srgbClr val="FFFF00"/>
              </a:highlight>
            </a:endParaRPr>
          </a:p>
        </p:txBody>
      </p:sp>
      <p:sp>
        <p:nvSpPr>
          <p:cNvPr id="4" name="Rectangle 5">
            <a:extLst>
              <a:ext uri="{FF2B5EF4-FFF2-40B4-BE49-F238E27FC236}">
                <a16:creationId xmlns:a16="http://schemas.microsoft.com/office/drawing/2014/main" id="{D046786A-1F42-47E6-B65D-AF6D648F159D}"/>
              </a:ext>
            </a:extLst>
          </p:cNvPr>
          <p:cNvSpPr txBox="1">
            <a:spLocks/>
          </p:cNvSpPr>
          <p:nvPr/>
        </p:nvSpPr>
        <p:spPr>
          <a:xfrm>
            <a:off x="783768" y="2000250"/>
            <a:ext cx="5974220" cy="41955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latin typeface="Arial" panose="020B0604020202020204" pitchFamily="34" charset="0"/>
                <a:cs typeface="Arial" panose="020B0604020202020204" pitchFamily="34" charset="0"/>
              </a:rPr>
              <a:t>Monthly Newsletter</a:t>
            </a:r>
          </a:p>
          <a:p>
            <a:r>
              <a:rPr lang="en-US" dirty="0">
                <a:solidFill>
                  <a:schemeClr val="tx1"/>
                </a:solidFill>
                <a:latin typeface="Arial" panose="020B0604020202020204" pitchFamily="34" charset="0"/>
                <a:cs typeface="Arial" panose="020B0604020202020204" pitchFamily="34" charset="0"/>
              </a:rPr>
              <a:t>Social Media Channels (Instagram, LinkedIn, Facebook, Twitter)</a:t>
            </a:r>
          </a:p>
          <a:p>
            <a:r>
              <a:rPr lang="en-US" dirty="0">
                <a:solidFill>
                  <a:schemeClr val="tx1"/>
                </a:solidFill>
                <a:latin typeface="Arial" panose="020B0604020202020204" pitchFamily="34" charset="0"/>
                <a:cs typeface="Arial" panose="020B0604020202020204" pitchFamily="34" charset="0"/>
              </a:rPr>
              <a:t>ASPHN.org home page</a:t>
            </a:r>
          </a:p>
          <a:p>
            <a:pPr lvl="1"/>
            <a:r>
              <a:rPr lang="en-US" sz="2800" dirty="0">
                <a:solidFill>
                  <a:schemeClr val="tx1"/>
                </a:solidFill>
                <a:latin typeface="Arial" panose="020B0604020202020204" pitchFamily="34" charset="0"/>
                <a:cs typeface="Arial" panose="020B0604020202020204" pitchFamily="34" charset="0"/>
              </a:rPr>
              <a:t>Monthly Themes</a:t>
            </a:r>
          </a:p>
          <a:p>
            <a:pPr lvl="1"/>
            <a:r>
              <a:rPr lang="en-US" sz="2800" dirty="0">
                <a:solidFill>
                  <a:schemeClr val="tx1"/>
                </a:solidFill>
                <a:latin typeface="Arial" panose="020B0604020202020204" pitchFamily="34" charset="0"/>
                <a:cs typeface="Arial" panose="020B0604020202020204" pitchFamily="34" charset="0"/>
              </a:rPr>
              <a:t>New Products</a:t>
            </a:r>
          </a:p>
          <a:p>
            <a:pPr lvl="1"/>
            <a:r>
              <a:rPr lang="en-US" sz="2800" dirty="0">
                <a:solidFill>
                  <a:schemeClr val="tx1"/>
                </a:solidFill>
                <a:latin typeface="Arial" panose="020B0604020202020204" pitchFamily="34" charset="0"/>
                <a:cs typeface="Arial" panose="020B0604020202020204" pitchFamily="34" charset="0"/>
              </a:rPr>
              <a:t>Sign-ups</a:t>
            </a:r>
          </a:p>
          <a:p>
            <a:pPr lvl="1"/>
            <a:r>
              <a:rPr lang="en-US" sz="2800" dirty="0">
                <a:solidFill>
                  <a:schemeClr val="tx1"/>
                </a:solidFill>
                <a:latin typeface="Arial" panose="020B0604020202020204" pitchFamily="34" charset="0"/>
                <a:cs typeface="Arial" panose="020B0604020202020204" pitchFamily="34" charset="0"/>
              </a:rPr>
              <a:t>Member Spotlights</a:t>
            </a:r>
          </a:p>
          <a:p>
            <a:endParaRPr lang="en-US" sz="2600" dirty="0">
              <a:solidFill>
                <a:schemeClr val="tx1"/>
              </a:solidFill>
              <a:latin typeface="Arial" panose="020B0604020202020204" pitchFamily="34" charset="0"/>
              <a:cs typeface="Arial" panose="020B0604020202020204" pitchFamily="34" charset="0"/>
            </a:endParaRPr>
          </a:p>
        </p:txBody>
      </p:sp>
      <p:pic>
        <p:nvPicPr>
          <p:cNvPr id="3" name="Picture 2" descr="Hashtag and @ notification icons">
            <a:extLst>
              <a:ext uri="{FF2B5EF4-FFF2-40B4-BE49-F238E27FC236}">
                <a16:creationId xmlns:a16="http://schemas.microsoft.com/office/drawing/2014/main" id="{8127B4D3-92CB-41C4-7ECD-EC3EBFE87A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00474" y="1930400"/>
            <a:ext cx="5422419" cy="3614737"/>
          </a:xfrm>
          <a:prstGeom prst="rect">
            <a:avLst/>
          </a:prstGeom>
        </p:spPr>
      </p:pic>
    </p:spTree>
    <p:custDataLst>
      <p:tags r:id="rId1"/>
    </p:custDataLst>
    <p:extLst>
      <p:ext uri="{BB962C8B-B14F-4D97-AF65-F5344CB8AC3E}">
        <p14:creationId xmlns:p14="http://schemas.microsoft.com/office/powerpoint/2010/main" val="766582722"/>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6"/>
          <p:cNvSpPr>
            <a:spLocks noGrp="1" noChangeArrowheads="1"/>
          </p:cNvSpPr>
          <p:nvPr>
            <p:ph type="title"/>
          </p:nvPr>
        </p:nvSpPr>
        <p:spPr>
          <a:xfrm>
            <a:off x="884970" y="223628"/>
            <a:ext cx="10068097" cy="931662"/>
          </a:xfrm>
        </p:spPr>
        <p:txBody>
          <a:bodyPr anchor="b">
            <a:normAutofit/>
          </a:bodyPr>
          <a:lstStyle/>
          <a:p>
            <a:pPr eaLnBrk="1" hangingPunct="1"/>
            <a:r>
              <a:rPr lang="en-US" dirty="0"/>
              <a:t>Benefits of ASPHN Membership</a:t>
            </a:r>
          </a:p>
        </p:txBody>
      </p:sp>
      <p:graphicFrame>
        <p:nvGraphicFramePr>
          <p:cNvPr id="31748" name="Rectangle 7">
            <a:extLst>
              <a:ext uri="{FF2B5EF4-FFF2-40B4-BE49-F238E27FC236}">
                <a16:creationId xmlns:a16="http://schemas.microsoft.com/office/drawing/2014/main" id="{0AA759D5-F6D6-4239-BB34-B0B598EF6FE4}"/>
              </a:ext>
            </a:extLst>
          </p:cNvPr>
          <p:cNvGraphicFramePr/>
          <p:nvPr/>
        </p:nvGraphicFramePr>
        <p:xfrm>
          <a:off x="983293" y="1641987"/>
          <a:ext cx="10068098" cy="40607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245557040"/>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C6A0-7B05-50E5-F88D-CE1E4B1B120B}"/>
              </a:ext>
            </a:extLst>
          </p:cNvPr>
          <p:cNvSpPr>
            <a:spLocks noGrp="1"/>
          </p:cNvSpPr>
          <p:nvPr>
            <p:ph type="title"/>
          </p:nvPr>
        </p:nvSpPr>
        <p:spPr/>
        <p:txBody>
          <a:bodyPr/>
          <a:lstStyle/>
          <a:p>
            <a:r>
              <a:rPr lang="en-US" dirty="0">
                <a:highlight>
                  <a:srgbClr val="FFFF00"/>
                </a:highlight>
              </a:rPr>
              <a:t>Add Benefits pages</a:t>
            </a:r>
          </a:p>
        </p:txBody>
      </p:sp>
      <p:sp>
        <p:nvSpPr>
          <p:cNvPr id="3" name="Content Placeholder 2">
            <a:extLst>
              <a:ext uri="{FF2B5EF4-FFF2-40B4-BE49-F238E27FC236}">
                <a16:creationId xmlns:a16="http://schemas.microsoft.com/office/drawing/2014/main" id="{87B3FCB2-CFC0-EBEA-6439-80B8743E2798}"/>
              </a:ext>
            </a:extLst>
          </p:cNvPr>
          <p:cNvSpPr>
            <a:spLocks noGrp="1"/>
          </p:cNvSpPr>
          <p:nvPr>
            <p:ph idx="1"/>
          </p:nvPr>
        </p:nvSpPr>
        <p:spPr/>
        <p:txBody>
          <a:bodyPr/>
          <a:lstStyle/>
          <a:p>
            <a:endParaRPr lang="en-US"/>
          </a:p>
        </p:txBody>
      </p:sp>
    </p:spTree>
    <p:custDataLst>
      <p:tags r:id="rId1"/>
    </p:custDataLst>
    <p:extLst>
      <p:ext uri="{BB962C8B-B14F-4D97-AF65-F5344CB8AC3E}">
        <p14:creationId xmlns:p14="http://schemas.microsoft.com/office/powerpoint/2010/main" val="893479064"/>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EC12-B6C7-27EF-0C51-08C7E5325060}"/>
              </a:ext>
            </a:extLst>
          </p:cNvPr>
          <p:cNvSpPr>
            <a:spLocks noGrp="1"/>
          </p:cNvSpPr>
          <p:nvPr>
            <p:ph type="title"/>
          </p:nvPr>
        </p:nvSpPr>
        <p:spPr/>
        <p:txBody>
          <a:bodyPr>
            <a:normAutofit fontScale="90000"/>
          </a:bodyPr>
          <a:lstStyle/>
          <a:p>
            <a:r>
              <a:rPr lang="en-US" sz="4400" b="1" dirty="0">
                <a:latin typeface="Arial" panose="020B0604020202020204" pitchFamily="34" charset="0"/>
                <a:cs typeface="Arial" panose="020B0604020202020204" pitchFamily="34" charset="0"/>
              </a:rPr>
              <a:t>Making the Most of My Membership and </a:t>
            </a:r>
            <a:br>
              <a:rPr lang="en-US" sz="4400" b="1" dirty="0">
                <a:latin typeface="Arial" panose="020B0604020202020204" pitchFamily="34" charset="0"/>
                <a:cs typeface="Arial" panose="020B0604020202020204" pitchFamily="34" charset="0"/>
              </a:rPr>
            </a:br>
            <a:r>
              <a:rPr lang="en-US" sz="4400" b="1" dirty="0">
                <a:latin typeface="Arial" panose="020B0604020202020204" pitchFamily="34" charset="0"/>
                <a:cs typeface="Arial" panose="020B0604020202020204" pitchFamily="34" charset="0"/>
              </a:rPr>
              <a:t>Getting Involved</a:t>
            </a:r>
            <a:endParaRPr lang="en-US" dirty="0"/>
          </a:p>
        </p:txBody>
      </p:sp>
      <p:graphicFrame>
        <p:nvGraphicFramePr>
          <p:cNvPr id="5" name="Content Placeholder 2">
            <a:extLst>
              <a:ext uri="{FF2B5EF4-FFF2-40B4-BE49-F238E27FC236}">
                <a16:creationId xmlns:a16="http://schemas.microsoft.com/office/drawing/2014/main" id="{9EC64658-D514-6DC2-3C1E-0AECF225A86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735582679"/>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idx="4294967295"/>
          </p:nvPr>
        </p:nvSpPr>
        <p:spPr>
          <a:xfrm>
            <a:off x="640080" y="325369"/>
            <a:ext cx="4368602" cy="1956841"/>
          </a:xfrm>
        </p:spPr>
        <p:txBody>
          <a:bodyPr vert="horz" lIns="91440" tIns="45720" rIns="91440" bIns="45720" rtlCol="0" anchor="b">
            <a:normAutofit/>
          </a:bodyPr>
          <a:lstStyle/>
          <a:p>
            <a:r>
              <a:rPr lang="en-US" sz="5400" b="1" dirty="0">
                <a:latin typeface="Arial" panose="020B0604020202020204" pitchFamily="34" charset="0"/>
                <a:cs typeface="Arial" panose="020B0604020202020204" pitchFamily="34" charset="0"/>
              </a:rPr>
              <a:t>Councils</a:t>
            </a:r>
          </a:p>
        </p:txBody>
      </p:sp>
      <p:sp>
        <p:nvSpPr>
          <p:cNvPr id="3175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Rectangle 7"/>
          <p:cNvSpPr>
            <a:spLocks noGrp="1" noChangeArrowheads="1"/>
          </p:cNvSpPr>
          <p:nvPr>
            <p:ph type="body" idx="4294967295"/>
          </p:nvPr>
        </p:nvSpPr>
        <p:spPr>
          <a:xfrm>
            <a:off x="640080" y="2872899"/>
            <a:ext cx="4243589" cy="3320668"/>
          </a:xfrm>
        </p:spPr>
        <p:txBody>
          <a:bodyPr vert="horz" lIns="91440" tIns="45720" rIns="91440" bIns="45720" rtlCol="0">
            <a:normAutofit/>
          </a:bodyPr>
          <a:lstStyle/>
          <a:p>
            <a:pPr marL="457200" lvl="1"/>
            <a:endParaRPr lang="en-US"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hlinkClick r:id="rId4"/>
              </a:rPr>
              <a:t>National Fruit &amp; Vegetable Nutrition Council</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hlinkClick r:id="rId5"/>
              </a:rPr>
              <a:t>Healthy Food, Active Communities Council</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hlinkClick r:id="rId6"/>
              </a:rPr>
              <a:t>Maternal &amp; Child Health Nutrition Council</a:t>
            </a:r>
            <a:endParaRPr lang="en-US" sz="2400" dirty="0">
              <a:latin typeface="Arial" panose="020B0604020202020204" pitchFamily="34" charset="0"/>
              <a:cs typeface="Arial" panose="020B0604020202020204" pitchFamily="34" charset="0"/>
            </a:endParaRPr>
          </a:p>
          <a:p>
            <a:pPr lvl="1"/>
            <a:endParaRPr lang="en-US" sz="1700" dirty="0"/>
          </a:p>
          <a:p>
            <a:pPr lvl="1"/>
            <a:endParaRPr lang="en-US" sz="1700" dirty="0"/>
          </a:p>
          <a:p>
            <a:pPr marL="0"/>
            <a:endParaRPr lang="en-US" sz="1700" dirty="0"/>
          </a:p>
          <a:p>
            <a:endParaRPr lang="en-US" sz="1700" dirty="0">
              <a:highlight>
                <a:srgbClr val="FFFF00"/>
              </a:highlight>
            </a:endParaRPr>
          </a:p>
          <a:p>
            <a:endParaRPr lang="en-US" sz="1700" dirty="0">
              <a:highlight>
                <a:srgbClr val="FFFF00"/>
              </a:highlight>
            </a:endParaRPr>
          </a:p>
        </p:txBody>
      </p:sp>
      <p:pic>
        <p:nvPicPr>
          <p:cNvPr id="3" name="Picture 2" descr="Rainbow of fresh vegetables and fruits">
            <a:extLst>
              <a:ext uri="{FF2B5EF4-FFF2-40B4-BE49-F238E27FC236}">
                <a16:creationId xmlns:a16="http://schemas.microsoft.com/office/drawing/2014/main" id="{AD06F84D-C297-5EC6-290C-62948C4AA9E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ustDataLst>
      <p:tags r:id="rId1"/>
    </p:custDataLst>
    <p:extLst>
      <p:ext uri="{BB962C8B-B14F-4D97-AF65-F5344CB8AC3E}">
        <p14:creationId xmlns:p14="http://schemas.microsoft.com/office/powerpoint/2010/main" val="411295293"/>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idx="4294967295"/>
          </p:nvPr>
        </p:nvSpPr>
        <p:spPr>
          <a:xfrm>
            <a:off x="640080" y="325369"/>
            <a:ext cx="4368602" cy="1956841"/>
          </a:xfrm>
        </p:spPr>
        <p:txBody>
          <a:bodyPr vert="horz" lIns="91440" tIns="45720" rIns="91440" bIns="45720" rtlCol="0" anchor="b">
            <a:normAutofit/>
          </a:bodyPr>
          <a:lstStyle/>
          <a:p>
            <a:r>
              <a:rPr lang="en-US" sz="5400" b="1" dirty="0">
                <a:latin typeface="Arial" panose="020B0604020202020204" pitchFamily="34" charset="0"/>
                <a:cs typeface="Arial" panose="020B0604020202020204" pitchFamily="34" charset="0"/>
              </a:rPr>
              <a:t>Committees</a:t>
            </a:r>
          </a:p>
        </p:txBody>
      </p:sp>
      <p:sp>
        <p:nvSpPr>
          <p:cNvPr id="3175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Rectangle 7"/>
          <p:cNvSpPr>
            <a:spLocks noGrp="1" noChangeArrowheads="1"/>
          </p:cNvSpPr>
          <p:nvPr>
            <p:ph type="body" idx="4294967295"/>
          </p:nvPr>
        </p:nvSpPr>
        <p:spPr>
          <a:xfrm>
            <a:off x="640080" y="2872899"/>
            <a:ext cx="4907280" cy="3320668"/>
          </a:xfrm>
        </p:spPr>
        <p:txBody>
          <a:bodyPr vert="horz" lIns="91440" tIns="45720" rIns="91440" bIns="45720" rtlCol="0">
            <a:normAutofit lnSpcReduction="10000"/>
          </a:bodyPr>
          <a:lstStyle/>
          <a:p>
            <a:pPr marL="457200" lvl="1"/>
            <a:endParaRPr lang="en-US" sz="2000" dirty="0"/>
          </a:p>
          <a:p>
            <a:r>
              <a:rPr lang="en-US" sz="2400" dirty="0">
                <a:latin typeface="Arial" panose="020B0604020202020204" pitchFamily="34" charset="0"/>
                <a:cs typeface="Arial" panose="020B0604020202020204" pitchFamily="34" charset="0"/>
                <a:hlinkClick r:id="rId4"/>
              </a:rPr>
              <a:t>Policy</a:t>
            </a:r>
            <a:r>
              <a:rPr lang="en-US" sz="2400" i="1" dirty="0">
                <a:latin typeface="Arial" panose="020B0604020202020204" pitchFamily="34" charset="0"/>
                <a:cs typeface="Arial" panose="020B0604020202020204" pitchFamily="34" charset="0"/>
                <a:hlinkClick r:id="rId4"/>
              </a:rPr>
              <a:t> (open to all members)</a:t>
            </a:r>
            <a:endParaRPr lang="en-US" sz="2400" i="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hlinkClick r:id="rId5"/>
              </a:rPr>
              <a:t>Collaboration </a:t>
            </a:r>
            <a:r>
              <a:rPr lang="en-US" sz="2400" i="1" dirty="0">
                <a:latin typeface="Arial" panose="020B0604020202020204" pitchFamily="34" charset="0"/>
                <a:cs typeface="Arial" panose="020B0604020202020204" pitchFamily="34" charset="0"/>
                <a:hlinkClick r:id="rId5"/>
              </a:rPr>
              <a:t>(open to all members)</a:t>
            </a:r>
            <a:endParaRPr lang="en-US" sz="2400" i="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hlinkClick r:id="rId6"/>
              </a:rPr>
              <a:t>Membership Communication &amp; Outreach </a:t>
            </a:r>
            <a:r>
              <a:rPr lang="en-US" sz="2400" i="1" dirty="0">
                <a:latin typeface="Arial" panose="020B0604020202020204" pitchFamily="34" charset="0"/>
                <a:cs typeface="Arial" panose="020B0604020202020204" pitchFamily="34" charset="0"/>
                <a:hlinkClick r:id="rId6"/>
              </a:rPr>
              <a:t>(open to all members)</a:t>
            </a:r>
            <a:endParaRPr lang="en-US" sz="2400" i="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Governance </a:t>
            </a:r>
          </a:p>
          <a:p>
            <a:r>
              <a:rPr lang="en-US" sz="2400" dirty="0">
                <a:latin typeface="Arial" panose="020B0604020202020204" pitchFamily="34" charset="0"/>
                <a:cs typeface="Arial" panose="020B0604020202020204" pitchFamily="34" charset="0"/>
              </a:rPr>
              <a:t>Short Term Committees </a:t>
            </a:r>
            <a:r>
              <a:rPr lang="en-US" sz="2400" i="1" dirty="0">
                <a:latin typeface="Arial" panose="020B0604020202020204" pitchFamily="34" charset="0"/>
                <a:cs typeface="Arial" panose="020B0604020202020204" pitchFamily="34" charset="0"/>
              </a:rPr>
              <a:t>(Annual Meeting Planning Committee)</a:t>
            </a:r>
          </a:p>
          <a:p>
            <a:pPr lvl="1"/>
            <a:endParaRPr lang="en-US" sz="2000" dirty="0"/>
          </a:p>
          <a:p>
            <a:endParaRPr lang="en-US" sz="2000" dirty="0">
              <a:highlight>
                <a:srgbClr val="FFFF00"/>
              </a:highlight>
            </a:endParaRPr>
          </a:p>
          <a:p>
            <a:endParaRPr lang="en-US" sz="2000" dirty="0">
              <a:highlight>
                <a:srgbClr val="FFFF00"/>
              </a:highlight>
            </a:endParaRPr>
          </a:p>
        </p:txBody>
      </p:sp>
      <p:pic>
        <p:nvPicPr>
          <p:cNvPr id="3" name="Picture 2" descr="Hands holding each other">
            <a:extLst>
              <a:ext uri="{FF2B5EF4-FFF2-40B4-BE49-F238E27FC236}">
                <a16:creationId xmlns:a16="http://schemas.microsoft.com/office/drawing/2014/main" id="{7324EC90-C3EA-A48E-D503-F1E7D695046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b="-1"/>
          <a:stretch/>
        </p:blipFill>
        <p:spPr>
          <a:xfrm>
            <a:off x="5953760" y="10"/>
            <a:ext cx="6236717"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ustDataLst>
      <p:tags r:id="rId1"/>
    </p:custDataLst>
    <p:extLst>
      <p:ext uri="{BB962C8B-B14F-4D97-AF65-F5344CB8AC3E}">
        <p14:creationId xmlns:p14="http://schemas.microsoft.com/office/powerpoint/2010/main" val="943073499"/>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14E04CC-53B5-48C3-90E3-2C322D2E1600}"/>
              </a:ext>
            </a:extLst>
          </p:cNvPr>
          <p:cNvSpPr txBox="1">
            <a:spLocks noChangeArrowheads="1"/>
          </p:cNvSpPr>
          <p:nvPr/>
        </p:nvSpPr>
        <p:spPr>
          <a:xfrm>
            <a:off x="6096000" y="162694"/>
            <a:ext cx="6759210" cy="12861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100" b="1" dirty="0">
                <a:latin typeface="Arial" panose="020B0604020202020204" pitchFamily="34" charset="0"/>
                <a:cs typeface="Arial" panose="020B0604020202020204" pitchFamily="34" charset="0"/>
              </a:rPr>
              <a:t>Work Groups</a:t>
            </a:r>
          </a:p>
        </p:txBody>
      </p:sp>
      <p:sp>
        <p:nvSpPr>
          <p:cNvPr id="3" name="Rectangle 5">
            <a:extLst>
              <a:ext uri="{FF2B5EF4-FFF2-40B4-BE49-F238E27FC236}">
                <a16:creationId xmlns:a16="http://schemas.microsoft.com/office/drawing/2014/main" id="{B32733D4-E3FC-4FB8-B4FC-B02AA9CE94E1}"/>
              </a:ext>
            </a:extLst>
          </p:cNvPr>
          <p:cNvSpPr txBox="1">
            <a:spLocks/>
          </p:cNvSpPr>
          <p:nvPr/>
        </p:nvSpPr>
        <p:spPr>
          <a:xfrm>
            <a:off x="6096000" y="1691640"/>
            <a:ext cx="5324427" cy="50036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latin typeface="Arial" panose="020B0604020202020204" pitchFamily="34" charset="0"/>
                <a:cs typeface="Arial" panose="020B0604020202020204" pitchFamily="34" charset="0"/>
              </a:rPr>
              <a:t>CACFP Work Group</a:t>
            </a:r>
          </a:p>
          <a:p>
            <a:r>
              <a:rPr lang="en-US" dirty="0">
                <a:solidFill>
                  <a:schemeClr val="tx1"/>
                </a:solidFill>
                <a:latin typeface="Arial" panose="020B0604020202020204" pitchFamily="34" charset="0"/>
                <a:cs typeface="Arial" panose="020B0604020202020204" pitchFamily="34" charset="0"/>
              </a:rPr>
              <a:t>WIC Work Group</a:t>
            </a:r>
          </a:p>
          <a:p>
            <a:r>
              <a:rPr lang="en-US" dirty="0">
                <a:solidFill>
                  <a:schemeClr val="tx1"/>
                </a:solidFill>
                <a:latin typeface="Arial" panose="020B0604020202020204" pitchFamily="34" charset="0"/>
                <a:cs typeface="Arial" panose="020B0604020202020204" pitchFamily="34" charset="0"/>
              </a:rPr>
              <a:t>Student Engagement Work Group</a:t>
            </a:r>
          </a:p>
          <a:p>
            <a:r>
              <a:rPr lang="en-US" dirty="0">
                <a:solidFill>
                  <a:schemeClr val="tx1"/>
                </a:solidFill>
                <a:latin typeface="Arial" panose="020B0604020202020204" pitchFamily="34" charset="0"/>
                <a:cs typeface="Arial" panose="020B0604020202020204" pitchFamily="34" charset="0"/>
              </a:rPr>
              <a:t>Annual Awards Selection Committee</a:t>
            </a:r>
          </a:p>
          <a:p>
            <a:r>
              <a:rPr lang="en-US" dirty="0">
                <a:solidFill>
                  <a:schemeClr val="tx1"/>
                </a:solidFill>
                <a:latin typeface="Arial" panose="020B0604020202020204" pitchFamily="34" charset="0"/>
                <a:cs typeface="Arial" panose="020B0604020202020204" pitchFamily="34" charset="0"/>
              </a:rPr>
              <a:t>Student Board Representative Selection Committee</a:t>
            </a:r>
          </a:p>
        </p:txBody>
      </p:sp>
      <p:pic>
        <p:nvPicPr>
          <p:cNvPr id="5" name="Picture 4" descr="Three women gathered around laptop">
            <a:extLst>
              <a:ext uri="{FF2B5EF4-FFF2-40B4-BE49-F238E27FC236}">
                <a16:creationId xmlns:a16="http://schemas.microsoft.com/office/drawing/2014/main" id="{C2E22E00-8A5D-14F3-0C29-59DFD958BB1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 y="10"/>
            <a:ext cx="5872143" cy="6857990"/>
          </a:xfrm>
          <a:prstGeom prst="rect">
            <a:avLst/>
          </a:prstGeom>
          <a:effectLst/>
        </p:spPr>
      </p:pic>
    </p:spTree>
    <p:custDataLst>
      <p:tags r:id="rId1"/>
    </p:custDataLst>
    <p:extLst>
      <p:ext uri="{BB962C8B-B14F-4D97-AF65-F5344CB8AC3E}">
        <p14:creationId xmlns:p14="http://schemas.microsoft.com/office/powerpoint/2010/main" val="1053893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0D04871B-985C-49C2-B0AF-AB83EEA0FBA3}"/>
              </a:ext>
            </a:extLst>
          </p:cNvPr>
          <p:cNvSpPr txBox="1">
            <a:spLocks noChangeArrowheads="1"/>
          </p:cNvSpPr>
          <p:nvPr/>
        </p:nvSpPr>
        <p:spPr>
          <a:xfrm>
            <a:off x="0" y="175291"/>
            <a:ext cx="12192000" cy="1083212"/>
          </a:xfrm>
          <a:prstGeom prst="rect">
            <a:avLst/>
          </a:prstGeom>
        </p:spPr>
        <p:txBody>
          <a:bodyPr anchor="ctr">
            <a:normAutofit/>
          </a:bodyPr>
          <a:lstStyle>
            <a:lvl1pPr algn="l" defTabSz="914400" rtl="0" eaLnBrk="1" latinLnBrk="0" hangingPunct="1">
              <a:lnSpc>
                <a:spcPct val="90000"/>
              </a:lnSpc>
              <a:spcBef>
                <a:spcPct val="0"/>
              </a:spcBef>
              <a:buNone/>
              <a:defRPr sz="3600" b="1" i="0" kern="1200" spc="-100" baseline="0">
                <a:solidFill>
                  <a:schemeClr val="tx1"/>
                </a:solidFill>
                <a:latin typeface="Arial"/>
                <a:ea typeface="Segoe UI Historic" panose="020B0502040204020203" pitchFamily="34" charset="0"/>
                <a:cs typeface="Arial"/>
              </a:defRPr>
            </a:lvl1pPr>
          </a:lstStyle>
          <a:p>
            <a:pPr algn="ctr"/>
            <a:r>
              <a:rPr lang="en-US" sz="4400" b="0" dirty="0">
                <a:latin typeface="Merriweather"/>
              </a:rPr>
              <a:t>ASPHN Products and Grant Projects</a:t>
            </a:r>
          </a:p>
        </p:txBody>
      </p:sp>
      <p:pic>
        <p:nvPicPr>
          <p:cNvPr id="7" name="Picture 6">
            <a:extLst>
              <a:ext uri="{FF2B5EF4-FFF2-40B4-BE49-F238E27FC236}">
                <a16:creationId xmlns:a16="http://schemas.microsoft.com/office/drawing/2014/main" id="{34F2C281-899A-4FA8-B56E-716E6C0A13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59045" y="987034"/>
            <a:ext cx="2289408" cy="2883584"/>
          </a:xfrm>
          <a:prstGeom prst="rect">
            <a:avLst/>
          </a:prstGeom>
        </p:spPr>
      </p:pic>
      <p:pic>
        <p:nvPicPr>
          <p:cNvPr id="8" name="Picture 7" descr="A screenshot of a person smiling&#10;&#10;Description automatically generated with medium confidence">
            <a:extLst>
              <a:ext uri="{FF2B5EF4-FFF2-40B4-BE49-F238E27FC236}">
                <a16:creationId xmlns:a16="http://schemas.microsoft.com/office/drawing/2014/main" id="{B111627E-5266-4532-B036-FCC367EE7BE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3547" y="3755418"/>
            <a:ext cx="5648960" cy="2089032"/>
          </a:xfrm>
          <a:prstGeom prst="rect">
            <a:avLst/>
          </a:prstGeom>
          <a:noFill/>
        </p:spPr>
      </p:pic>
      <p:pic>
        <p:nvPicPr>
          <p:cNvPr id="10" name="Picture 9">
            <a:extLst>
              <a:ext uri="{FF2B5EF4-FFF2-40B4-BE49-F238E27FC236}">
                <a16:creationId xmlns:a16="http://schemas.microsoft.com/office/drawing/2014/main" id="{1D4D01E6-C142-4D95-98BA-7F4DE72EB30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49191" y="1703075"/>
            <a:ext cx="3990186" cy="1607771"/>
          </a:xfrm>
          <a:prstGeom prst="rect">
            <a:avLst/>
          </a:prstGeom>
        </p:spPr>
      </p:pic>
      <p:sp>
        <p:nvSpPr>
          <p:cNvPr id="2" name="Rectangle: Single Corner Rounded 1">
            <a:extLst>
              <a:ext uri="{FF2B5EF4-FFF2-40B4-BE49-F238E27FC236}">
                <a16:creationId xmlns:a16="http://schemas.microsoft.com/office/drawing/2014/main" id="{5CD92D86-1E16-D543-718F-8BE7812133B0}"/>
              </a:ext>
            </a:extLst>
          </p:cNvPr>
          <p:cNvSpPr/>
          <p:nvPr/>
        </p:nvSpPr>
        <p:spPr>
          <a:xfrm>
            <a:off x="157163" y="0"/>
            <a:ext cx="228600" cy="5844450"/>
          </a:xfrm>
          <a:prstGeom prst="round1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45C2F2B-A20F-DBBC-6233-886233414A8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39068" y="1703075"/>
            <a:ext cx="4215288" cy="1607771"/>
          </a:xfrm>
          <a:prstGeom prst="rect">
            <a:avLst/>
          </a:prstGeom>
        </p:spPr>
      </p:pic>
      <p:pic>
        <p:nvPicPr>
          <p:cNvPr id="13" name="Picture 12">
            <a:extLst>
              <a:ext uri="{FF2B5EF4-FFF2-40B4-BE49-F238E27FC236}">
                <a16:creationId xmlns:a16="http://schemas.microsoft.com/office/drawing/2014/main" id="{A3F7EC3A-FFAB-417E-6A2C-DD0A1E1B72C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461340" y="4071604"/>
            <a:ext cx="3838405" cy="1794517"/>
          </a:xfrm>
          <a:prstGeom prst="rect">
            <a:avLst/>
          </a:prstGeom>
        </p:spPr>
      </p:pic>
    </p:spTree>
    <p:custDataLst>
      <p:tags r:id="rId1"/>
    </p:custDataLst>
    <p:extLst>
      <p:ext uri="{BB962C8B-B14F-4D97-AF65-F5344CB8AC3E}">
        <p14:creationId xmlns:p14="http://schemas.microsoft.com/office/powerpoint/2010/main" val="867796879"/>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E56972-3EB6-4779-9002-79313ACCB426}"/>
              </a:ext>
            </a:extLst>
          </p:cNvPr>
          <p:cNvSpPr txBox="1"/>
          <p:nvPr/>
        </p:nvSpPr>
        <p:spPr>
          <a:xfrm>
            <a:off x="8138947" y="6231472"/>
            <a:ext cx="6408682" cy="369332"/>
          </a:xfrm>
          <a:prstGeom prst="rect">
            <a:avLst/>
          </a:prstGeom>
          <a:noFill/>
        </p:spPr>
        <p:txBody>
          <a:bodyPr wrap="square">
            <a:spAutoFit/>
          </a:bodyPr>
          <a:lstStyle/>
          <a:p>
            <a:r>
              <a:rPr lang="en-US" dirty="0">
                <a:hlinkClick r:id="rId4"/>
              </a:rPr>
              <a:t>https://www.seeitsayitshareit.org/</a:t>
            </a:r>
            <a:r>
              <a:rPr lang="en-US" dirty="0"/>
              <a:t> </a:t>
            </a:r>
          </a:p>
        </p:txBody>
      </p:sp>
      <p:pic>
        <p:nvPicPr>
          <p:cNvPr id="5" name="Picture 4">
            <a:extLst>
              <a:ext uri="{FF2B5EF4-FFF2-40B4-BE49-F238E27FC236}">
                <a16:creationId xmlns:a16="http://schemas.microsoft.com/office/drawing/2014/main" id="{DA5B1480-8E53-0D0F-5CEB-92193607A27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66927" y="296633"/>
            <a:ext cx="10949950" cy="5299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619447549"/>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5697C5-C31A-A341-B854-A3A0A4F3B59B}"/>
              </a:ext>
            </a:extLst>
          </p:cNvPr>
          <p:cNvSpPr/>
          <p:nvPr/>
        </p:nvSpPr>
        <p:spPr>
          <a:xfrm>
            <a:off x="428167" y="5751444"/>
            <a:ext cx="1453641"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p:nvPr>
        </p:nvSpPr>
        <p:spPr>
          <a:xfrm>
            <a:off x="0" y="332934"/>
            <a:ext cx="12192000" cy="1083212"/>
          </a:xfrm>
        </p:spPr>
        <p:txBody>
          <a:bodyPr anchor="ctr">
            <a:normAutofit/>
          </a:bodyPr>
          <a:lstStyle/>
          <a:p>
            <a:pPr eaLnBrk="1" hangingPunct="1"/>
            <a:r>
              <a:rPr lang="en-US" sz="4400" dirty="0">
                <a:latin typeface="Arial" panose="020B0604020202020204" pitchFamily="34" charset="0"/>
                <a:cs typeface="Arial" panose="020B0604020202020204" pitchFamily="34" charset="0"/>
              </a:rPr>
              <a:t>Vegetable &amp; Fruit Call to Action</a:t>
            </a:r>
            <a:endParaRPr lang="en-US" sz="3100" i="1" dirty="0">
              <a:latin typeface="Arial" panose="020B0604020202020204" pitchFamily="34" charset="0"/>
              <a:cs typeface="Arial" panose="020B0604020202020204" pitchFamily="34" charset="0"/>
            </a:endParaRPr>
          </a:p>
        </p:txBody>
      </p:sp>
      <p:sp>
        <p:nvSpPr>
          <p:cNvPr id="5" name="Rectangle 5">
            <a:extLst>
              <a:ext uri="{FF2B5EF4-FFF2-40B4-BE49-F238E27FC236}">
                <a16:creationId xmlns:a16="http://schemas.microsoft.com/office/drawing/2014/main" id="{03EA25FE-64C9-4B55-4030-58EE810A3AD2}"/>
              </a:ext>
            </a:extLst>
          </p:cNvPr>
          <p:cNvSpPr txBox="1">
            <a:spLocks/>
          </p:cNvSpPr>
          <p:nvPr/>
        </p:nvSpPr>
        <p:spPr>
          <a:xfrm>
            <a:off x="885368" y="1878110"/>
            <a:ext cx="10068098" cy="49798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tx1"/>
                </a:solidFill>
                <a:latin typeface="Arial" panose="020B0604020202020204" pitchFamily="34" charset="0"/>
                <a:cs typeface="Arial" panose="020B0604020202020204" pitchFamily="34" charset="0"/>
              </a:rPr>
              <a:t>Call to Action</a:t>
            </a:r>
          </a:p>
          <a:p>
            <a:r>
              <a:rPr lang="en-US" sz="3200" dirty="0">
                <a:solidFill>
                  <a:schemeClr val="tx1"/>
                </a:solidFill>
                <a:latin typeface="Arial" panose="020B0604020202020204" pitchFamily="34" charset="0"/>
                <a:cs typeface="Arial" panose="020B0604020202020204" pitchFamily="34" charset="0"/>
              </a:rPr>
              <a:t>Checklist for Change </a:t>
            </a:r>
          </a:p>
          <a:p>
            <a:r>
              <a:rPr lang="en-US" sz="3200" dirty="0">
                <a:solidFill>
                  <a:schemeClr val="tx1"/>
                </a:solidFill>
                <a:latin typeface="Arial" panose="020B0604020202020204" pitchFamily="34" charset="0"/>
                <a:cs typeface="Arial" panose="020B0604020202020204" pitchFamily="34" charset="0"/>
              </a:rPr>
              <a:t>Come to the Table</a:t>
            </a:r>
          </a:p>
          <a:p>
            <a:r>
              <a:rPr lang="en-US" sz="3200" dirty="0">
                <a:solidFill>
                  <a:schemeClr val="tx1"/>
                </a:solidFill>
                <a:latin typeface="Arial" panose="020B0604020202020204" pitchFamily="34" charset="0"/>
                <a:cs typeface="Arial" panose="020B0604020202020204" pitchFamily="34" charset="0"/>
              </a:rPr>
              <a:t>Next Steps</a:t>
            </a:r>
          </a:p>
          <a:p>
            <a:endParaRPr lang="en-US" sz="2600" dirty="0">
              <a:solidFill>
                <a:schemeClr val="tx1"/>
              </a:solidFill>
              <a:latin typeface="Arial" panose="020B0604020202020204" pitchFamily="34" charset="0"/>
              <a:cs typeface="Arial" panose="020B0604020202020204" pitchFamily="34" charset="0"/>
            </a:endParaRPr>
          </a:p>
          <a:p>
            <a:endParaRPr lang="en-US" sz="2600" dirty="0">
              <a:solidFill>
                <a:schemeClr val="tx1"/>
              </a:solidFill>
              <a:latin typeface="Arial" panose="020B0604020202020204" pitchFamily="34" charset="0"/>
              <a:cs typeface="Arial" panose="020B0604020202020204" pitchFamily="34" charset="0"/>
            </a:endParaRPr>
          </a:p>
          <a:p>
            <a:endParaRPr lang="en-US" sz="2600" dirty="0">
              <a:solidFill>
                <a:schemeClr val="tx1"/>
              </a:solidFill>
              <a:latin typeface="Arial" panose="020B0604020202020204" pitchFamily="34" charset="0"/>
              <a:cs typeface="Arial" panose="020B0604020202020204" pitchFamily="34" charset="0"/>
            </a:endParaRPr>
          </a:p>
          <a:p>
            <a:endParaRPr lang="en-US" sz="2600" dirty="0">
              <a:solidFill>
                <a:schemeClr val="tx1"/>
              </a:solidFill>
              <a:latin typeface="Arial" panose="020B0604020202020204" pitchFamily="34" charset="0"/>
              <a:cs typeface="Arial" panose="020B0604020202020204" pitchFamily="34" charset="0"/>
            </a:endParaRPr>
          </a:p>
          <a:p>
            <a:r>
              <a:rPr lang="en-US" sz="2600" dirty="0">
                <a:solidFill>
                  <a:schemeClr val="tx1"/>
                </a:solidFill>
                <a:latin typeface="Arial" panose="020B0604020202020204" pitchFamily="34" charset="0"/>
                <a:cs typeface="Arial" panose="020B0604020202020204" pitchFamily="34" charset="0"/>
                <a:hlinkClick r:id="rId4"/>
              </a:rPr>
              <a:t>https://asphn.org/call-to-action-vegetable-and-fruit-consumption/#cta</a:t>
            </a:r>
            <a:r>
              <a:rPr lang="en-US" sz="2600" dirty="0">
                <a:solidFill>
                  <a:schemeClr val="tx1"/>
                </a:solidFill>
                <a:latin typeface="Arial" panose="020B0604020202020204" pitchFamily="34" charset="0"/>
                <a:cs typeface="Arial" panose="020B0604020202020204" pitchFamily="34" charset="0"/>
              </a:rPr>
              <a:t> </a:t>
            </a:r>
          </a:p>
        </p:txBody>
      </p:sp>
      <p:pic>
        <p:nvPicPr>
          <p:cNvPr id="6" name="Picture 5" descr="Person holding carton of vegetables">
            <a:extLst>
              <a:ext uri="{FF2B5EF4-FFF2-40B4-BE49-F238E27FC236}">
                <a16:creationId xmlns:a16="http://schemas.microsoft.com/office/drawing/2014/main" id="{33F23A32-1B1C-D6BA-BCE6-409E60B9185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59316" y="1686486"/>
            <a:ext cx="5694150" cy="3794617"/>
          </a:xfrm>
          <a:prstGeom prst="rect">
            <a:avLst/>
          </a:prstGeom>
        </p:spPr>
      </p:pic>
    </p:spTree>
    <p:custDataLst>
      <p:tags r:id="rId1"/>
    </p:custDataLst>
    <p:extLst>
      <p:ext uri="{BB962C8B-B14F-4D97-AF65-F5344CB8AC3E}">
        <p14:creationId xmlns:p14="http://schemas.microsoft.com/office/powerpoint/2010/main" val="3361806823"/>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5697C5-C31A-A341-B854-A3A0A4F3B59B}"/>
              </a:ext>
            </a:extLst>
          </p:cNvPr>
          <p:cNvSpPr/>
          <p:nvPr/>
        </p:nvSpPr>
        <p:spPr>
          <a:xfrm>
            <a:off x="428167" y="5751444"/>
            <a:ext cx="1453641"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p:nvPr>
        </p:nvSpPr>
        <p:spPr>
          <a:xfrm>
            <a:off x="0" y="332934"/>
            <a:ext cx="12192000" cy="1083212"/>
          </a:xfrm>
        </p:spPr>
        <p:txBody>
          <a:bodyPr anchor="ctr">
            <a:normAutofit/>
          </a:bodyPr>
          <a:lstStyle/>
          <a:p>
            <a:pPr eaLnBrk="1" hangingPunct="1"/>
            <a:r>
              <a:rPr lang="en-US" sz="4400" dirty="0">
                <a:latin typeface="Arial" panose="020B0604020202020204" pitchFamily="34" charset="0"/>
                <a:cs typeface="Arial" panose="020B0604020202020204" pitchFamily="34" charset="0"/>
              </a:rPr>
              <a:t>Food &amp; Nutrition Security Primer</a:t>
            </a:r>
            <a:endParaRPr lang="en-US" sz="3100" i="1" dirty="0">
              <a:latin typeface="Arial" panose="020B0604020202020204" pitchFamily="34" charset="0"/>
              <a:cs typeface="Arial" panose="020B0604020202020204" pitchFamily="34" charset="0"/>
            </a:endParaRPr>
          </a:p>
        </p:txBody>
      </p:sp>
      <p:sp>
        <p:nvSpPr>
          <p:cNvPr id="5" name="Rectangle 5">
            <a:extLst>
              <a:ext uri="{FF2B5EF4-FFF2-40B4-BE49-F238E27FC236}">
                <a16:creationId xmlns:a16="http://schemas.microsoft.com/office/drawing/2014/main" id="{03EA25FE-64C9-4B55-4030-58EE810A3AD2}"/>
              </a:ext>
            </a:extLst>
          </p:cNvPr>
          <p:cNvSpPr txBox="1">
            <a:spLocks/>
          </p:cNvSpPr>
          <p:nvPr/>
        </p:nvSpPr>
        <p:spPr>
          <a:xfrm>
            <a:off x="885368" y="1878110"/>
            <a:ext cx="5210632" cy="497989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tx1"/>
                </a:solidFill>
                <a:latin typeface="Arial" panose="020B0604020202020204" pitchFamily="34" charset="0"/>
                <a:cs typeface="Arial" panose="020B0604020202020204" pitchFamily="34" charset="0"/>
              </a:rPr>
              <a:t>Food and Nutrition Security Terms </a:t>
            </a:r>
          </a:p>
          <a:p>
            <a:r>
              <a:rPr lang="en-US" sz="3200" dirty="0">
                <a:solidFill>
                  <a:schemeClr val="tx1"/>
                </a:solidFill>
                <a:latin typeface="Arial" panose="020B0604020202020204" pitchFamily="34" charset="0"/>
                <a:cs typeface="Arial" panose="020B0604020202020204" pitchFamily="34" charset="0"/>
              </a:rPr>
              <a:t>Background on why terminology matters</a:t>
            </a:r>
          </a:p>
          <a:p>
            <a:r>
              <a:rPr lang="en-US" sz="3200" dirty="0">
                <a:solidFill>
                  <a:schemeClr val="tx1"/>
                </a:solidFill>
                <a:latin typeface="Arial" panose="020B0604020202020204" pitchFamily="34" charset="0"/>
                <a:cs typeface="Arial" panose="020B0604020202020204" pitchFamily="34" charset="0"/>
              </a:rPr>
              <a:t>Table of terms and definitions. </a:t>
            </a:r>
          </a:p>
          <a:p>
            <a:r>
              <a:rPr lang="en-US" sz="3200" dirty="0">
                <a:solidFill>
                  <a:schemeClr val="tx1"/>
                </a:solidFill>
                <a:latin typeface="Arial" panose="020B0604020202020204" pitchFamily="34" charset="0"/>
                <a:cs typeface="Arial" panose="020B0604020202020204" pitchFamily="34" charset="0"/>
              </a:rPr>
              <a:t>Updated frequently</a:t>
            </a:r>
          </a:p>
          <a:p>
            <a:pPr marL="0" indent="0">
              <a:buNone/>
            </a:pPr>
            <a:endParaRPr lang="en-US" sz="2600" dirty="0">
              <a:solidFill>
                <a:schemeClr val="tx1"/>
              </a:solidFill>
              <a:latin typeface="Arial" panose="020B0604020202020204" pitchFamily="34" charset="0"/>
              <a:cs typeface="Arial" panose="020B0604020202020204" pitchFamily="34" charset="0"/>
            </a:endParaRPr>
          </a:p>
          <a:p>
            <a:endParaRPr lang="en-US" sz="2600" dirty="0">
              <a:solidFill>
                <a:schemeClr val="tx1"/>
              </a:solidFill>
              <a:latin typeface="Arial" panose="020B0604020202020204" pitchFamily="34" charset="0"/>
              <a:cs typeface="Arial" panose="020B0604020202020204" pitchFamily="34" charset="0"/>
            </a:endParaRPr>
          </a:p>
          <a:p>
            <a:r>
              <a:rPr lang="en-US" sz="2600" dirty="0">
                <a:solidFill>
                  <a:schemeClr val="tx1"/>
                </a:solidFill>
                <a:latin typeface="Arial" panose="020B0604020202020204" pitchFamily="34" charset="0"/>
                <a:cs typeface="Arial" panose="020B0604020202020204" pitchFamily="34" charset="0"/>
                <a:hlinkClick r:id="rId4"/>
              </a:rPr>
              <a:t>https://asphn.org/food-and-nutrition-security-primer/</a:t>
            </a:r>
            <a:r>
              <a:rPr lang="en-US" sz="2600" dirty="0">
                <a:solidFill>
                  <a:schemeClr val="tx1"/>
                </a:solidFill>
                <a:latin typeface="Arial" panose="020B060402020202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33F23A32-1B1C-D6BA-BCE6-409E60B91855}"/>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99076" y="1686486"/>
            <a:ext cx="5687997" cy="3794617"/>
          </a:xfrm>
          <a:prstGeom prst="rect">
            <a:avLst/>
          </a:prstGeom>
        </p:spPr>
      </p:pic>
    </p:spTree>
    <p:custDataLst>
      <p:tags r:id="rId1"/>
    </p:custDataLst>
    <p:extLst>
      <p:ext uri="{BB962C8B-B14F-4D97-AF65-F5344CB8AC3E}">
        <p14:creationId xmlns:p14="http://schemas.microsoft.com/office/powerpoint/2010/main" val="2842667789"/>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5697C5-C31A-A341-B854-A3A0A4F3B59B}"/>
              </a:ext>
            </a:extLst>
          </p:cNvPr>
          <p:cNvSpPr/>
          <p:nvPr/>
        </p:nvSpPr>
        <p:spPr>
          <a:xfrm>
            <a:off x="428167" y="5751444"/>
            <a:ext cx="1453641"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p:nvPr>
        </p:nvSpPr>
        <p:spPr>
          <a:xfrm>
            <a:off x="0" y="332934"/>
            <a:ext cx="12192000" cy="1083212"/>
          </a:xfrm>
        </p:spPr>
        <p:txBody>
          <a:bodyPr anchor="ctr">
            <a:normAutofit/>
          </a:bodyPr>
          <a:lstStyle/>
          <a:p>
            <a:pPr eaLnBrk="1" hangingPunct="1"/>
            <a:r>
              <a:rPr lang="en-US" sz="4400" dirty="0">
                <a:latin typeface="Arial" panose="020B0604020202020204" pitchFamily="34" charset="0"/>
                <a:cs typeface="Arial" panose="020B0604020202020204" pitchFamily="34" charset="0"/>
              </a:rPr>
              <a:t>Infant Transition Feeding Briefs</a:t>
            </a:r>
            <a:endParaRPr lang="en-US" sz="3100" i="1" dirty="0">
              <a:latin typeface="Arial" panose="020B0604020202020204" pitchFamily="34" charset="0"/>
              <a:cs typeface="Arial" panose="020B0604020202020204" pitchFamily="34" charset="0"/>
            </a:endParaRPr>
          </a:p>
        </p:txBody>
      </p:sp>
      <p:sp>
        <p:nvSpPr>
          <p:cNvPr id="5" name="Rectangle 5">
            <a:extLst>
              <a:ext uri="{FF2B5EF4-FFF2-40B4-BE49-F238E27FC236}">
                <a16:creationId xmlns:a16="http://schemas.microsoft.com/office/drawing/2014/main" id="{03EA25FE-64C9-4B55-4030-58EE810A3AD2}"/>
              </a:ext>
            </a:extLst>
          </p:cNvPr>
          <p:cNvSpPr txBox="1">
            <a:spLocks/>
          </p:cNvSpPr>
          <p:nvPr/>
        </p:nvSpPr>
        <p:spPr>
          <a:xfrm>
            <a:off x="804344" y="1686486"/>
            <a:ext cx="5874247" cy="49798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tx1"/>
                </a:solidFill>
                <a:highlight>
                  <a:srgbClr val="FFFFFF"/>
                </a:highlight>
                <a:latin typeface="Arial" panose="020B0604020202020204" pitchFamily="34" charset="0"/>
                <a:cs typeface="Arial" panose="020B0604020202020204" pitchFamily="34" charset="0"/>
              </a:rPr>
              <a:t>Complimentary feeding briefs based on the DGA’s to assist nutrition professionals in supporting families’ cultural preferences </a:t>
            </a:r>
          </a:p>
          <a:p>
            <a:r>
              <a:rPr lang="en-US" sz="3200" dirty="0">
                <a:solidFill>
                  <a:schemeClr val="tx1"/>
                </a:solidFill>
                <a:highlight>
                  <a:srgbClr val="FFFFFF"/>
                </a:highlight>
                <a:latin typeface="Arial" panose="020B0604020202020204" pitchFamily="34" charset="0"/>
                <a:cs typeface="Arial" panose="020B0604020202020204" pitchFamily="34" charset="0"/>
              </a:rPr>
              <a:t>East African, Ukrainian, and Native American Families</a:t>
            </a:r>
          </a:p>
          <a:p>
            <a:r>
              <a:rPr lang="en-US" sz="3200" dirty="0">
                <a:solidFill>
                  <a:schemeClr val="tx1"/>
                </a:solidFill>
                <a:highlight>
                  <a:srgbClr val="FFFFFF"/>
                </a:highlight>
                <a:latin typeface="Arial" panose="020B0604020202020204" pitchFamily="34" charset="0"/>
                <a:cs typeface="Arial" panose="020B0604020202020204" pitchFamily="34" charset="0"/>
              </a:rPr>
              <a:t>Coming soon: Afghan Families</a:t>
            </a:r>
            <a:endParaRPr lang="en-US" sz="2600" dirty="0">
              <a:solidFill>
                <a:schemeClr val="tx1"/>
              </a:solidFill>
              <a:highlight>
                <a:srgbClr val="FFFFFF"/>
              </a:highlight>
              <a:latin typeface="Arial" panose="020B0604020202020204" pitchFamily="34" charset="0"/>
              <a:cs typeface="Arial" panose="020B0604020202020204" pitchFamily="34" charset="0"/>
            </a:endParaRPr>
          </a:p>
          <a:p>
            <a:endParaRPr lang="en-US" sz="2600" dirty="0">
              <a:solidFill>
                <a:schemeClr val="tx1"/>
              </a:solidFill>
              <a:highlight>
                <a:srgbClr val="FFFFFF"/>
              </a:highlight>
              <a:latin typeface="Arial" panose="020B0604020202020204" pitchFamily="34" charset="0"/>
              <a:cs typeface="Arial" panose="020B0604020202020204" pitchFamily="34" charset="0"/>
            </a:endParaRPr>
          </a:p>
          <a:p>
            <a:r>
              <a:rPr lang="en-US" sz="2600" dirty="0">
                <a:solidFill>
                  <a:schemeClr val="tx1"/>
                </a:solidFill>
                <a:latin typeface="Arial" panose="020B0604020202020204" pitchFamily="34" charset="0"/>
                <a:cs typeface="Arial" panose="020B0604020202020204" pitchFamily="34" charset="0"/>
                <a:hlinkClick r:id="rId4"/>
              </a:rPr>
              <a:t>https://asphn.org/transition-feeding-brief/</a:t>
            </a:r>
            <a:r>
              <a:rPr lang="en-US" sz="2600" dirty="0">
                <a:solidFill>
                  <a:schemeClr val="tx1"/>
                </a:solidFill>
                <a:latin typeface="Arial" panose="020B060402020202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33F23A32-1B1C-D6BA-BCE6-409E60B9185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759615" y="1686486"/>
            <a:ext cx="5027458" cy="3794616"/>
          </a:xfrm>
          <a:prstGeom prst="rect">
            <a:avLst/>
          </a:prstGeom>
        </p:spPr>
      </p:pic>
    </p:spTree>
    <p:custDataLst>
      <p:tags r:id="rId1"/>
    </p:custDataLst>
    <p:extLst>
      <p:ext uri="{BB962C8B-B14F-4D97-AF65-F5344CB8AC3E}">
        <p14:creationId xmlns:p14="http://schemas.microsoft.com/office/powerpoint/2010/main" val="2172095806"/>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person smiling&#10;&#10;Description automatically generated with medium confidence">
            <a:extLst>
              <a:ext uri="{FF2B5EF4-FFF2-40B4-BE49-F238E27FC236}">
                <a16:creationId xmlns:a16="http://schemas.microsoft.com/office/drawing/2014/main" id="{CB510E6A-F4C8-4E01-A717-179BFCB1F60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 y="1174653"/>
            <a:ext cx="12191980" cy="4508694"/>
          </a:xfrm>
          <a:prstGeom prst="rect">
            <a:avLst/>
          </a:prstGeom>
          <a:noFill/>
        </p:spPr>
      </p:pic>
      <p:sp>
        <p:nvSpPr>
          <p:cNvPr id="31745" name="Rectangle 6"/>
          <p:cNvSpPr>
            <a:spLocks noGrp="1" noChangeArrowheads="1"/>
          </p:cNvSpPr>
          <p:nvPr>
            <p:ph type="title"/>
          </p:nvPr>
        </p:nvSpPr>
        <p:spPr>
          <a:xfrm>
            <a:off x="0" y="332934"/>
            <a:ext cx="12192000" cy="1083212"/>
          </a:xfrm>
        </p:spPr>
        <p:txBody>
          <a:bodyPr anchor="ctr">
            <a:normAutofit fontScale="90000"/>
          </a:bodyPr>
          <a:lstStyle/>
          <a:p>
            <a:pPr eaLnBrk="1" hangingPunct="1"/>
            <a:r>
              <a:rPr lang="en-US" sz="4400" dirty="0">
                <a:latin typeface="Arial" panose="020B0604020202020204" pitchFamily="34" charset="0"/>
                <a:cs typeface="Arial" panose="020B0604020202020204" pitchFamily="34" charset="0"/>
              </a:rPr>
              <a:t>Categories of Practice Website </a:t>
            </a:r>
            <a:br>
              <a:rPr lang="en-US" sz="4400" dirty="0">
                <a:latin typeface="Arial" panose="020B0604020202020204" pitchFamily="34" charset="0"/>
                <a:cs typeface="Arial" panose="020B0604020202020204" pitchFamily="34" charset="0"/>
              </a:rPr>
            </a:br>
            <a:r>
              <a:rPr lang="en-US" sz="3100" i="1" dirty="0">
                <a:latin typeface="Arial" panose="020B0604020202020204" pitchFamily="34" charset="0"/>
                <a:cs typeface="Arial" panose="020B0604020202020204" pitchFamily="34" charset="0"/>
              </a:rPr>
              <a:t>(PublicHealthNutrition.org)</a:t>
            </a:r>
          </a:p>
        </p:txBody>
      </p:sp>
      <p:sp>
        <p:nvSpPr>
          <p:cNvPr id="3" name="TextBox 2">
            <a:extLst>
              <a:ext uri="{FF2B5EF4-FFF2-40B4-BE49-F238E27FC236}">
                <a16:creationId xmlns:a16="http://schemas.microsoft.com/office/drawing/2014/main" id="{788BE5A7-D447-C284-5496-F83E3BE0AFB1}"/>
              </a:ext>
            </a:extLst>
          </p:cNvPr>
          <p:cNvSpPr txBox="1"/>
          <p:nvPr/>
        </p:nvSpPr>
        <p:spPr>
          <a:xfrm>
            <a:off x="2061693" y="6181492"/>
            <a:ext cx="6111024" cy="461665"/>
          </a:xfrm>
          <a:prstGeom prst="rect">
            <a:avLst/>
          </a:prstGeom>
          <a:noFill/>
        </p:spPr>
        <p:txBody>
          <a:bodyPr wrap="square">
            <a:spAutoFit/>
          </a:bodyPr>
          <a:lstStyle/>
          <a:p>
            <a:r>
              <a:rPr lang="en-US" sz="2400" i="1" dirty="0">
                <a:hlinkClick r:id="rId5"/>
              </a:rPr>
              <a:t>Categories of Practice Website </a:t>
            </a:r>
            <a:endParaRPr lang="en-US" sz="2400" i="1" dirty="0"/>
          </a:p>
        </p:txBody>
      </p:sp>
    </p:spTree>
    <p:custDataLst>
      <p:tags r:id="rId1"/>
    </p:custDataLst>
    <p:extLst>
      <p:ext uri="{BB962C8B-B14F-4D97-AF65-F5344CB8AC3E}">
        <p14:creationId xmlns:p14="http://schemas.microsoft.com/office/powerpoint/2010/main" val="3805668519"/>
      </p:ext>
    </p:extLst>
  </p:cSld>
  <p:clrMapOvr>
    <a:masterClrMapping/>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34CF21-EDB3-8318-50F3-0B2EEC32E3F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078426" y="1416146"/>
            <a:ext cx="5100320" cy="53162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745" name="Rectangle 6"/>
          <p:cNvSpPr>
            <a:spLocks noGrp="1" noChangeArrowheads="1"/>
          </p:cNvSpPr>
          <p:nvPr>
            <p:ph type="title"/>
          </p:nvPr>
        </p:nvSpPr>
        <p:spPr>
          <a:xfrm>
            <a:off x="0" y="332934"/>
            <a:ext cx="12192000" cy="1083212"/>
          </a:xfrm>
        </p:spPr>
        <p:txBody>
          <a:bodyPr anchor="ctr">
            <a:normAutofit fontScale="90000"/>
          </a:bodyPr>
          <a:lstStyle/>
          <a:p>
            <a:pPr eaLnBrk="1" hangingPunct="1"/>
            <a:r>
              <a:rPr lang="en-US" sz="4400" dirty="0">
                <a:latin typeface="Arial" panose="020B0604020202020204" pitchFamily="34" charset="0"/>
                <a:cs typeface="Arial" panose="020B0604020202020204" pitchFamily="34" charset="0"/>
              </a:rPr>
              <a:t>Child &amp; Adult Care Food Program (CACFP) Vegetable &amp; Fruit Snack Menu</a:t>
            </a:r>
            <a:endParaRPr lang="en-US" sz="31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6512777-2ACF-FA28-1AEC-EF82B142965F}"/>
              </a:ext>
            </a:extLst>
          </p:cNvPr>
          <p:cNvSpPr txBox="1"/>
          <p:nvPr/>
        </p:nvSpPr>
        <p:spPr>
          <a:xfrm>
            <a:off x="647164" y="2861187"/>
            <a:ext cx="6111024" cy="461665"/>
          </a:xfrm>
          <a:prstGeom prst="rect">
            <a:avLst/>
          </a:prstGeom>
          <a:noFill/>
        </p:spPr>
        <p:txBody>
          <a:bodyPr wrap="square">
            <a:spAutoFit/>
          </a:bodyPr>
          <a:lstStyle/>
          <a:p>
            <a:r>
              <a:rPr lang="en-US" sz="2400" i="1" dirty="0">
                <a:hlinkClick r:id="rId5"/>
              </a:rPr>
              <a:t>View the snack menu here. </a:t>
            </a:r>
            <a:endParaRPr lang="en-US" sz="2400" i="1" dirty="0"/>
          </a:p>
        </p:txBody>
      </p:sp>
    </p:spTree>
    <p:custDataLst>
      <p:tags r:id="rId1"/>
    </p:custDataLst>
    <p:extLst>
      <p:ext uri="{BB962C8B-B14F-4D97-AF65-F5344CB8AC3E}">
        <p14:creationId xmlns:p14="http://schemas.microsoft.com/office/powerpoint/2010/main" val="503484754"/>
      </p:ext>
    </p:extLst>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ED24C8-A65C-D1FC-7F23-9F9C6C975DF7}"/>
              </a:ext>
            </a:extLst>
          </p:cNvPr>
          <p:cNvSpPr/>
          <p:nvPr/>
        </p:nvSpPr>
        <p:spPr>
          <a:xfrm>
            <a:off x="276771" y="5791200"/>
            <a:ext cx="1591786" cy="9318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idx="4294967295"/>
          </p:nvPr>
        </p:nvSpPr>
        <p:spPr>
          <a:xfrm>
            <a:off x="663203" y="220399"/>
            <a:ext cx="10067925" cy="931863"/>
          </a:xfrm>
        </p:spPr>
        <p:txBody>
          <a:bodyPr/>
          <a:lstStyle/>
          <a:p>
            <a:pPr eaLnBrk="1" hangingPunct="1"/>
            <a:r>
              <a:rPr lang="en-US" b="1" dirty="0">
                <a:latin typeface="Arial" panose="020B0604020202020204" pitchFamily="34" charset="0"/>
                <a:cs typeface="Arial" panose="020B0604020202020204" pitchFamily="34" charset="0"/>
              </a:rPr>
              <a:t>Student Opportunities at ASPHN</a:t>
            </a:r>
          </a:p>
        </p:txBody>
      </p:sp>
      <p:sp>
        <p:nvSpPr>
          <p:cNvPr id="31746" name="Rectangle 7"/>
          <p:cNvSpPr>
            <a:spLocks noGrp="1" noChangeArrowheads="1"/>
          </p:cNvSpPr>
          <p:nvPr>
            <p:ph type="body" idx="4294967295"/>
          </p:nvPr>
        </p:nvSpPr>
        <p:spPr>
          <a:xfrm>
            <a:off x="6202680" y="1472750"/>
            <a:ext cx="5989320" cy="5573712"/>
          </a:xfrm>
        </p:spPr>
        <p:txBody>
          <a:bodyPr>
            <a:normAutofit/>
          </a:bodyPr>
          <a:lstStyle/>
          <a:p>
            <a:r>
              <a:rPr lang="en-US" dirty="0">
                <a:latin typeface="Arial" panose="020B0604020202020204" pitchFamily="34" charset="0"/>
                <a:ea typeface="Times New Roman" panose="02020603050405020304" pitchFamily="18" charset="0"/>
                <a:cs typeface="Arial" panose="020B0604020202020204" pitchFamily="34" charset="0"/>
              </a:rPr>
              <a:t>Fellowship Program for Public Health Practice</a:t>
            </a:r>
          </a:p>
          <a:p>
            <a:r>
              <a:rPr lang="en-US" dirty="0">
                <a:latin typeface="Arial" panose="020B0604020202020204" pitchFamily="34" charset="0"/>
                <a:cs typeface="Arial" panose="020B0604020202020204" pitchFamily="34" charset="0"/>
              </a:rPr>
              <a:t>Student Board Representative</a:t>
            </a:r>
          </a:p>
          <a:p>
            <a:r>
              <a:rPr lang="en-US" dirty="0">
                <a:latin typeface="Arial" panose="020B0604020202020204" pitchFamily="34" charset="0"/>
                <a:cs typeface="Arial" panose="020B0604020202020204" pitchFamily="34" charset="0"/>
              </a:rPr>
              <a:t>Annual Student Networking Session</a:t>
            </a:r>
          </a:p>
          <a:p>
            <a:r>
              <a:rPr lang="en-US" dirty="0">
                <a:latin typeface="Arial" panose="020B0604020202020204" pitchFamily="34" charset="0"/>
                <a:cs typeface="Arial" panose="020B0604020202020204" pitchFamily="34" charset="0"/>
              </a:rPr>
              <a:t>Involvement in Councils/Committees</a:t>
            </a:r>
          </a:p>
          <a:p>
            <a:r>
              <a:rPr lang="en-US" dirty="0">
                <a:latin typeface="Arial" panose="020B0604020202020204" pitchFamily="34" charset="0"/>
                <a:cs typeface="Arial" panose="020B0604020202020204" pitchFamily="34" charset="0"/>
                <a:hlinkClick r:id="rId4"/>
              </a:rPr>
              <a:t>Student Webpage</a:t>
            </a:r>
            <a:endParaRPr lang="en-US" dirty="0">
              <a:latin typeface="Arial" panose="020B0604020202020204" pitchFamily="34" charset="0"/>
              <a:cs typeface="Arial" panose="020B0604020202020204" pitchFamily="34" charset="0"/>
            </a:endParaRPr>
          </a:p>
          <a:p>
            <a:pPr marL="0" indent="0">
              <a:buNone/>
            </a:pPr>
            <a:endParaRPr lang="en-US" dirty="0">
              <a:highlight>
                <a:srgbClr val="FFFF00"/>
              </a:highlight>
            </a:endParaRPr>
          </a:p>
          <a:p>
            <a:pPr marL="0" indent="0">
              <a:buNone/>
            </a:pPr>
            <a:endParaRPr lang="en-US" dirty="0">
              <a:highlight>
                <a:srgbClr val="FFFF00"/>
              </a:highlight>
            </a:endParaRPr>
          </a:p>
        </p:txBody>
      </p:sp>
      <p:pic>
        <p:nvPicPr>
          <p:cNvPr id="3" name="Picture 2" descr="People in classroom">
            <a:extLst>
              <a:ext uri="{FF2B5EF4-FFF2-40B4-BE49-F238E27FC236}">
                <a16:creationId xmlns:a16="http://schemas.microsoft.com/office/drawing/2014/main" id="{C9BE9727-DCD9-4AD5-8CE0-A7714D242F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18161" y="1614766"/>
            <a:ext cx="5068792" cy="3383187"/>
          </a:xfrm>
          <a:prstGeom prst="rect">
            <a:avLst/>
          </a:prstGeom>
        </p:spPr>
      </p:pic>
    </p:spTree>
    <p:custDataLst>
      <p:tags r:id="rId1"/>
    </p:custDataLst>
    <p:extLst>
      <p:ext uri="{BB962C8B-B14F-4D97-AF65-F5344CB8AC3E}">
        <p14:creationId xmlns:p14="http://schemas.microsoft.com/office/powerpoint/2010/main" val="3787645242"/>
      </p:ext>
    </p:extLst>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ED24C8-A65C-D1FC-7F23-9F9C6C975DF7}"/>
              </a:ext>
            </a:extLst>
          </p:cNvPr>
          <p:cNvSpPr/>
          <p:nvPr/>
        </p:nvSpPr>
        <p:spPr>
          <a:xfrm>
            <a:off x="276771" y="5791200"/>
            <a:ext cx="1591786" cy="9318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idx="4294967295"/>
          </p:nvPr>
        </p:nvSpPr>
        <p:spPr>
          <a:xfrm>
            <a:off x="663203" y="220399"/>
            <a:ext cx="10067925" cy="931863"/>
          </a:xfrm>
        </p:spPr>
        <p:txBody>
          <a:bodyPr/>
          <a:lstStyle/>
          <a:p>
            <a:pPr eaLnBrk="1" hangingPunct="1"/>
            <a:r>
              <a:rPr lang="en-US" b="1" dirty="0">
                <a:latin typeface="Arial" panose="020B0604020202020204" pitchFamily="34" charset="0"/>
                <a:cs typeface="Arial" panose="020B0604020202020204" pitchFamily="34" charset="0"/>
              </a:rPr>
              <a:t>Grant Projects within ASPHN</a:t>
            </a:r>
          </a:p>
        </p:txBody>
      </p:sp>
      <p:sp>
        <p:nvSpPr>
          <p:cNvPr id="31746" name="Rectangle 7"/>
          <p:cNvSpPr>
            <a:spLocks noGrp="1" noChangeArrowheads="1"/>
          </p:cNvSpPr>
          <p:nvPr>
            <p:ph type="body" idx="4294967295"/>
          </p:nvPr>
        </p:nvSpPr>
        <p:spPr>
          <a:xfrm>
            <a:off x="565065" y="1289870"/>
            <a:ext cx="7105517" cy="5573712"/>
          </a:xfrm>
        </p:spPr>
        <p:txBody>
          <a:bodyPr>
            <a:normAutofit/>
          </a:bodyPr>
          <a:lstStyle/>
          <a:p>
            <a:r>
              <a:rPr lang="en-US" dirty="0">
                <a:latin typeface="Arial" panose="020B0604020202020204" pitchFamily="34" charset="0"/>
                <a:ea typeface="Times New Roman" panose="02020603050405020304" pitchFamily="18" charset="0"/>
                <a:cs typeface="Arial" panose="020B0604020202020204" pitchFamily="34" charset="0"/>
              </a:rPr>
              <a:t>WIC Fellowship</a:t>
            </a:r>
          </a:p>
          <a:p>
            <a:r>
              <a:rPr lang="en-US" dirty="0">
                <a:latin typeface="Arial" panose="020B0604020202020204" pitchFamily="34" charset="0"/>
                <a:ea typeface="Times New Roman" panose="02020603050405020304" pitchFamily="18" charset="0"/>
                <a:cs typeface="Arial" panose="020B0604020202020204" pitchFamily="34" charset="0"/>
                <a:hlinkClick r:id="rId4"/>
              </a:rPr>
              <a:t>Fellowship for Public Health Practice</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5"/>
              </a:rPr>
              <a:t>FARMWISE: Farm to CACFP</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hlinkClick r:id="rId6"/>
              </a:rPr>
              <a:t>Children’s Healthy Weight State Capacity Building Program</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hlinkClick r:id="rId7"/>
              </a:rPr>
              <a:t>Developmental Monitoring for WIC Project</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State Support &amp; DNPAO Ambassador Calls</a:t>
            </a:r>
          </a:p>
          <a:p>
            <a:r>
              <a:rPr lang="en-US" dirty="0">
                <a:highlight>
                  <a:srgbClr val="FFFF00"/>
                </a:highlight>
                <a:latin typeface="Arial" panose="020B0604020202020204" pitchFamily="34" charset="0"/>
                <a:ea typeface="Times New Roman" panose="02020603050405020304" pitchFamily="18" charset="0"/>
                <a:cs typeface="Arial" panose="020B0604020202020204" pitchFamily="34" charset="0"/>
              </a:rPr>
              <a:t>Partnership Training Webinars </a:t>
            </a:r>
          </a:p>
          <a:p>
            <a:pPr marL="0" indent="0">
              <a:buNone/>
            </a:pPr>
            <a:endParaRPr lang="en-US" dirty="0">
              <a:highlight>
                <a:srgbClr val="FFFF00"/>
              </a:highlight>
            </a:endParaRPr>
          </a:p>
          <a:p>
            <a:pPr marL="0" indent="0">
              <a:buNone/>
            </a:pPr>
            <a:endParaRPr lang="en-US" dirty="0">
              <a:highlight>
                <a:srgbClr val="FFFF00"/>
              </a:highlight>
            </a:endParaRPr>
          </a:p>
        </p:txBody>
      </p:sp>
      <p:pic>
        <p:nvPicPr>
          <p:cNvPr id="3" name="Picture 2" descr="Student seated at table presenting on a tablet to two other students">
            <a:extLst>
              <a:ext uri="{FF2B5EF4-FFF2-40B4-BE49-F238E27FC236}">
                <a16:creationId xmlns:a16="http://schemas.microsoft.com/office/drawing/2014/main" id="{C9BE9727-DCD9-4AD5-8CE0-A7714D242FBE}"/>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7670582" y="1644235"/>
            <a:ext cx="4244647" cy="3569529"/>
          </a:xfrm>
          <a:prstGeom prst="rect">
            <a:avLst/>
          </a:prstGeom>
        </p:spPr>
      </p:pic>
    </p:spTree>
    <p:custDataLst>
      <p:tags r:id="rId1"/>
    </p:custDataLst>
    <p:extLst>
      <p:ext uri="{BB962C8B-B14F-4D97-AF65-F5344CB8AC3E}">
        <p14:creationId xmlns:p14="http://schemas.microsoft.com/office/powerpoint/2010/main" val="1004601170"/>
      </p:ext>
    </p:extLst>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780395-70A0-D2C1-5898-E076F4508303}"/>
              </a:ext>
            </a:extLst>
          </p:cNvPr>
          <p:cNvSpPr txBox="1"/>
          <p:nvPr/>
        </p:nvSpPr>
        <p:spPr>
          <a:xfrm>
            <a:off x="1506828" y="1339403"/>
            <a:ext cx="7659709" cy="369332"/>
          </a:xfrm>
          <a:prstGeom prst="rect">
            <a:avLst/>
          </a:prstGeom>
          <a:noFill/>
        </p:spPr>
        <p:txBody>
          <a:bodyPr wrap="square">
            <a:spAutoFit/>
          </a:bodyPr>
          <a:lstStyle/>
          <a:p>
            <a:r>
              <a:rPr lang="en-US" dirty="0">
                <a:highlight>
                  <a:srgbClr val="FFFF00"/>
                </a:highlight>
              </a:rPr>
              <a:t>Insert page for each project???</a:t>
            </a:r>
          </a:p>
        </p:txBody>
      </p:sp>
    </p:spTree>
    <p:custDataLst>
      <p:tags r:id="rId1"/>
    </p:custDataLst>
    <p:extLst>
      <p:ext uri="{BB962C8B-B14F-4D97-AF65-F5344CB8AC3E}">
        <p14:creationId xmlns:p14="http://schemas.microsoft.com/office/powerpoint/2010/main" val="2144363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ED24C8-A65C-D1FC-7F23-9F9C6C975DF7}"/>
              </a:ext>
            </a:extLst>
          </p:cNvPr>
          <p:cNvSpPr/>
          <p:nvPr/>
        </p:nvSpPr>
        <p:spPr>
          <a:xfrm>
            <a:off x="276771" y="5791200"/>
            <a:ext cx="1591786" cy="9318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5" name="Rectangle 6"/>
          <p:cNvSpPr>
            <a:spLocks noGrp="1" noChangeArrowheads="1"/>
          </p:cNvSpPr>
          <p:nvPr>
            <p:ph type="title" idx="4294967295"/>
          </p:nvPr>
        </p:nvSpPr>
        <p:spPr>
          <a:xfrm>
            <a:off x="663203" y="220399"/>
            <a:ext cx="10067925" cy="931863"/>
          </a:xfrm>
        </p:spPr>
        <p:txBody>
          <a:bodyPr/>
          <a:lstStyle/>
          <a:p>
            <a:pPr eaLnBrk="1" hangingPunct="1"/>
            <a:r>
              <a:rPr lang="en-US" b="1" dirty="0">
                <a:latin typeface="Arial" panose="020B0604020202020204" pitchFamily="34" charset="0"/>
                <a:cs typeface="Arial" panose="020B0604020202020204" pitchFamily="34" charset="0"/>
              </a:rPr>
              <a:t>Annual Meeting </a:t>
            </a:r>
          </a:p>
        </p:txBody>
      </p:sp>
      <p:sp>
        <p:nvSpPr>
          <p:cNvPr id="31746" name="Rectangle 7"/>
          <p:cNvSpPr>
            <a:spLocks noGrp="1" noChangeArrowheads="1"/>
          </p:cNvSpPr>
          <p:nvPr>
            <p:ph type="body" idx="4294967295"/>
          </p:nvPr>
        </p:nvSpPr>
        <p:spPr>
          <a:xfrm>
            <a:off x="565065" y="1289870"/>
            <a:ext cx="7105517" cy="5573712"/>
          </a:xfrm>
        </p:spPr>
        <p:txBody>
          <a:bodyPr>
            <a:normAutofit/>
          </a:bodyPr>
          <a:lstStyle/>
          <a:p>
            <a:pPr marL="0" indent="0">
              <a:buNone/>
            </a:pPr>
            <a:endParaRPr lang="en-US" dirty="0">
              <a:highlight>
                <a:srgbClr val="FFFF00"/>
              </a:highlight>
            </a:endParaRPr>
          </a:p>
          <a:p>
            <a:pPr marL="0" indent="0">
              <a:buNone/>
            </a:pPr>
            <a:endParaRPr lang="en-US" dirty="0">
              <a:highlight>
                <a:srgbClr val="FFFF00"/>
              </a:highlight>
            </a:endParaRPr>
          </a:p>
        </p:txBody>
      </p:sp>
      <p:sp>
        <p:nvSpPr>
          <p:cNvPr id="7" name="Rectangle 5">
            <a:extLst>
              <a:ext uri="{FF2B5EF4-FFF2-40B4-BE49-F238E27FC236}">
                <a16:creationId xmlns:a16="http://schemas.microsoft.com/office/drawing/2014/main" id="{F8CA4182-0660-D382-07ED-0AA53B6AE079}"/>
              </a:ext>
            </a:extLst>
          </p:cNvPr>
          <p:cNvSpPr txBox="1">
            <a:spLocks/>
          </p:cNvSpPr>
          <p:nvPr/>
        </p:nvSpPr>
        <p:spPr>
          <a:xfrm>
            <a:off x="783768" y="1424354"/>
            <a:ext cx="6110654" cy="47714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latin typeface="Arial" panose="020B0604020202020204" pitchFamily="34" charset="0"/>
                <a:cs typeface="Arial" panose="020B0604020202020204" pitchFamily="34" charset="0"/>
              </a:rPr>
              <a:t>June 8-10, 2025; SLC, UT</a:t>
            </a:r>
          </a:p>
          <a:p>
            <a:r>
              <a:rPr lang="en-US" dirty="0">
                <a:solidFill>
                  <a:schemeClr val="tx1"/>
                </a:solidFill>
                <a:latin typeface="Arial" panose="020B0604020202020204" pitchFamily="34" charset="0"/>
                <a:cs typeface="Arial" panose="020B0604020202020204" pitchFamily="34" charset="0"/>
              </a:rPr>
              <a:t>Theme: Leveraging AI in Public Health Outreach</a:t>
            </a:r>
          </a:p>
          <a:p>
            <a:r>
              <a:rPr lang="en-US" dirty="0">
                <a:solidFill>
                  <a:schemeClr val="tx1"/>
                </a:solidFill>
                <a:latin typeface="Arial" panose="020B0604020202020204" pitchFamily="34" charset="0"/>
                <a:cs typeface="Arial" panose="020B0604020202020204" pitchFamily="34" charset="0"/>
              </a:rPr>
              <a:t>Poster Sessions</a:t>
            </a:r>
          </a:p>
          <a:p>
            <a:r>
              <a:rPr lang="en-US" dirty="0">
                <a:solidFill>
                  <a:schemeClr val="tx1"/>
                </a:solidFill>
                <a:latin typeface="Arial" panose="020B0604020202020204" pitchFamily="34" charset="0"/>
                <a:cs typeface="Arial" panose="020B0604020202020204" pitchFamily="34" charset="0"/>
              </a:rPr>
              <a:t>Professional Development Opportunities; Student Sessions</a:t>
            </a:r>
          </a:p>
          <a:p>
            <a:r>
              <a:rPr lang="en-US" dirty="0">
                <a:solidFill>
                  <a:schemeClr val="tx1"/>
                </a:solidFill>
                <a:latin typeface="Arial" panose="020B0604020202020204" pitchFamily="34" charset="0"/>
                <a:cs typeface="Arial" panose="020B0604020202020204" pitchFamily="34" charset="0"/>
              </a:rPr>
              <a:t>Save the Date: </a:t>
            </a:r>
          </a:p>
          <a:p>
            <a:pPr lvl="1"/>
            <a:r>
              <a:rPr lang="en-US" dirty="0">
                <a:solidFill>
                  <a:schemeClr val="tx1"/>
                </a:solidFill>
                <a:latin typeface="Arial" panose="020B0604020202020204" pitchFamily="34" charset="0"/>
                <a:cs typeface="Arial" panose="020B0604020202020204" pitchFamily="34" charset="0"/>
              </a:rPr>
              <a:t>June 14-16, 2026</a:t>
            </a:r>
          </a:p>
          <a:p>
            <a:pPr lvl="1"/>
            <a:r>
              <a:rPr lang="en-US" dirty="0">
                <a:solidFill>
                  <a:schemeClr val="tx1"/>
                </a:solidFill>
                <a:latin typeface="Arial" panose="020B0604020202020204" pitchFamily="34" charset="0"/>
                <a:cs typeface="Arial" panose="020B0604020202020204" pitchFamily="34" charset="0"/>
              </a:rPr>
              <a:t>June 13-15, 2027</a:t>
            </a:r>
          </a:p>
          <a:p>
            <a:endParaRPr lang="en-US" sz="2600" dirty="0">
              <a:solidFill>
                <a:schemeClr val="tx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41ACB4F-3FB3-2DFD-D46D-0FD67F360022}"/>
              </a:ext>
            </a:extLst>
          </p:cNvPr>
          <p:cNvSpPr txBox="1"/>
          <p:nvPr/>
        </p:nvSpPr>
        <p:spPr>
          <a:xfrm>
            <a:off x="374004" y="6068049"/>
            <a:ext cx="6110654" cy="461665"/>
          </a:xfrm>
          <a:prstGeom prst="rect">
            <a:avLst/>
          </a:prstGeom>
          <a:noFill/>
        </p:spPr>
        <p:txBody>
          <a:bodyPr wrap="square">
            <a:spAutoFit/>
          </a:bodyPr>
          <a:lstStyle/>
          <a:p>
            <a:r>
              <a:rPr lang="en-US" sz="2400" dirty="0">
                <a:hlinkClick r:id="rId4"/>
              </a:rPr>
              <a:t>https://asphn.org/2025-annual-meeting/</a:t>
            </a:r>
            <a:r>
              <a:rPr lang="en-US" sz="2400" dirty="0"/>
              <a:t> </a:t>
            </a:r>
          </a:p>
        </p:txBody>
      </p:sp>
      <p:pic>
        <p:nvPicPr>
          <p:cNvPr id="3" name="Picture 2">
            <a:extLst>
              <a:ext uri="{FF2B5EF4-FFF2-40B4-BE49-F238E27FC236}">
                <a16:creationId xmlns:a16="http://schemas.microsoft.com/office/drawing/2014/main" id="{519F9168-4C7C-F299-2B2C-6CA26526EA0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61643" y="1930390"/>
            <a:ext cx="3543935" cy="2997219"/>
          </a:xfrm>
          <a:prstGeom prst="rect">
            <a:avLst/>
          </a:prstGeom>
        </p:spPr>
      </p:pic>
    </p:spTree>
    <p:custDataLst>
      <p:tags r:id="rId1"/>
    </p:custDataLst>
    <p:extLst>
      <p:ext uri="{BB962C8B-B14F-4D97-AF65-F5344CB8AC3E}">
        <p14:creationId xmlns:p14="http://schemas.microsoft.com/office/powerpoint/2010/main" val="3639914311"/>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09FF1E9A-CC1F-43ED-B7A5-544774A2FD6C}"/>
              </a:ext>
            </a:extLst>
          </p:cNvPr>
          <p:cNvSpPr txBox="1">
            <a:spLocks noChangeArrowheads="1"/>
          </p:cNvSpPr>
          <p:nvPr/>
        </p:nvSpPr>
        <p:spPr>
          <a:xfrm>
            <a:off x="382339" y="-83127"/>
            <a:ext cx="11021787" cy="9316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b="1" i="0" kern="1200" spc="-100" baseline="0">
                <a:solidFill>
                  <a:schemeClr val="tx1"/>
                </a:solidFill>
                <a:latin typeface="Arial"/>
                <a:ea typeface="Segoe UI Historic" panose="020B0502040204020203" pitchFamily="34" charset="0"/>
                <a:cs typeface="Arial"/>
              </a:defRPr>
            </a:lvl1pPr>
          </a:lstStyle>
          <a:p>
            <a:pPr algn="ctr"/>
            <a:r>
              <a:rPr lang="en-US" sz="4400" b="0" dirty="0">
                <a:latin typeface="Arial" panose="020B0604020202020204" pitchFamily="34" charset="0"/>
                <a:cs typeface="Arial" panose="020B0604020202020204" pitchFamily="34" charset="0"/>
              </a:rPr>
              <a:t>Questions </a:t>
            </a:r>
            <a:r>
              <a:rPr lang="en-US" sz="4400" b="0">
                <a:latin typeface="Arial" panose="020B0604020202020204" pitchFamily="34" charset="0"/>
                <a:cs typeface="Arial" panose="020B0604020202020204" pitchFamily="34" charset="0"/>
              </a:rPr>
              <a:t>and Networking</a:t>
            </a:r>
            <a:endParaRPr lang="en-US" sz="4400" b="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E2B2BCE-2AAE-4744-AAF0-FF251577E527}"/>
              </a:ext>
            </a:extLst>
          </p:cNvPr>
          <p:cNvPicPr>
            <a:picLocks noChangeAspect="1"/>
          </p:cNvPicPr>
          <p:nvPr/>
        </p:nvPicPr>
        <p:blipFill>
          <a:blip r:embed="rId4"/>
          <a:stretch>
            <a:fillRect/>
          </a:stretch>
        </p:blipFill>
        <p:spPr>
          <a:xfrm>
            <a:off x="519953" y="1179386"/>
            <a:ext cx="7578320" cy="4079046"/>
          </a:xfrm>
          <a:prstGeom prst="rect">
            <a:avLst/>
          </a:prstGeom>
        </p:spPr>
      </p:pic>
      <p:sp>
        <p:nvSpPr>
          <p:cNvPr id="6" name="TextBox 5">
            <a:extLst>
              <a:ext uri="{FF2B5EF4-FFF2-40B4-BE49-F238E27FC236}">
                <a16:creationId xmlns:a16="http://schemas.microsoft.com/office/drawing/2014/main" id="{F31937B1-AAAF-4E18-9160-3CD5559744B0}"/>
              </a:ext>
            </a:extLst>
          </p:cNvPr>
          <p:cNvSpPr txBox="1"/>
          <p:nvPr/>
        </p:nvSpPr>
        <p:spPr>
          <a:xfrm>
            <a:off x="8229600" y="1310695"/>
            <a:ext cx="3657600" cy="3816429"/>
          </a:xfrm>
          <a:prstGeom prst="rect">
            <a:avLst/>
          </a:prstGeom>
          <a:noFill/>
        </p:spPr>
        <p:txBody>
          <a:bodyPr wrap="square">
            <a:spAutoFit/>
          </a:bodyPr>
          <a:lstStyle/>
          <a:p>
            <a:r>
              <a:rPr lang="en-US" sz="2200" b="0" i="1" dirty="0">
                <a:solidFill>
                  <a:srgbClr val="283C46"/>
                </a:solidFill>
                <a:effectLst/>
                <a:latin typeface="Arial" panose="020B0604020202020204" pitchFamily="34" charset="0"/>
                <a:cs typeface="Arial" panose="020B0604020202020204" pitchFamily="34" charset="0"/>
              </a:rPr>
              <a:t>“ASPHN offers a safe and welcoming environment to not only connect with other state public health nutrition professionals and learn from their success or challenges, but to develop your professional skills in leadership, public speaking, and communication.” </a:t>
            </a:r>
            <a:r>
              <a:rPr lang="en-US" sz="2200" b="0" i="0" dirty="0">
                <a:solidFill>
                  <a:srgbClr val="283C46"/>
                </a:solidFill>
                <a:effectLst/>
                <a:latin typeface="Arial" panose="020B0604020202020204" pitchFamily="34" charset="0"/>
                <a:cs typeface="Arial" panose="020B0604020202020204" pitchFamily="34" charset="0"/>
              </a:rPr>
              <a:t>– ASPHN Member</a:t>
            </a:r>
            <a:endParaRPr lang="en-US" sz="22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472906566"/>
      </p:ext>
    </p:extLst>
  </p:cSld>
  <p:clrMapOvr>
    <a:masterClrMapping/>
  </p:clrMapOvr>
  <p:transition spd="slow">
    <p:cove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PHN-powerpoint-template-2020" id="{C721A6EB-60CE-304E-93CD-4509EAF33E88}" vid="{880655D2-86EE-1F4D-957E-08306FACED4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117931</TotalTime>
  <Words>5648</Words>
  <Application>Microsoft Office PowerPoint</Application>
  <PresentationFormat>Widescreen</PresentationFormat>
  <Paragraphs>495</Paragraphs>
  <Slides>29</Slides>
  <Notes>27</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29</vt:i4>
      </vt:variant>
    </vt:vector>
  </HeadingPairs>
  <TitlesOfParts>
    <vt:vector size="43" baseType="lpstr">
      <vt:lpstr>-apple-system</vt:lpstr>
      <vt:lpstr>Arial</vt:lpstr>
      <vt:lpstr>Calibri</vt:lpstr>
      <vt:lpstr>Calibri Light</vt:lpstr>
      <vt:lpstr>Helvetica Neue</vt:lpstr>
      <vt:lpstr>Inter</vt:lpstr>
      <vt:lpstr>lato</vt:lpstr>
      <vt:lpstr>Merriweather</vt:lpstr>
      <vt:lpstr>Merriweather</vt:lpstr>
      <vt:lpstr>Montserrat</vt:lpstr>
      <vt:lpstr>Segoe UI</vt:lpstr>
      <vt:lpstr>var(--font-family-body)</vt:lpstr>
      <vt:lpstr>Office Theme</vt:lpstr>
      <vt:lpstr>1_Office Theme</vt:lpstr>
      <vt:lpstr>The Association of State Public Health Nutritionists (ASPHN) Member Orientation</vt:lpstr>
      <vt:lpstr>Table of Contents/ Objectives</vt:lpstr>
      <vt:lpstr>What is ASPHN?</vt:lpstr>
      <vt:lpstr>What is ASPHN?</vt:lpstr>
      <vt:lpstr>Organization Chart</vt:lpstr>
      <vt:lpstr>Board of Directors</vt:lpstr>
      <vt:lpstr>PowerPoint Presentation</vt:lpstr>
      <vt:lpstr>PowerPoint Presentation</vt:lpstr>
      <vt:lpstr>Funding Partners</vt:lpstr>
      <vt:lpstr>Benefits of ASPHN Membership</vt:lpstr>
      <vt:lpstr>Stay Up to Date with the Latest ASPHN News</vt:lpstr>
      <vt:lpstr>Benefits of ASPHN Membership</vt:lpstr>
      <vt:lpstr>Add Benefits pages</vt:lpstr>
      <vt:lpstr>Making the Most of My Membership and  Getting Involved</vt:lpstr>
      <vt:lpstr>Councils</vt:lpstr>
      <vt:lpstr>Committees</vt:lpstr>
      <vt:lpstr>PowerPoint Presentation</vt:lpstr>
      <vt:lpstr>PowerPoint Presentation</vt:lpstr>
      <vt:lpstr>PowerPoint Presentation</vt:lpstr>
      <vt:lpstr>Vegetable &amp; Fruit Call to Action</vt:lpstr>
      <vt:lpstr>Food &amp; Nutrition Security Primer</vt:lpstr>
      <vt:lpstr>Infant Transition Feeding Briefs</vt:lpstr>
      <vt:lpstr>Categories of Practice Website  (PublicHealthNutrition.org)</vt:lpstr>
      <vt:lpstr>Child &amp; Adult Care Food Program (CACFP) Vegetable &amp; Fruit Snack Menu</vt:lpstr>
      <vt:lpstr>Student Opportunities at ASPHN</vt:lpstr>
      <vt:lpstr>Grant Projects within ASPHN</vt:lpstr>
      <vt:lpstr>PowerPoint Presentation</vt:lpstr>
      <vt:lpstr>Annual Meeting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Association of State Public Health Nutritionists (ASPHN) New Member Orientation</dc:title>
  <dc:creator>Amber Brown</dc:creator>
  <cp:lastModifiedBy>Amber Brown</cp:lastModifiedBy>
  <cp:revision>19</cp:revision>
  <dcterms:created xsi:type="dcterms:W3CDTF">2021-02-09T16:53:06Z</dcterms:created>
  <dcterms:modified xsi:type="dcterms:W3CDTF">2025-05-05T21:25:56Z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754EF1CA-77FB-454A-B07E-430B2A8CD1B8</vt:lpwstr>
  </property>
  <property fmtid="{D5CDD505-2E9C-101B-9397-08002B2CF9AE}" pid="3" name="ArticulatePath">
    <vt:lpwstr>https://d.docs.live.net/496ae6c669bbb7c8/ASPHN/Councils ^0 Committees/MC^0O Committee/New Member Orientation/New Member Orientation 2.8.2021</vt:lpwstr>
  </property>
</Properties>
</file>