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"/>
  </p:notesMasterIdLst>
  <p:sldIdLst>
    <p:sldId id="256" r:id="rId2"/>
  </p:sldIdLst>
  <p:sldSz cx="43891200" cy="32918400"/>
  <p:notesSz cx="6858000" cy="9144000"/>
  <p:embeddedFontLst>
    <p:embeddedFont>
      <p:font typeface="Canva Sans" panose="020B0604020202020204" charset="0"/>
      <p:regular r:id="rId4"/>
    </p:embeddedFont>
    <p:embeddedFont>
      <p:font typeface="Canva Sans Bold" panose="020B0604020202020204" charset="0"/>
      <p:regular r:id="rId5"/>
      <p:bold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37C5228-6C93-E1DD-2AF0-3606E45E3F21}" name="Masterson, Travis D" initials="TM" userId="S::tpm5262@psu.edu::878c21b2-a3a0-4304-b42d-54b3a7f1fd5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 autoAdjust="0"/>
    <p:restoredTop sz="94662" autoAdjust="0"/>
  </p:normalViewPr>
  <p:slideViewPr>
    <p:cSldViewPr>
      <p:cViewPr varScale="1">
        <p:scale>
          <a:sx n="22" d="100"/>
          <a:sy n="22" d="100"/>
        </p:scale>
        <p:origin x="856" y="3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microsoft.com/office/2018/10/relationships/authors" Target="authors.xml"/><Relationship Id="rId5" Type="http://schemas.openxmlformats.org/officeDocument/2006/relationships/font" Target="fonts/font2.fntdata"/><Relationship Id="rId10" Type="http://schemas.openxmlformats.org/officeDocument/2006/relationships/tableStyles" Target="tableStyles.xml"/><Relationship Id="rId4" Type="http://schemas.openxmlformats.org/officeDocument/2006/relationships/font" Target="fonts/font1.fntdata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1FC54B-75E8-4ECC-891C-E5FBB02D802A}" type="datetimeFigureOut">
              <a:rPr lang="en-US" smtClean="0"/>
              <a:t>6/2/2025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491A71-AF11-4407-AEF6-FFF34362C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6448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491A71-AF11-4407-AEF6-FFF34362CD9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8553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D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>
            <a:extLst>
              <a:ext uri="{FF2B5EF4-FFF2-40B4-BE49-F238E27FC236}">
                <a16:creationId xmlns:a16="http://schemas.microsoft.com/office/drawing/2014/main" id="{3DCF7B93-4569-A170-DFA7-0EC9B68ADB7E}"/>
              </a:ext>
            </a:extLst>
          </p:cNvPr>
          <p:cNvGrpSpPr/>
          <p:nvPr/>
        </p:nvGrpSpPr>
        <p:grpSpPr>
          <a:xfrm>
            <a:off x="13335000" y="4893320"/>
            <a:ext cx="17071974" cy="12507600"/>
            <a:chOff x="13411200" y="4813150"/>
            <a:chExt cx="17071974" cy="12480280"/>
          </a:xfrm>
        </p:grpSpPr>
        <p:sp>
          <p:nvSpPr>
            <p:cNvPr id="9" name="Freeform 9"/>
            <p:cNvSpPr/>
            <p:nvPr/>
          </p:nvSpPr>
          <p:spPr>
            <a:xfrm>
              <a:off x="13411200" y="4813150"/>
              <a:ext cx="17071974" cy="12480280"/>
            </a:xfrm>
            <a:custGeom>
              <a:avLst/>
              <a:gdLst/>
              <a:ahLst/>
              <a:cxnLst/>
              <a:rect l="l" t="t" r="r" b="b"/>
              <a:pathLst>
                <a:path w="9037640" h="8145173">
                  <a:moveTo>
                    <a:pt x="0" y="0"/>
                  </a:moveTo>
                  <a:lnTo>
                    <a:pt x="9037639" y="0"/>
                  </a:lnTo>
                  <a:lnTo>
                    <a:pt x="9037639" y="8145173"/>
                  </a:lnTo>
                  <a:lnTo>
                    <a:pt x="0" y="81451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2957EBD5-416C-65C6-D88A-9CAC1B5B3B12}"/>
                </a:ext>
              </a:extLst>
            </p:cNvPr>
            <p:cNvSpPr/>
            <p:nvPr/>
          </p:nvSpPr>
          <p:spPr>
            <a:xfrm>
              <a:off x="14554200" y="9220200"/>
              <a:ext cx="3733800" cy="1219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EB1A9C32-7DF2-9328-F2AA-0A60D4873582}"/>
                </a:ext>
              </a:extLst>
            </p:cNvPr>
            <p:cNvSpPr/>
            <p:nvPr/>
          </p:nvSpPr>
          <p:spPr>
            <a:xfrm>
              <a:off x="22808815" y="9347862"/>
              <a:ext cx="3750276" cy="1219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09A24493-7668-B4D6-BC60-2B2AF763CBCA}"/>
                </a:ext>
              </a:extLst>
            </p:cNvPr>
            <p:cNvSpPr/>
            <p:nvPr/>
          </p:nvSpPr>
          <p:spPr>
            <a:xfrm>
              <a:off x="14226490" y="15678936"/>
              <a:ext cx="4061510" cy="1219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2ADD3839-0529-6ACF-EDF2-6E92871F3149}"/>
                </a:ext>
              </a:extLst>
            </p:cNvPr>
            <p:cNvSpPr/>
            <p:nvPr/>
          </p:nvSpPr>
          <p:spPr>
            <a:xfrm>
              <a:off x="22800509" y="15392476"/>
              <a:ext cx="3788079" cy="1219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AutoShape 2"/>
          <p:cNvSpPr/>
          <p:nvPr/>
        </p:nvSpPr>
        <p:spPr>
          <a:xfrm>
            <a:off x="0" y="-1"/>
            <a:ext cx="43891200" cy="4946825"/>
          </a:xfrm>
          <a:prstGeom prst="rect">
            <a:avLst/>
          </a:prstGeom>
          <a:solidFill>
            <a:srgbClr val="FCFCFB"/>
          </a:solidFill>
        </p:spPr>
        <p:txBody>
          <a:bodyPr/>
          <a:lstStyle/>
          <a:p>
            <a:endParaRPr lang="en-US"/>
          </a:p>
        </p:txBody>
      </p:sp>
      <p:sp>
        <p:nvSpPr>
          <p:cNvPr id="4" name="AutoShape 4"/>
          <p:cNvSpPr/>
          <p:nvPr/>
        </p:nvSpPr>
        <p:spPr>
          <a:xfrm>
            <a:off x="0" y="17353167"/>
            <a:ext cx="43891200" cy="12878140"/>
          </a:xfrm>
          <a:prstGeom prst="rect">
            <a:avLst/>
          </a:prstGeom>
          <a:solidFill>
            <a:srgbClr val="5D7B98"/>
          </a:solidFill>
        </p:spPr>
        <p:txBody>
          <a:bodyPr/>
          <a:lstStyle/>
          <a:p>
            <a:endParaRPr lang="en-US"/>
          </a:p>
        </p:txBody>
      </p:sp>
      <p:sp>
        <p:nvSpPr>
          <p:cNvPr id="6" name="AutoShape 6"/>
          <p:cNvSpPr/>
          <p:nvPr/>
        </p:nvSpPr>
        <p:spPr>
          <a:xfrm>
            <a:off x="-1" y="29523383"/>
            <a:ext cx="43891201" cy="3613920"/>
          </a:xfrm>
          <a:prstGeom prst="rect">
            <a:avLst/>
          </a:prstGeom>
          <a:solidFill>
            <a:srgbClr val="FEFEFE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7" name="Freeform 7"/>
          <p:cNvSpPr/>
          <p:nvPr/>
        </p:nvSpPr>
        <p:spPr>
          <a:xfrm>
            <a:off x="33528000" y="0"/>
            <a:ext cx="9905999" cy="4893320"/>
          </a:xfrm>
          <a:custGeom>
            <a:avLst/>
            <a:gdLst/>
            <a:ahLst/>
            <a:cxnLst/>
            <a:rect l="l" t="t" r="r" b="b"/>
            <a:pathLst>
              <a:path w="5705664" h="2743108">
                <a:moveTo>
                  <a:pt x="0" y="0"/>
                </a:moveTo>
                <a:lnTo>
                  <a:pt x="5705664" y="0"/>
                </a:lnTo>
                <a:lnTo>
                  <a:pt x="5705664" y="2743108"/>
                </a:lnTo>
                <a:lnTo>
                  <a:pt x="0" y="274310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0" name="Group 10"/>
          <p:cNvGrpSpPr/>
          <p:nvPr/>
        </p:nvGrpSpPr>
        <p:grpSpPr>
          <a:xfrm>
            <a:off x="668839" y="827391"/>
            <a:ext cx="37623108" cy="2967803"/>
            <a:chOff x="0" y="114300"/>
            <a:chExt cx="50164143" cy="3957071"/>
          </a:xfrm>
        </p:grpSpPr>
        <p:sp>
          <p:nvSpPr>
            <p:cNvPr id="11" name="TextBox 11"/>
            <p:cNvSpPr txBox="1"/>
            <p:nvPr/>
          </p:nvSpPr>
          <p:spPr>
            <a:xfrm>
              <a:off x="0" y="114300"/>
              <a:ext cx="50164143" cy="15559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9135"/>
                </a:lnSpc>
              </a:pPr>
              <a:r>
                <a:rPr lang="en-US" sz="7500" b="1" spc="87" dirty="0">
                  <a:solidFill>
                    <a:srgbClr val="002D5C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Food presentation drives engagement with social media thumbnails 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2080682"/>
              <a:ext cx="50164143" cy="199068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2599"/>
                </a:lnSpc>
              </a:pPr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386499" y="5380040"/>
            <a:ext cx="5838303" cy="1038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875"/>
              </a:lnSpc>
              <a:spcBef>
                <a:spcPct val="0"/>
              </a:spcBef>
            </a:pPr>
            <a:r>
              <a:rPr lang="en-US" sz="7500" spc="75" dirty="0">
                <a:solidFill>
                  <a:srgbClr val="FCFCFB"/>
                </a:solidFill>
                <a:latin typeface="Canva Sans"/>
                <a:ea typeface="Canva Sans"/>
                <a:cs typeface="Canva Sans"/>
                <a:sym typeface="Canva Sans"/>
              </a:rPr>
              <a:t>Background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9518" y="6470160"/>
            <a:ext cx="13078373" cy="105968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31799" lvl="1" algn="l">
              <a:lnSpc>
                <a:spcPts val="6399"/>
              </a:lnSpc>
            </a:pPr>
            <a:r>
              <a:rPr lang="en-US" sz="3999" b="1" spc="79" dirty="0">
                <a:solidFill>
                  <a:srgbClr val="FCFCFB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Ma</a:t>
            </a:r>
            <a:r>
              <a:rPr lang="en-US" sz="3999" b="1" u="none" spc="79" dirty="0">
                <a:solidFill>
                  <a:srgbClr val="FCFCFB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rketing techniques are used to increase purchase and consumption of energy-dense, nutrient-poor foods</a:t>
            </a:r>
            <a:br>
              <a:rPr lang="en-US" sz="3999" b="1" u="none" spc="79" dirty="0">
                <a:solidFill>
                  <a:srgbClr val="FCFCFB"/>
                </a:solidFill>
                <a:latin typeface="Canva Sans Bold"/>
                <a:ea typeface="Canva Sans Bold"/>
                <a:cs typeface="Canva Sans Bold"/>
                <a:sym typeface="Canva Sans Bold"/>
              </a:rPr>
            </a:br>
            <a:endParaRPr lang="en-US" sz="3999" b="1" u="none" spc="79" dirty="0">
              <a:solidFill>
                <a:srgbClr val="FCFCFB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marL="431799" lvl="1" algn="l">
              <a:lnSpc>
                <a:spcPts val="6399"/>
              </a:lnSpc>
            </a:pPr>
            <a:r>
              <a:rPr lang="en-US" sz="3999" b="1" u="none" spc="79" dirty="0">
                <a:solidFill>
                  <a:srgbClr val="FCFCFB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Adolescents are specifically targeted by food marketing  on digital media platforms</a:t>
            </a:r>
          </a:p>
          <a:p>
            <a:pPr marL="431799" lvl="1" algn="l">
              <a:lnSpc>
                <a:spcPts val="6399"/>
              </a:lnSpc>
            </a:pPr>
            <a:endParaRPr lang="en-US" sz="3999" b="1" u="none" spc="79" dirty="0">
              <a:solidFill>
                <a:srgbClr val="FCFCFB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marL="431799" lvl="1" algn="l">
              <a:lnSpc>
                <a:spcPts val="6399"/>
              </a:lnSpc>
            </a:pPr>
            <a:r>
              <a:rPr lang="en-US" sz="3999" b="1" u="none" spc="79" dirty="0">
                <a:solidFill>
                  <a:srgbClr val="FCFCFB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Video content is a prevalent form of digital media across platforms such as YouTube and TikTok </a:t>
            </a:r>
          </a:p>
          <a:p>
            <a:pPr marL="431799" lvl="1" algn="l">
              <a:lnSpc>
                <a:spcPts val="6399"/>
              </a:lnSpc>
            </a:pPr>
            <a:endParaRPr lang="en-US" sz="3999" b="1" spc="79" dirty="0">
              <a:solidFill>
                <a:srgbClr val="FCFCFB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marL="431799" lvl="1" algn="l">
              <a:lnSpc>
                <a:spcPts val="6399"/>
              </a:lnSpc>
            </a:pPr>
            <a:r>
              <a:rPr lang="en-US" sz="3999" b="1" u="none" spc="79" dirty="0">
                <a:solidFill>
                  <a:srgbClr val="FCFCFB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Many factors influence engagement with video content, including video thumbnails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8759367" y="17631855"/>
            <a:ext cx="6117015" cy="10382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876"/>
              </a:lnSpc>
              <a:spcBef>
                <a:spcPct val="0"/>
              </a:spcBef>
            </a:pPr>
            <a:r>
              <a:rPr lang="en-US" sz="7501" spc="75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Results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66381" y="2059941"/>
            <a:ext cx="31884201" cy="11219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9599"/>
              </a:lnSpc>
              <a:spcBef>
                <a:spcPct val="0"/>
              </a:spcBef>
            </a:pPr>
            <a:r>
              <a:rPr lang="en-US" sz="5000" b="1" spc="119" dirty="0">
                <a:solidFill>
                  <a:srgbClr val="002D5C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Callie J. Millward, Frank E. Dardis, Helene Hopfer, Olivia Lawler, Travis Masterson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66381" y="3496611"/>
            <a:ext cx="39885201" cy="6902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5800"/>
              </a:lnSpc>
            </a:pPr>
            <a:r>
              <a:rPr lang="en-US" sz="4000" b="1" spc="100" dirty="0">
                <a:solidFill>
                  <a:srgbClr val="002D5C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Department of Nutritional Sciences, Pennsylvania State University, State College, Pennsylvania, United States of America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30539272" y="6527827"/>
            <a:ext cx="12894728" cy="105968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31799" lvl="1" algn="l">
              <a:lnSpc>
                <a:spcPts val="6399"/>
              </a:lnSpc>
            </a:pPr>
            <a:r>
              <a:rPr lang="en-US" sz="3999" b="1" spc="79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Adolescents (n=1001) aged 13–17 years were recruited using a market research platform</a:t>
            </a:r>
          </a:p>
          <a:p>
            <a:pPr marL="431799" lvl="1" algn="l">
              <a:lnSpc>
                <a:spcPts val="6399"/>
              </a:lnSpc>
            </a:pPr>
            <a:endParaRPr lang="en-US" sz="3999" b="1" spc="79" dirty="0">
              <a:solidFill>
                <a:srgbClr val="FFFFFF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marL="431799" lvl="1" algn="l">
              <a:lnSpc>
                <a:spcPts val="6399"/>
              </a:lnSpc>
            </a:pPr>
            <a:r>
              <a:rPr lang="en-US" sz="3999" b="1" spc="79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Participants viewed both food and non-food video thumbnails in a randomized order</a:t>
            </a:r>
          </a:p>
          <a:p>
            <a:pPr marL="431799" lvl="1" algn="l">
              <a:lnSpc>
                <a:spcPts val="6399"/>
              </a:lnSpc>
            </a:pPr>
            <a:endParaRPr lang="en-US" sz="3999" b="1" spc="79" dirty="0">
              <a:solidFill>
                <a:srgbClr val="FFFFFF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marL="431799" lvl="1" algn="l">
              <a:lnSpc>
                <a:spcPts val="6399"/>
              </a:lnSpc>
            </a:pPr>
            <a:r>
              <a:rPr lang="en-US" sz="3999" b="1" spc="79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Presented with every combination of attributes and asked to select 1 of any given 4 possibilities </a:t>
            </a:r>
          </a:p>
          <a:p>
            <a:pPr marL="431799" lvl="1" algn="l">
              <a:lnSpc>
                <a:spcPts val="6399"/>
              </a:lnSpc>
            </a:pPr>
            <a:endParaRPr lang="en-US" sz="3999" b="1" u="none" spc="79" dirty="0">
              <a:solidFill>
                <a:srgbClr val="FFFFFF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marL="431799" lvl="1" algn="l">
              <a:lnSpc>
                <a:spcPts val="6399"/>
              </a:lnSpc>
            </a:pPr>
            <a:r>
              <a:rPr lang="en-US" sz="3999" b="1" u="none" spc="79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Analysis</a:t>
            </a:r>
            <a:r>
              <a:rPr lang="en-US" sz="3999" b="1" spc="79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– Conjoint analysis was done using Sawtooth software as </a:t>
            </a:r>
            <a:r>
              <a:rPr lang="en-US" sz="3999" b="1" spc="79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well as f</a:t>
            </a:r>
            <a:r>
              <a:rPr lang="en-US" sz="3999" b="1" u="none" spc="79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requency </a:t>
            </a:r>
            <a:r>
              <a:rPr lang="en-US" sz="3999" b="1" u="none" spc="79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tables and descriptive statistics</a:t>
            </a:r>
          </a:p>
          <a:p>
            <a:pPr marL="0" lvl="0" indent="0" algn="l">
              <a:lnSpc>
                <a:spcPts val="6399"/>
              </a:lnSpc>
            </a:pPr>
            <a:endParaRPr lang="en-US" sz="3999" b="1" u="none" spc="79" dirty="0">
              <a:solidFill>
                <a:srgbClr val="FFFFFF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30799407" y="5410200"/>
            <a:ext cx="7306647" cy="1038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7875"/>
              </a:lnSpc>
              <a:spcBef>
                <a:spcPct val="0"/>
              </a:spcBef>
            </a:pPr>
            <a:r>
              <a:rPr lang="en-US" sz="7500" spc="75" dirty="0">
                <a:solidFill>
                  <a:srgbClr val="FCFCFB"/>
                </a:solidFill>
                <a:latin typeface="Canva Sans"/>
                <a:ea typeface="Canva Sans"/>
                <a:cs typeface="Canva Sans"/>
                <a:sym typeface="Canva Sans"/>
              </a:rPr>
              <a:t>Methods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5679400" y="32175398"/>
            <a:ext cx="21559101" cy="7148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99"/>
              </a:lnSpc>
            </a:pPr>
            <a:r>
              <a:rPr lang="en-US" sz="3000" b="1" spc="79" dirty="0">
                <a:solidFill>
                  <a:schemeClr val="tx2">
                    <a:lumMod val="50000"/>
                  </a:schemeClr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Funding: this research was partially funded by a gift from the McCormick Science Institute</a:t>
            </a:r>
          </a:p>
        </p:txBody>
      </p:sp>
      <p:sp>
        <p:nvSpPr>
          <p:cNvPr id="27" name="Freeform 27"/>
          <p:cNvSpPr/>
          <p:nvPr/>
        </p:nvSpPr>
        <p:spPr>
          <a:xfrm>
            <a:off x="24959831" y="17749326"/>
            <a:ext cx="17897169" cy="10953854"/>
          </a:xfrm>
          <a:custGeom>
            <a:avLst/>
            <a:gdLst/>
            <a:ahLst/>
            <a:cxnLst/>
            <a:rect l="l" t="t" r="r" b="b"/>
            <a:pathLst>
              <a:path w="15806572" h="9510178">
                <a:moveTo>
                  <a:pt x="0" y="0"/>
                </a:moveTo>
                <a:lnTo>
                  <a:pt x="15806572" y="0"/>
                </a:lnTo>
                <a:lnTo>
                  <a:pt x="15806572" y="9510178"/>
                </a:lnTo>
                <a:lnTo>
                  <a:pt x="0" y="951017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6D33D18F-FE0E-30D2-D8EC-02905393CB0A}"/>
              </a:ext>
            </a:extLst>
          </p:cNvPr>
          <p:cNvCxnSpPr>
            <a:cxnSpLocks/>
          </p:cNvCxnSpPr>
          <p:nvPr/>
        </p:nvCxnSpPr>
        <p:spPr>
          <a:xfrm>
            <a:off x="3305650" y="21183600"/>
            <a:ext cx="348382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25282CCA-AE7B-BB80-5122-61440FA11E7D}"/>
              </a:ext>
            </a:extLst>
          </p:cNvPr>
          <p:cNvCxnSpPr>
            <a:cxnSpLocks/>
          </p:cNvCxnSpPr>
          <p:nvPr/>
        </p:nvCxnSpPr>
        <p:spPr>
          <a:xfrm>
            <a:off x="3305650" y="23164800"/>
            <a:ext cx="348382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9C414C52-949C-75D0-9DC0-424E622392DD}"/>
              </a:ext>
            </a:extLst>
          </p:cNvPr>
          <p:cNvCxnSpPr>
            <a:cxnSpLocks/>
          </p:cNvCxnSpPr>
          <p:nvPr/>
        </p:nvCxnSpPr>
        <p:spPr>
          <a:xfrm>
            <a:off x="3374180" y="25146000"/>
            <a:ext cx="348382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7"/>
          <p:cNvSpPr txBox="1"/>
          <p:nvPr/>
        </p:nvSpPr>
        <p:spPr>
          <a:xfrm>
            <a:off x="0" y="29741889"/>
            <a:ext cx="6066533" cy="10130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875"/>
              </a:lnSpc>
              <a:spcBef>
                <a:spcPct val="0"/>
              </a:spcBef>
            </a:pPr>
            <a:r>
              <a:rPr lang="en-US" sz="7500" spc="75" dirty="0">
                <a:solidFill>
                  <a:schemeClr val="tx2">
                    <a:lumMod val="50000"/>
                  </a:schemeClr>
                </a:solidFill>
                <a:latin typeface="Canva Sans"/>
                <a:ea typeface="Canva Sans"/>
                <a:cs typeface="Canva Sans"/>
                <a:sym typeface="Canva Sans"/>
              </a:rPr>
              <a:t>Discussion 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22172" y="30899493"/>
            <a:ext cx="42991403" cy="18462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31799" lvl="1" algn="l"/>
            <a:r>
              <a:rPr lang="en-US" sz="3999" b="1" spc="39" dirty="0">
                <a:solidFill>
                  <a:schemeClr val="tx2">
                    <a:lumMod val="50000"/>
                  </a:schemeClr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These findings provide insight into how video thumbnail features may be used to improve future engagement for health-related video content in digital media</a:t>
            </a:r>
          </a:p>
          <a:p>
            <a:pPr marL="431799" lvl="1" algn="l"/>
            <a:endParaRPr lang="en-US" sz="3999" b="1" spc="39" dirty="0">
              <a:solidFill>
                <a:schemeClr val="tx2">
                  <a:lumMod val="50000"/>
                </a:schemeClr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marL="431799" lvl="1" algn="l"/>
            <a:r>
              <a:rPr lang="en-US" sz="3999" b="1" spc="39" dirty="0">
                <a:solidFill>
                  <a:schemeClr val="tx2">
                    <a:lumMod val="50000"/>
                  </a:schemeClr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ONE MORE FINDING HERE MAYBE FUTURE DIRECTIONS?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D7A28C8-F29F-60D0-70F7-83C186BF67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381" y="17749326"/>
            <a:ext cx="18467251" cy="11111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3FB2EB0-5E80-C81E-3496-07BF59A7F949}"/>
              </a:ext>
            </a:extLst>
          </p:cNvPr>
          <p:cNvCxnSpPr/>
          <p:nvPr/>
        </p:nvCxnSpPr>
        <p:spPr>
          <a:xfrm>
            <a:off x="3033266" y="20269200"/>
            <a:ext cx="1517853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B981447-2391-A230-DD05-8DA703FED0DC}"/>
              </a:ext>
            </a:extLst>
          </p:cNvPr>
          <p:cNvCxnSpPr/>
          <p:nvPr/>
        </p:nvCxnSpPr>
        <p:spPr>
          <a:xfrm>
            <a:off x="2971800" y="22326600"/>
            <a:ext cx="1517853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ED65C1A-28A4-0376-6030-EE3646854705}"/>
              </a:ext>
            </a:extLst>
          </p:cNvPr>
          <p:cNvCxnSpPr/>
          <p:nvPr/>
        </p:nvCxnSpPr>
        <p:spPr>
          <a:xfrm>
            <a:off x="3048000" y="24460200"/>
            <a:ext cx="1517853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8ED6C726-7376-4DB5-76C0-6F962E78A99F}"/>
              </a:ext>
            </a:extLst>
          </p:cNvPr>
          <p:cNvCxnSpPr/>
          <p:nvPr/>
        </p:nvCxnSpPr>
        <p:spPr>
          <a:xfrm>
            <a:off x="26863463" y="20330160"/>
            <a:ext cx="1517853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6C2349AF-3996-6FC2-45E6-6BED36056E71}"/>
              </a:ext>
            </a:extLst>
          </p:cNvPr>
          <p:cNvCxnSpPr/>
          <p:nvPr/>
        </p:nvCxnSpPr>
        <p:spPr>
          <a:xfrm>
            <a:off x="26898600" y="22326600"/>
            <a:ext cx="1517853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2C46CE43-B8F4-E17C-B42D-5626A267ECD3}"/>
              </a:ext>
            </a:extLst>
          </p:cNvPr>
          <p:cNvCxnSpPr/>
          <p:nvPr/>
        </p:nvCxnSpPr>
        <p:spPr>
          <a:xfrm>
            <a:off x="26898600" y="24384000"/>
            <a:ext cx="1517853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7cf48d45-3ddb-4389-a9c1-c115526eb52e}" enabled="0" method="" siteId="{7cf48d45-3ddb-4389-a9c1-c115526eb52e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209</Words>
  <Application>Microsoft Office PowerPoint</Application>
  <PresentationFormat>Custom</PresentationFormat>
  <Paragraphs>25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Background</dc:title>
  <dc:creator>Masterson, Travis D</dc:creator>
  <cp:lastModifiedBy>Callie Millward</cp:lastModifiedBy>
  <cp:revision>6</cp:revision>
  <dcterms:created xsi:type="dcterms:W3CDTF">2006-08-16T00:00:00Z</dcterms:created>
  <dcterms:modified xsi:type="dcterms:W3CDTF">2025-06-02T15:38:24Z</dcterms:modified>
  <dc:identifier>DAGok1oGkPM</dc:identifier>
</cp:coreProperties>
</file>