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43891200" cy="32918400"/>
  <p:notesSz cx="7102475" cy="9388475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99DB"/>
    <a:srgbClr val="D95050"/>
    <a:srgbClr val="00BA00"/>
    <a:srgbClr val="3BA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A8F44-9E93-48DA-9626-46785DD45530}" v="12" dt="2025-06-05T20:42:32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694"/>
  </p:normalViewPr>
  <p:slideViewPr>
    <p:cSldViewPr snapToGrid="0" snapToObjects="1">
      <p:cViewPr varScale="1">
        <p:scale>
          <a:sx n="25" d="100"/>
          <a:sy n="25" d="100"/>
        </p:scale>
        <p:origin x="2400" y="192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C9624-8537-344B-A181-774C3CF89A66}" type="datetimeFigureOut">
              <a:rPr lang="en-US" smtClean="0"/>
              <a:pPr/>
              <a:t>6/8/25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12122-570C-394B-A3C0-8A0DA37D73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18">
            <a:extLst>
              <a:ext uri="{FF2B5EF4-FFF2-40B4-BE49-F238E27FC236}">
                <a16:creationId xmlns:a16="http://schemas.microsoft.com/office/drawing/2014/main" id="{D5C3ECD1-C260-E30E-E55D-A39CA174FC31}"/>
              </a:ext>
            </a:extLst>
          </p:cNvPr>
          <p:cNvSpPr/>
          <p:nvPr/>
        </p:nvSpPr>
        <p:spPr>
          <a:xfrm>
            <a:off x="28184698" y="17791812"/>
            <a:ext cx="14976321" cy="9335388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i="1" dirty="0">
              <a:solidFill>
                <a:schemeClr val="tx1"/>
              </a:solidFill>
            </a:endParaRPr>
          </a:p>
        </p:txBody>
      </p:sp>
      <p:sp>
        <p:nvSpPr>
          <p:cNvPr id="176" name="Rounded Rectangle 175"/>
          <p:cNvSpPr/>
          <p:nvPr/>
        </p:nvSpPr>
        <p:spPr>
          <a:xfrm>
            <a:off x="12071465" y="644303"/>
            <a:ext cx="30254969" cy="481112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4" name="Group 173"/>
          <p:cNvGrpSpPr/>
          <p:nvPr/>
        </p:nvGrpSpPr>
        <p:grpSpPr>
          <a:xfrm>
            <a:off x="553423" y="927643"/>
            <a:ext cx="42626577" cy="31762157"/>
            <a:chOff x="591592" y="774216"/>
            <a:chExt cx="42626577" cy="31762157"/>
          </a:xfrm>
        </p:grpSpPr>
        <p:grpSp>
          <p:nvGrpSpPr>
            <p:cNvPr id="110" name="Group 109"/>
            <p:cNvGrpSpPr/>
            <p:nvPr/>
          </p:nvGrpSpPr>
          <p:grpSpPr>
            <a:xfrm>
              <a:off x="591592" y="774216"/>
              <a:ext cx="42626577" cy="31762157"/>
              <a:chOff x="591592" y="774216"/>
              <a:chExt cx="42626577" cy="31762157"/>
            </a:xfrm>
          </p:grpSpPr>
          <p:sp>
            <p:nvSpPr>
              <p:cNvPr id="75" name="Rounded Rectangle 74"/>
              <p:cNvSpPr/>
              <p:nvPr/>
            </p:nvSpPr>
            <p:spPr>
              <a:xfrm>
                <a:off x="591592" y="11064383"/>
                <a:ext cx="13606180" cy="2147199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  <a:alpha val="10000"/>
                </a:schemeClr>
              </a:solidFill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15266141" y="5843242"/>
                <a:ext cx="12411376" cy="827813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  <a:alpha val="10000"/>
                </a:schemeClr>
              </a:solidFill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749369" y="5843243"/>
                <a:ext cx="13394722" cy="4539022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  <a:alpha val="10000"/>
                </a:schemeClr>
              </a:solidFill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2160434" y="774216"/>
                <a:ext cx="30211472" cy="422679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algn="ctr">
                  <a:spcAft>
                    <a:spcPts val="800"/>
                  </a:spcAft>
                </a:pPr>
                <a:r>
                  <a:rPr lang="en-US" sz="7200" b="1" kern="100" dirty="0">
                    <a:effectLst/>
                    <a:latin typeface="+mj-lt"/>
                    <a:ea typeface="Aptos" panose="020B0004020202020204" pitchFamily="34" charset="0"/>
                    <a:cs typeface="Times New Roman" panose="02020603050405020304" pitchFamily="18" charset="0"/>
                  </a:rPr>
                  <a:t>Faith-Based Prevention Networks: Collaborative Drivers of Health Equity and Food Security</a:t>
                </a:r>
                <a:endParaRPr lang="en-US" sz="7200" kern="100" dirty="0"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6200" b="1" i="1" dirty="0"/>
                  <a:t>Luanne J. Hughes, MS, RDN &amp; Julie Frazee, MS, RDN</a:t>
                </a:r>
              </a:p>
              <a:p>
                <a:pPr algn="ctr"/>
                <a:r>
                  <a:rPr lang="en-US" sz="5600" b="1" i="1" dirty="0"/>
                  <a:t>Rutgers Cooperative Extension, Dept. of Family &amp; Community Health Sciences</a:t>
                </a:r>
                <a:endParaRPr lang="en-US" sz="5600" i="1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5839060" y="6092843"/>
                <a:ext cx="11612060" cy="7806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u="sng" dirty="0"/>
                  <a:t>Objectives</a:t>
                </a:r>
              </a:p>
              <a:p>
                <a:pPr algn="ctr"/>
                <a:endParaRPr lang="en-US" sz="1200" dirty="0"/>
              </a:p>
              <a:p>
                <a:pPr marL="342900" marR="0" lvl="0" indent="-342900">
                  <a:lnSpc>
                    <a:spcPct val="115000"/>
                  </a:lnSpc>
                  <a:spcAft>
                    <a:spcPts val="1800"/>
                  </a:spcAft>
                  <a:buFont typeface="+mj-lt"/>
                  <a:buAutoNum type="arabicPeriod"/>
                </a:pPr>
                <a:r>
                  <a:rPr lang="en-US" sz="4000" kern="100" dirty="0">
                    <a:effectLst/>
                    <a:ea typeface="Aptos" panose="020B0004020202020204" pitchFamily="34" charset="0"/>
                    <a:cs typeface="Times New Roman" panose="02020603050405020304" pitchFamily="18" charset="0"/>
                  </a:rPr>
                  <a:t>Describe the role of faith-based networks in advancing community-driven strategies for health equity and food security.</a:t>
                </a:r>
              </a:p>
              <a:p>
                <a:pPr marL="342900" marR="0" lvl="0" indent="-342900">
                  <a:lnSpc>
                    <a:spcPct val="115000"/>
                  </a:lnSpc>
                  <a:spcAft>
                    <a:spcPts val="1800"/>
                  </a:spcAft>
                  <a:buFont typeface="+mj-lt"/>
                  <a:buAutoNum type="arabicPeriod"/>
                </a:pPr>
                <a:r>
                  <a:rPr lang="en-US" sz="4000" kern="100" dirty="0">
                    <a:effectLst/>
                    <a:ea typeface="Aptos" panose="020B0004020202020204" pitchFamily="34" charset="0"/>
                    <a:cs typeface="Times New Roman" panose="02020603050405020304" pitchFamily="18" charset="0"/>
                  </a:rPr>
                  <a:t>Identify key components and best practices for building and sustaining collaborative prevention networks rooted in faith communities.</a:t>
                </a:r>
              </a:p>
              <a:p>
                <a:pPr marL="342900" marR="0" lvl="0" indent="-342900">
                  <a:lnSpc>
                    <a:spcPct val="115000"/>
                  </a:lnSpc>
                  <a:spcAft>
                    <a:spcPts val="800"/>
                  </a:spcAft>
                  <a:buFont typeface="+mj-lt"/>
                  <a:buAutoNum type="arabicPeriod"/>
                </a:pPr>
                <a:r>
                  <a:rPr lang="en-US" sz="4000" kern="100" dirty="0">
                    <a:effectLst/>
                    <a:ea typeface="Aptos" panose="020B0004020202020204" pitchFamily="34" charset="0"/>
                    <a:cs typeface="Times New Roman" panose="02020603050405020304" pitchFamily="18" charset="0"/>
                  </a:rPr>
                  <a:t>Analyze the impact of cross-sector partnerships involving faith organizations on public health outcomes and community well-being.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878326" y="6029055"/>
                <a:ext cx="11628414" cy="13234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 b="1" u="sng" dirty="0"/>
                  <a:t>Abstract</a:t>
                </a:r>
              </a:p>
              <a:p>
                <a:r>
                  <a:rPr lang="en-US" sz="3200" dirty="0"/>
                  <a:t>        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15266141" y="14507454"/>
                <a:ext cx="11970978" cy="1784433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  <a:alpha val="10000"/>
                </a:schemeClr>
              </a:solidFill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4000189" y="11238008"/>
                <a:ext cx="713661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 u="sng" dirty="0"/>
                  <a:t>Background/Intro.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471393" y="27289838"/>
                <a:ext cx="1055064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       </a:t>
                </a:r>
              </a:p>
            </p:txBody>
          </p:sp>
          <p:sp>
            <p:nvSpPr>
              <p:cNvPr id="86" name="Rounded Rectangle 85"/>
              <p:cNvSpPr/>
              <p:nvPr/>
            </p:nvSpPr>
            <p:spPr>
              <a:xfrm>
                <a:off x="28359169" y="6248210"/>
                <a:ext cx="14859000" cy="10859184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  <a:alpha val="10000"/>
                </a:schemeClr>
              </a:solidFill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31210372" y="17734213"/>
                <a:ext cx="10134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u="sng" dirty="0"/>
                  <a:t>Recruitment &amp; Retention Strategies</a:t>
                </a: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32804516" y="15988329"/>
              <a:ext cx="119776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95000"/>
                    </a:schemeClr>
                  </a:solidFill>
                </a:rPr>
                <a:t>NPY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2812627" y="11707275"/>
              <a:ext cx="119776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95000"/>
                    </a:schemeClr>
                  </a:solidFill>
                </a:rPr>
                <a:t>NPY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40005409" y="11770768"/>
              <a:ext cx="176472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95000"/>
                    </a:schemeClr>
                  </a:solidFill>
                </a:rPr>
                <a:t>POMC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40008320" y="16039580"/>
              <a:ext cx="20519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95000"/>
                    </a:schemeClr>
                  </a:solidFill>
                </a:rPr>
                <a:t>POMC</a:t>
              </a:r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33972222" y="6623097"/>
            <a:ext cx="2535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/>
              <a:t>Methods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18165319" y="14786892"/>
            <a:ext cx="609628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/>
              <a:t>Program Overview</a:t>
            </a:r>
            <a:endParaRPr lang="en-US" sz="3200" b="1" u="sng" dirty="0"/>
          </a:p>
        </p:txBody>
      </p:sp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FE1B003B-C3CA-0C38-3052-1E4D236FA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162586"/>
            <a:ext cx="10829608" cy="27127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831EDA-0AED-B962-96F1-FE6EF5CB05A3}"/>
              </a:ext>
            </a:extLst>
          </p:cNvPr>
          <p:cNvSpPr txBox="1"/>
          <p:nvPr/>
        </p:nvSpPr>
        <p:spPr>
          <a:xfrm>
            <a:off x="1196960" y="7166076"/>
            <a:ext cx="12493640" cy="2882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This session introduces the </a:t>
            </a:r>
            <a:r>
              <a:rPr lang="en-US" sz="4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Faith in Prevention Network (FIPN)</a:t>
            </a:r>
            <a:r>
              <a:rPr lang="en-US" sz="40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as an innovative outreach tool to build relationships with faith communities and support public and community health outreach.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FFAC3-6B53-7343-E157-5B8F1E433283}"/>
              </a:ext>
            </a:extLst>
          </p:cNvPr>
          <p:cNvSpPr txBox="1"/>
          <p:nvPr/>
        </p:nvSpPr>
        <p:spPr>
          <a:xfrm>
            <a:off x="1196960" y="12380745"/>
            <a:ext cx="12493640" cy="14097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Faith-Based Organizations (FBOs) increasingly are called on to serve in efforts to improve health, health equity, well-being, and food access. Their capacity to reach underserved populations experiencing the nation’s worst health inequalities has led to successful health and </a:t>
            </a:r>
            <a:r>
              <a:rPr lang="en-US" sz="4000" kern="100" dirty="0">
                <a:solidFill>
                  <a:srgbClr val="21212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social services </a:t>
            </a: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initiatives. Yet, it can be challenging to reach them and develop a rapport.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endParaRPr lang="en-US" sz="1000" kern="100" dirty="0">
              <a:solidFill>
                <a:srgbClr val="21212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solidFill>
                  <a:srgbClr val="212121"/>
                </a:solidFill>
                <a:effectLst/>
                <a:ea typeface="Calibri" panose="020F0502020204030204" pitchFamily="34" charset="0"/>
              </a:rPr>
              <a:t>With the absence of countywide health/food security coalitions, we identified an opportunity to establish a group that brought together faith leaders and community programs to </a:t>
            </a:r>
            <a:r>
              <a:rPr lang="en-US" sz="4000" dirty="0">
                <a:solidFill>
                  <a:srgbClr val="212121"/>
                </a:solidFill>
                <a:ea typeface="Calibri" panose="020F0502020204030204" pitchFamily="34" charset="0"/>
              </a:rPr>
              <a:t>share </a:t>
            </a:r>
            <a:r>
              <a:rPr lang="en-US" sz="4000" dirty="0">
                <a:solidFill>
                  <a:srgbClr val="212121"/>
                </a:solidFill>
                <a:effectLst/>
                <a:ea typeface="Calibri" panose="020F0502020204030204" pitchFamily="34" charset="0"/>
              </a:rPr>
              <a:t>resources, trainings, peer-to-peer support, mentoring, and funding support to assist in promoting healthier lifestyles for individuals, families, and communities: The Faith in Prevention Network (FIPN). 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</a:pPr>
            <a:endParaRPr lang="en-US" sz="1000" dirty="0">
              <a:solidFill>
                <a:srgbClr val="212121"/>
              </a:solidFill>
              <a:ea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b="1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Vision: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Empower faith communities to serve as changemakers who work collaboratively within their congregations and communities to help families and individuals thrive physically, mentally, and spiritually.</a:t>
            </a:r>
            <a:endParaRPr lang="en-US" sz="4000" b="1" kern="100" dirty="0">
              <a:solidFill>
                <a:srgbClr val="21212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9675B2-59E0-5B1C-8B9B-CE1966BE43E4}"/>
              </a:ext>
            </a:extLst>
          </p:cNvPr>
          <p:cNvSpPr txBox="1"/>
          <p:nvPr/>
        </p:nvSpPr>
        <p:spPr>
          <a:xfrm>
            <a:off x="15756757" y="15761736"/>
            <a:ext cx="11003550" cy="16363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Led by Cooperative Extension, monthly meetings: </a:t>
            </a:r>
            <a:endParaRPr lang="en-US" sz="4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Feature speakers who introduce members to resources/services to support their outreach;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</a:pPr>
            <a:endParaRPr lang="en-US" sz="10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Nurture the development of partnerships between members and guests/speakers;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</a:pPr>
            <a:endParaRPr lang="en-US" sz="1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Offer opportunities for members to share information about programs/initiatives;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</a:pPr>
            <a:endParaRPr lang="en-US" sz="1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Help members identify opportunities for collaborative projects and funding streams; 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</a:pPr>
            <a:endParaRPr lang="en-US" sz="1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4000" kern="100" dirty="0">
                <a:solidFill>
                  <a:srgbClr val="21212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Offer opportunities to share best practices and experiences in establishing supportive services for congregations and communities.</a:t>
            </a:r>
            <a:endParaRPr lang="en-US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4000" kern="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FIPN connects </a:t>
            </a:r>
            <a:r>
              <a:rPr lang="en-US" sz="40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members to grant opportunities and resources like pantry supplies/counseling services; introductions to support gleaning, family caregiver, and homelessness initiatives; introduces Cooperative Extension programming; connects them with County services; and connects members to state organizations, giving them an audience with state "players". </a:t>
            </a:r>
            <a:endParaRPr lang="en-US" sz="4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5474C4-202C-E7DA-A957-1064DB4D7A8D}"/>
              </a:ext>
            </a:extLst>
          </p:cNvPr>
          <p:cNvSpPr txBox="1"/>
          <p:nvPr/>
        </p:nvSpPr>
        <p:spPr>
          <a:xfrm>
            <a:off x="28828876" y="7756249"/>
            <a:ext cx="13865364" cy="901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COLLABORATE: </a:t>
            </a:r>
            <a:r>
              <a:rPr lang="en-US" sz="4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 faith communities across a region with other faith communities that are invested in health, wellness, and reducing health disparities.</a:t>
            </a:r>
          </a:p>
          <a:p>
            <a:pPr algn="l">
              <a:spcBef>
                <a:spcPts val="1800"/>
              </a:spcBef>
            </a:pPr>
            <a:r>
              <a:rPr lang="en-US" sz="40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INVOLVE: </a:t>
            </a:r>
            <a:r>
              <a:rPr lang="en-US" sz="4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Actively reach out to faith communities to welcome them into the network.</a:t>
            </a:r>
          </a:p>
          <a:p>
            <a:pPr algn="l">
              <a:spcBef>
                <a:spcPts val="1800"/>
              </a:spcBef>
            </a:pPr>
            <a:r>
              <a:rPr lang="en-US" sz="40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SUPPORT: </a:t>
            </a:r>
            <a:r>
              <a:rPr lang="en-US" sz="4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 faith communities in developing their own passion for promoting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 security, </a:t>
            </a:r>
            <a:r>
              <a:rPr lang="en-US" sz="4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health, and wellness.</a:t>
            </a:r>
          </a:p>
          <a:p>
            <a:pPr algn="l">
              <a:spcBef>
                <a:spcPts val="1800"/>
              </a:spcBef>
            </a:pPr>
            <a:r>
              <a:rPr lang="en-US" sz="40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CONNECT: </a:t>
            </a:r>
            <a:r>
              <a:rPr lang="en-US" sz="4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 faith communities and public health and social services agencies/organizations to share services and achieve common goals. </a:t>
            </a:r>
          </a:p>
          <a:p>
            <a:pPr>
              <a:spcBef>
                <a:spcPts val="1800"/>
              </a:spcBef>
            </a:pPr>
            <a:r>
              <a:rPr lang="en-US" sz="4000" b="1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BUILD: </a:t>
            </a:r>
            <a:r>
              <a:rPr lang="en-US" sz="4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Serve as a resource for faith communities to create, sustain, and evaluate health and wellness-related ministry programs.</a:t>
            </a:r>
          </a:p>
        </p:txBody>
      </p:sp>
      <p:sp>
        <p:nvSpPr>
          <p:cNvPr id="31" name="Rounded Rectangle 18">
            <a:extLst>
              <a:ext uri="{FF2B5EF4-FFF2-40B4-BE49-F238E27FC236}">
                <a16:creationId xmlns:a16="http://schemas.microsoft.com/office/drawing/2014/main" id="{38F382C9-E4C2-0AFE-772E-5F3E218F9F37}"/>
              </a:ext>
            </a:extLst>
          </p:cNvPr>
          <p:cNvSpPr/>
          <p:nvPr/>
        </p:nvSpPr>
        <p:spPr>
          <a:xfrm>
            <a:off x="28267319" y="27658191"/>
            <a:ext cx="14893700" cy="503160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i="1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with FBOs can expand and strengthen community outreach initiatives, because of their unique capacity to reach underserved communities.</a:t>
            </a:r>
          </a:p>
          <a:p>
            <a:pPr>
              <a:spcBef>
                <a:spcPts val="1800"/>
              </a:spcBef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Forming a Faith in Prevention Network can help public health, human services, &amp; social services programs and FBOs establish trust, build partnerships, and collaborate on projects.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58C7994-2C70-8578-8096-6C3AE35029C5}"/>
              </a:ext>
            </a:extLst>
          </p:cNvPr>
          <p:cNvSpPr/>
          <p:nvPr/>
        </p:nvSpPr>
        <p:spPr>
          <a:xfrm>
            <a:off x="32416672" y="27594923"/>
            <a:ext cx="609628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/>
              <a:t>Conclusion</a:t>
            </a:r>
            <a:endParaRPr lang="en-US" sz="3200" b="1" u="sng" dirty="0"/>
          </a:p>
        </p:txBody>
      </p:sp>
      <p:pic>
        <p:nvPicPr>
          <p:cNvPr id="9" name="Picture 8" descr="A logo for a charity&#10;&#10;AI-generated content may be incorrect.">
            <a:extLst>
              <a:ext uri="{FF2B5EF4-FFF2-40B4-BE49-F238E27FC236}">
                <a16:creationId xmlns:a16="http://schemas.microsoft.com/office/drawing/2014/main" id="{70D9D05E-AFA2-F97C-3FE8-52CFA8F95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9466" y="2071807"/>
            <a:ext cx="3082633" cy="3082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C7CD90-63CE-5CDE-AEE6-87A1E0FD95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327" t="35689" r="18079" b="12609"/>
          <a:stretch/>
        </p:blipFill>
        <p:spPr>
          <a:xfrm>
            <a:off x="1257493" y="26003250"/>
            <a:ext cx="11410950" cy="586368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29C5BCA-A013-D406-0BD9-7900B9315CCB}"/>
              </a:ext>
            </a:extLst>
          </p:cNvPr>
          <p:cNvSpPr txBox="1"/>
          <p:nvPr/>
        </p:nvSpPr>
        <p:spPr>
          <a:xfrm>
            <a:off x="28828876" y="18859333"/>
            <a:ext cx="10318874" cy="809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Contacting Existing Partners &amp; Collaborators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Recruitment Flyers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Neighborhood Canvassing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Community Mapping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Promotion/Marketing via:</a:t>
            </a:r>
          </a:p>
          <a:p>
            <a:pPr marL="120015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E-Mail</a:t>
            </a:r>
          </a:p>
          <a:p>
            <a:pPr marL="120015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In-Person Visits</a:t>
            </a:r>
          </a:p>
          <a:p>
            <a:pPr marL="120015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 Calls (Initial &amp; Follow Up)</a:t>
            </a:r>
          </a:p>
          <a:p>
            <a:pPr marL="120015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 of Mouth</a:t>
            </a:r>
          </a:p>
          <a:p>
            <a:pPr marL="1200150" lvl="1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Facebook &amp; Facebook Messenger</a:t>
            </a:r>
          </a:p>
          <a:p>
            <a:pPr marL="571500" indent="-571500" defTabSz="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Qualtrics Evaluation:</a:t>
            </a:r>
          </a:p>
          <a:p>
            <a:pPr marL="1257300" lvl="1" indent="-571500" defTabSz="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</a:t>
            </a:r>
          </a:p>
          <a:p>
            <a:pPr marL="1257300" lvl="1" indent="-571500" defTabSz="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</a:t>
            </a:r>
          </a:p>
        </p:txBody>
      </p:sp>
      <p:pic>
        <p:nvPicPr>
          <p:cNvPr id="22" name="Picture 21" descr="A tree with various icons&#10;&#10;Description automatically generated">
            <a:extLst>
              <a:ext uri="{FF2B5EF4-FFF2-40B4-BE49-F238E27FC236}">
                <a16:creationId xmlns:a16="http://schemas.microsoft.com/office/drawing/2014/main" id="{9B468669-4C43-D757-0878-64A6C6547E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27" t="16277" r="21919" b="14934"/>
          <a:stretch/>
        </p:blipFill>
        <p:spPr>
          <a:xfrm>
            <a:off x="37547337" y="20698636"/>
            <a:ext cx="4845628" cy="55135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bdef449-edc1-4a08-a8a1-1525f301646b">
      <Terms xmlns="http://schemas.microsoft.com/office/infopath/2007/PartnerControls"/>
    </lcf76f155ced4ddcb4097134ff3c332f>
    <TaxCatchAll xmlns="c10ab5d9-7a19-4439-8349-99a146fee80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E24C38E444CE4BAF9780BA281BDC97" ma:contentTypeVersion="16" ma:contentTypeDescription="Create a new document." ma:contentTypeScope="" ma:versionID="52cfeb1a01d0c1e50943074a499ba2c5">
  <xsd:schema xmlns:xsd="http://www.w3.org/2001/XMLSchema" xmlns:xs="http://www.w3.org/2001/XMLSchema" xmlns:p="http://schemas.microsoft.com/office/2006/metadata/properties" xmlns:ns2="5bdef449-edc1-4a08-a8a1-1525f301646b" xmlns:ns3="c10ab5d9-7a19-4439-8349-99a146fee804" targetNamespace="http://schemas.microsoft.com/office/2006/metadata/properties" ma:root="true" ma:fieldsID="af563c1e10ff448215990eb508443b1b" ns2:_="" ns3:_="">
    <xsd:import namespace="5bdef449-edc1-4a08-a8a1-1525f301646b"/>
    <xsd:import namespace="c10ab5d9-7a19-4439-8349-99a146fee8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ef449-edc1-4a08-a8a1-1525f30164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48fd182-3af3-4b45-858c-95346ee1bc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0ab5d9-7a19-4439-8349-99a146fee80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e370e06-96de-4b16-ada0-0b5c30688924}" ma:internalName="TaxCatchAll" ma:showField="CatchAllData" ma:web="c10ab5d9-7a19-4439-8349-99a146fee8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8A560C-B54F-4E85-9307-A8E14C0D9399}">
  <ds:schemaRefs>
    <ds:schemaRef ds:uri="http://purl.org/dc/terms/"/>
    <ds:schemaRef ds:uri="c10ab5d9-7a19-4439-8349-99a146fee804"/>
    <ds:schemaRef ds:uri="http://schemas.microsoft.com/office/2006/documentManagement/types"/>
    <ds:schemaRef ds:uri="http://purl.org/dc/dcmitype/"/>
    <ds:schemaRef ds:uri="5bdef449-edc1-4a08-a8a1-1525f301646b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1B65148E-459E-4716-BD58-8F4FD5636C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0C541A-36A0-4A73-AAEC-21B9DDAF2D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def449-edc1-4a08-a8a1-1525f301646b"/>
    <ds:schemaRef ds:uri="c10ab5d9-7a19-4439-8349-99a146fee8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15702</TotalTime>
  <Words>621</Words>
  <Application>Microsoft Macintosh PowerPoint</Application>
  <PresentationFormat>Custom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Company>Rutgers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Julia Xia</dc:creator>
  <cp:lastModifiedBy>Spence, Marsha</cp:lastModifiedBy>
  <cp:revision>69</cp:revision>
  <cp:lastPrinted>2025-02-17T03:53:02Z</cp:lastPrinted>
  <dcterms:created xsi:type="dcterms:W3CDTF">2014-03-07T20:22:07Z</dcterms:created>
  <dcterms:modified xsi:type="dcterms:W3CDTF">2025-06-08T15:56:16Z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0x010100B7E24C38E444CE4BAF9780BA281BDC97</vt:lpwstr>
  </property>
</Properties>
</file>