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32918400" cy="2194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4D7"/>
    <a:srgbClr val="F3817D"/>
    <a:srgbClr val="EFAB9D"/>
    <a:srgbClr val="CE7161"/>
    <a:srgbClr val="D1413E"/>
    <a:srgbClr val="FD60C1"/>
    <a:srgbClr val="C37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72"/>
    <p:restoredTop sz="94626"/>
  </p:normalViewPr>
  <p:slideViewPr>
    <p:cSldViewPr snapToGrid="0">
      <p:cViewPr varScale="1">
        <p:scale>
          <a:sx n="37" d="100"/>
          <a:sy n="37" d="100"/>
        </p:scale>
        <p:origin x="1680"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sarahliz/Documents/The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arahliz/Documents/Boo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Sheet1!$A$320:$A$336</c:f>
              <c:strCache>
                <c:ptCount val="17"/>
                <c:pt idx="0">
                  <c:v>Anemia/bleeding</c:v>
                </c:pt>
                <c:pt idx="2">
                  <c:v>Choking on food</c:v>
                </c:pt>
                <c:pt idx="4">
                  <c:v>Frequent vomiting/reflux symptoms</c:v>
                </c:pt>
                <c:pt idx="6">
                  <c:v>Difficulty swallowing</c:v>
                </c:pt>
                <c:pt idx="8">
                  <c:v>Inability to feed orally</c:v>
                </c:pt>
                <c:pt idx="10">
                  <c:v>Bowel movement difficulty</c:v>
                </c:pt>
                <c:pt idx="12">
                  <c:v>Liver dysfunction </c:v>
                </c:pt>
                <c:pt idx="14">
                  <c:v>Dental symptoms </c:v>
                </c:pt>
                <c:pt idx="16">
                  <c:v>Low muscle tone</c:v>
                </c:pt>
              </c:strCache>
            </c:strRef>
          </c:cat>
          <c:val>
            <c:numRef>
              <c:f>Sheet1!$B$320:$B$336</c:f>
              <c:numCache>
                <c:formatCode>General</c:formatCode>
                <c:ptCount val="17"/>
                <c:pt idx="0" formatCode="0.0%">
                  <c:v>0.193</c:v>
                </c:pt>
                <c:pt idx="2" formatCode="0.0%">
                  <c:v>0.22800000000000001</c:v>
                </c:pt>
                <c:pt idx="4" formatCode="0.0%">
                  <c:v>0.22800000000000001</c:v>
                </c:pt>
                <c:pt idx="6" formatCode="0.0%">
                  <c:v>0.246</c:v>
                </c:pt>
                <c:pt idx="8" formatCode="0.0%">
                  <c:v>0.28100000000000003</c:v>
                </c:pt>
                <c:pt idx="10" formatCode="0.0%">
                  <c:v>0.38600000000000001</c:v>
                </c:pt>
                <c:pt idx="12" formatCode="0.0%">
                  <c:v>0.56100000000000005</c:v>
                </c:pt>
                <c:pt idx="14" formatCode="0.0%">
                  <c:v>0.65</c:v>
                </c:pt>
                <c:pt idx="16" formatCode="0.0%">
                  <c:v>0.82499999999999996</c:v>
                </c:pt>
              </c:numCache>
            </c:numRef>
          </c:val>
          <c:extLst>
            <c:ext xmlns:c16="http://schemas.microsoft.com/office/drawing/2014/chart" uri="{C3380CC4-5D6E-409C-BE32-E72D297353CC}">
              <c16:uniqueId val="{00000000-0F0C-5247-A13C-054E54D153AE}"/>
            </c:ext>
          </c:extLst>
        </c:ser>
        <c:dLbls>
          <c:dLblPos val="outEnd"/>
          <c:showLegendKey val="0"/>
          <c:showVal val="1"/>
          <c:showCatName val="0"/>
          <c:showSerName val="0"/>
          <c:showPercent val="0"/>
          <c:showBubbleSize val="0"/>
        </c:dLbls>
        <c:gapWidth val="65"/>
        <c:axId val="862923008"/>
        <c:axId val="1091693615"/>
      </c:barChart>
      <c:catAx>
        <c:axId val="862923008"/>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SYMPTOM</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091693615"/>
        <c:crosses val="autoZero"/>
        <c:auto val="1"/>
        <c:lblAlgn val="ctr"/>
        <c:lblOffset val="100"/>
        <c:noMultiLvlLbl val="0"/>
      </c:catAx>
      <c:valAx>
        <c:axId val="1091693615"/>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PERCENTAGE</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86292300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Sheet1!$A$80:$A$91</c:f>
              <c:strCache>
                <c:ptCount val="12"/>
                <c:pt idx="0">
                  <c:v>I don't know/ I don't remember </c:v>
                </c:pt>
                <c:pt idx="1">
                  <c:v>Physical devices for GI motility </c:v>
                </c:pt>
                <c:pt idx="2">
                  <c:v>Appetite stimulant</c:v>
                </c:pt>
                <c:pt idx="3">
                  <c:v>Medications for GI motility </c:v>
                </c:pt>
                <c:pt idx="4">
                  <c:v>Anti- Constipation devices</c:v>
                </c:pt>
                <c:pt idx="5">
                  <c:v>Fiber supplement </c:v>
                </c:pt>
                <c:pt idx="6">
                  <c:v>Cholic acid (Cholbam, Ursodiol)  </c:v>
                </c:pt>
                <c:pt idx="7">
                  <c:v>Enteral or parenteral nutrition</c:v>
                </c:pt>
                <c:pt idx="8">
                  <c:v>Probiotics  </c:v>
                </c:pt>
                <c:pt idx="9">
                  <c:v>Feeding therapy   </c:v>
                </c:pt>
                <c:pt idx="10">
                  <c:v>Antireflux medications </c:v>
                </c:pt>
                <c:pt idx="11">
                  <c:v>Anti-Constipation medications </c:v>
                </c:pt>
              </c:strCache>
            </c:strRef>
          </c:cat>
          <c:val>
            <c:numRef>
              <c:f>Sheet1!$B$80:$B$91</c:f>
              <c:numCache>
                <c:formatCode>0.0%</c:formatCode>
                <c:ptCount val="12"/>
                <c:pt idx="0">
                  <c:v>0</c:v>
                </c:pt>
                <c:pt idx="1">
                  <c:v>0</c:v>
                </c:pt>
                <c:pt idx="2">
                  <c:v>0.19</c:v>
                </c:pt>
                <c:pt idx="3">
                  <c:v>0.23799999999999999</c:v>
                </c:pt>
                <c:pt idx="4">
                  <c:v>0.26200000000000001</c:v>
                </c:pt>
                <c:pt idx="5">
                  <c:v>0.23799999999999999</c:v>
                </c:pt>
                <c:pt idx="6">
                  <c:v>0.38</c:v>
                </c:pt>
                <c:pt idx="7">
                  <c:v>0.42799999999999999</c:v>
                </c:pt>
                <c:pt idx="8">
                  <c:v>0.5</c:v>
                </c:pt>
                <c:pt idx="9">
                  <c:v>0.52300000000000002</c:v>
                </c:pt>
                <c:pt idx="10">
                  <c:v>0.52300000000000002</c:v>
                </c:pt>
                <c:pt idx="11">
                  <c:v>0.59499999999999997</c:v>
                </c:pt>
              </c:numCache>
            </c:numRef>
          </c:val>
          <c:extLst>
            <c:ext xmlns:c16="http://schemas.microsoft.com/office/drawing/2014/chart" uri="{C3380CC4-5D6E-409C-BE32-E72D297353CC}">
              <c16:uniqueId val="{00000000-DB1B-F44C-8EFC-3AC2B08F12CB}"/>
            </c:ext>
          </c:extLst>
        </c:ser>
        <c:dLbls>
          <c:dLblPos val="outEnd"/>
          <c:showLegendKey val="0"/>
          <c:showVal val="1"/>
          <c:showCatName val="0"/>
          <c:showSerName val="0"/>
          <c:showPercent val="0"/>
          <c:showBubbleSize val="0"/>
        </c:dLbls>
        <c:gapWidth val="65"/>
        <c:axId val="1099398176"/>
        <c:axId val="1099428368"/>
      </c:barChart>
      <c:catAx>
        <c:axId val="109939817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TREATMENT</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099428368"/>
        <c:crosses val="autoZero"/>
        <c:auto val="1"/>
        <c:lblAlgn val="ctr"/>
        <c:lblOffset val="100"/>
        <c:noMultiLvlLbl val="0"/>
      </c:catAx>
      <c:valAx>
        <c:axId val="1099428368"/>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PERCENTAGE</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099398176"/>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F76585-A152-544C-8706-C60785645A25}" type="datetimeFigureOut">
              <a:rPr lang="en-US" smtClean="0"/>
              <a:t>6/8/25</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E69F8-CAFF-B849-9DAF-E24D3329899B}" type="slidenum">
              <a:rPr lang="en-US" smtClean="0"/>
              <a:t>‹#›</a:t>
            </a:fld>
            <a:endParaRPr lang="en-US"/>
          </a:p>
        </p:txBody>
      </p:sp>
    </p:spTree>
    <p:extLst>
      <p:ext uri="{BB962C8B-B14F-4D97-AF65-F5344CB8AC3E}">
        <p14:creationId xmlns:p14="http://schemas.microsoft.com/office/powerpoint/2010/main" val="15978702"/>
      </p:ext>
    </p:extLst>
  </p:cSld>
  <p:clrMap bg1="lt1" tx1="dk1" bg2="lt2" tx2="dk2" accent1="accent1" accent2="accent2" accent3="accent3" accent4="accent4" accent5="accent5" accent6="accent6" hlink="hlink" folHlink="folHlink"/>
  <p:notesStyle>
    <a:lvl1pPr marL="0" algn="l" defTabSz="2809019" rtl="0" eaLnBrk="1" latinLnBrk="0" hangingPunct="1">
      <a:defRPr sz="3686" kern="1200">
        <a:solidFill>
          <a:schemeClr val="tx1"/>
        </a:solidFill>
        <a:latin typeface="+mn-lt"/>
        <a:ea typeface="+mn-ea"/>
        <a:cs typeface="+mn-cs"/>
      </a:defRPr>
    </a:lvl1pPr>
    <a:lvl2pPr marL="1404509" algn="l" defTabSz="2809019" rtl="0" eaLnBrk="1" latinLnBrk="0" hangingPunct="1">
      <a:defRPr sz="3686" kern="1200">
        <a:solidFill>
          <a:schemeClr val="tx1"/>
        </a:solidFill>
        <a:latin typeface="+mn-lt"/>
        <a:ea typeface="+mn-ea"/>
        <a:cs typeface="+mn-cs"/>
      </a:defRPr>
    </a:lvl2pPr>
    <a:lvl3pPr marL="2809019" algn="l" defTabSz="2809019" rtl="0" eaLnBrk="1" latinLnBrk="0" hangingPunct="1">
      <a:defRPr sz="3686" kern="1200">
        <a:solidFill>
          <a:schemeClr val="tx1"/>
        </a:solidFill>
        <a:latin typeface="+mn-lt"/>
        <a:ea typeface="+mn-ea"/>
        <a:cs typeface="+mn-cs"/>
      </a:defRPr>
    </a:lvl3pPr>
    <a:lvl4pPr marL="4213529" algn="l" defTabSz="2809019" rtl="0" eaLnBrk="1" latinLnBrk="0" hangingPunct="1">
      <a:defRPr sz="3686" kern="1200">
        <a:solidFill>
          <a:schemeClr val="tx1"/>
        </a:solidFill>
        <a:latin typeface="+mn-lt"/>
        <a:ea typeface="+mn-ea"/>
        <a:cs typeface="+mn-cs"/>
      </a:defRPr>
    </a:lvl4pPr>
    <a:lvl5pPr marL="5618039" algn="l" defTabSz="2809019" rtl="0" eaLnBrk="1" latinLnBrk="0" hangingPunct="1">
      <a:defRPr sz="3686" kern="1200">
        <a:solidFill>
          <a:schemeClr val="tx1"/>
        </a:solidFill>
        <a:latin typeface="+mn-lt"/>
        <a:ea typeface="+mn-ea"/>
        <a:cs typeface="+mn-cs"/>
      </a:defRPr>
    </a:lvl5pPr>
    <a:lvl6pPr marL="7022548" algn="l" defTabSz="2809019" rtl="0" eaLnBrk="1" latinLnBrk="0" hangingPunct="1">
      <a:defRPr sz="3686" kern="1200">
        <a:solidFill>
          <a:schemeClr val="tx1"/>
        </a:solidFill>
        <a:latin typeface="+mn-lt"/>
        <a:ea typeface="+mn-ea"/>
        <a:cs typeface="+mn-cs"/>
      </a:defRPr>
    </a:lvl6pPr>
    <a:lvl7pPr marL="8427057" algn="l" defTabSz="2809019" rtl="0" eaLnBrk="1" latinLnBrk="0" hangingPunct="1">
      <a:defRPr sz="3686" kern="1200">
        <a:solidFill>
          <a:schemeClr val="tx1"/>
        </a:solidFill>
        <a:latin typeface="+mn-lt"/>
        <a:ea typeface="+mn-ea"/>
        <a:cs typeface="+mn-cs"/>
      </a:defRPr>
    </a:lvl7pPr>
    <a:lvl8pPr marL="9831568" algn="l" defTabSz="2809019" rtl="0" eaLnBrk="1" latinLnBrk="0" hangingPunct="1">
      <a:defRPr sz="3686" kern="1200">
        <a:solidFill>
          <a:schemeClr val="tx1"/>
        </a:solidFill>
        <a:latin typeface="+mn-lt"/>
        <a:ea typeface="+mn-ea"/>
        <a:cs typeface="+mn-cs"/>
      </a:defRPr>
    </a:lvl8pPr>
    <a:lvl9pPr marL="11236077" algn="l" defTabSz="2809019" rtl="0" eaLnBrk="1" latinLnBrk="0" hangingPunct="1">
      <a:defRPr sz="368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BE69F8-CAFF-B849-9DAF-E24D3329899B}" type="slidenum">
              <a:rPr lang="en-US" smtClean="0"/>
              <a:t>1</a:t>
            </a:fld>
            <a:endParaRPr lang="en-US"/>
          </a:p>
        </p:txBody>
      </p:sp>
    </p:spTree>
    <p:extLst>
      <p:ext uri="{BB962C8B-B14F-4D97-AF65-F5344CB8AC3E}">
        <p14:creationId xmlns:p14="http://schemas.microsoft.com/office/powerpoint/2010/main" val="519403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3591562"/>
            <a:ext cx="27980640" cy="7640320"/>
          </a:xfrm>
        </p:spPr>
        <p:txBody>
          <a:bodyPr anchor="b"/>
          <a:lstStyle>
            <a:lvl1pPr algn="ctr">
              <a:defRPr sz="19200"/>
            </a:lvl1pPr>
          </a:lstStyle>
          <a:p>
            <a:r>
              <a:rPr lang="en-US"/>
              <a:t>Click to edit Master title style</a:t>
            </a:r>
            <a:endParaRPr lang="en-US" dirty="0"/>
          </a:p>
        </p:txBody>
      </p:sp>
      <p:sp>
        <p:nvSpPr>
          <p:cNvPr id="3" name="Subtitle 2"/>
          <p:cNvSpPr>
            <a:spLocks noGrp="1"/>
          </p:cNvSpPr>
          <p:nvPr>
            <p:ph type="subTitle" idx="1"/>
          </p:nvPr>
        </p:nvSpPr>
        <p:spPr>
          <a:xfrm>
            <a:off x="4114800" y="11526522"/>
            <a:ext cx="24688800" cy="5298438"/>
          </a:xfrm>
        </p:spPr>
        <p:txBody>
          <a:bodyPr/>
          <a:lstStyle>
            <a:lvl1pPr marL="0" indent="0" algn="ctr">
              <a:buNone/>
              <a:defRPr sz="7680"/>
            </a:lvl1pPr>
            <a:lvl2pPr marL="1463040" indent="0" algn="ctr">
              <a:buNone/>
              <a:defRPr sz="6400"/>
            </a:lvl2pPr>
            <a:lvl3pPr marL="2926080" indent="0" algn="ctr">
              <a:buNone/>
              <a:defRPr sz="5760"/>
            </a:lvl3pPr>
            <a:lvl4pPr marL="4389120" indent="0" algn="ctr">
              <a:buNone/>
              <a:defRPr sz="5120"/>
            </a:lvl4pPr>
            <a:lvl5pPr marL="5852160" indent="0" algn="ctr">
              <a:buNone/>
              <a:defRPr sz="5120"/>
            </a:lvl5pPr>
            <a:lvl6pPr marL="7315200" indent="0" algn="ctr">
              <a:buNone/>
              <a:defRPr sz="5120"/>
            </a:lvl6pPr>
            <a:lvl7pPr marL="8778240" indent="0" algn="ctr">
              <a:buNone/>
              <a:defRPr sz="5120"/>
            </a:lvl7pPr>
            <a:lvl8pPr marL="10241280" indent="0" algn="ctr">
              <a:buNone/>
              <a:defRPr sz="5120"/>
            </a:lvl8pPr>
            <a:lvl9pPr marL="11704320" indent="0" algn="ctr">
              <a:buNone/>
              <a:defRPr sz="51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262794-3C67-E543-8547-25A8C3770D64}"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980693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62794-3C67-E543-8547-25A8C3770D64}"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26864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5471167"/>
            <a:ext cx="28392120" cy="9128758"/>
          </a:xfrm>
        </p:spPr>
        <p:txBody>
          <a:bodyPr anchor="b"/>
          <a:lstStyle>
            <a:lvl1pPr>
              <a:defRPr sz="19200"/>
            </a:lvl1pPr>
          </a:lstStyle>
          <a:p>
            <a:r>
              <a:rPr lang="en-US"/>
              <a:t>Click to edit Master title style</a:t>
            </a:r>
            <a:endParaRPr lang="en-US" dirty="0"/>
          </a:p>
        </p:txBody>
      </p:sp>
      <p:sp>
        <p:nvSpPr>
          <p:cNvPr id="3" name="Text Placeholder 2"/>
          <p:cNvSpPr>
            <a:spLocks noGrp="1"/>
          </p:cNvSpPr>
          <p:nvPr>
            <p:ph type="body" idx="1"/>
          </p:nvPr>
        </p:nvSpPr>
        <p:spPr>
          <a:xfrm>
            <a:off x="2245997" y="14686287"/>
            <a:ext cx="28392120" cy="4800598"/>
          </a:xfrm>
        </p:spPr>
        <p:txBody>
          <a:bodyPr/>
          <a:lstStyle>
            <a:lvl1pPr marL="0" indent="0">
              <a:buNone/>
              <a:defRPr sz="7680">
                <a:solidFill>
                  <a:schemeClr val="tx1">
                    <a:tint val="82000"/>
                  </a:schemeClr>
                </a:solidFill>
              </a:defRPr>
            </a:lvl1pPr>
            <a:lvl2pPr marL="1463040" indent="0">
              <a:buNone/>
              <a:defRPr sz="6400">
                <a:solidFill>
                  <a:schemeClr val="tx1">
                    <a:tint val="82000"/>
                  </a:schemeClr>
                </a:solidFill>
              </a:defRPr>
            </a:lvl2pPr>
            <a:lvl3pPr marL="2926080" indent="0">
              <a:buNone/>
              <a:defRPr sz="5760">
                <a:solidFill>
                  <a:schemeClr val="tx1">
                    <a:tint val="82000"/>
                  </a:schemeClr>
                </a:solidFill>
              </a:defRPr>
            </a:lvl3pPr>
            <a:lvl4pPr marL="4389120" indent="0">
              <a:buNone/>
              <a:defRPr sz="5120">
                <a:solidFill>
                  <a:schemeClr val="tx1">
                    <a:tint val="82000"/>
                  </a:schemeClr>
                </a:solidFill>
              </a:defRPr>
            </a:lvl4pPr>
            <a:lvl5pPr marL="5852160" indent="0">
              <a:buNone/>
              <a:defRPr sz="5120">
                <a:solidFill>
                  <a:schemeClr val="tx1">
                    <a:tint val="82000"/>
                  </a:schemeClr>
                </a:solidFill>
              </a:defRPr>
            </a:lvl5pPr>
            <a:lvl6pPr marL="7315200" indent="0">
              <a:buNone/>
              <a:defRPr sz="5120">
                <a:solidFill>
                  <a:schemeClr val="tx1">
                    <a:tint val="82000"/>
                  </a:schemeClr>
                </a:solidFill>
              </a:defRPr>
            </a:lvl6pPr>
            <a:lvl7pPr marL="8778240" indent="0">
              <a:buNone/>
              <a:defRPr sz="5120">
                <a:solidFill>
                  <a:schemeClr val="tx1">
                    <a:tint val="82000"/>
                  </a:schemeClr>
                </a:solidFill>
              </a:defRPr>
            </a:lvl7pPr>
            <a:lvl8pPr marL="10241280" indent="0">
              <a:buNone/>
              <a:defRPr sz="5120">
                <a:solidFill>
                  <a:schemeClr val="tx1">
                    <a:tint val="82000"/>
                  </a:schemeClr>
                </a:solidFill>
              </a:defRPr>
            </a:lvl8pPr>
            <a:lvl9pPr marL="11704320" indent="0">
              <a:buNone/>
              <a:defRPr sz="512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262794-3C67-E543-8547-25A8C3770D64}"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3914287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262794-3C67-E543-8547-25A8C3770D64}"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857394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168405"/>
            <a:ext cx="28392120" cy="4241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5379722"/>
            <a:ext cx="13926024"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4" name="Content Placeholder 3"/>
          <p:cNvSpPr>
            <a:spLocks noGrp="1"/>
          </p:cNvSpPr>
          <p:nvPr>
            <p:ph sz="half" idx="2"/>
          </p:nvPr>
        </p:nvSpPr>
        <p:spPr>
          <a:xfrm>
            <a:off x="2267431" y="8016240"/>
            <a:ext cx="13926024"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5379722"/>
            <a:ext cx="13994608"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6" name="Content Placeholder 5"/>
          <p:cNvSpPr>
            <a:spLocks noGrp="1"/>
          </p:cNvSpPr>
          <p:nvPr>
            <p:ph sz="quarter" idx="4"/>
          </p:nvPr>
        </p:nvSpPr>
        <p:spPr>
          <a:xfrm>
            <a:off x="16664942" y="8016240"/>
            <a:ext cx="13994608"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262794-3C67-E543-8547-25A8C3770D64}" type="datetimeFigureOut">
              <a:rPr lang="en-US" smtClean="0"/>
              <a:t>6/8/25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247194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262794-3C67-E543-8547-25A8C3770D64}" type="datetimeFigureOut">
              <a:rPr lang="en-US" smtClean="0"/>
              <a:t>6/8/25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1130275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62794-3C67-E543-8547-25A8C3770D64}" type="datetimeFigureOut">
              <a:rPr lang="en-US" smtClean="0"/>
              <a:t>6/8/25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2213440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Content Placeholder 2"/>
          <p:cNvSpPr>
            <a:spLocks noGrp="1"/>
          </p:cNvSpPr>
          <p:nvPr>
            <p:ph idx="1"/>
          </p:nvPr>
        </p:nvSpPr>
        <p:spPr>
          <a:xfrm>
            <a:off x="13994608" y="3159765"/>
            <a:ext cx="16664940" cy="15595600"/>
          </a:xfrm>
        </p:spPr>
        <p:txBody>
          <a:bodyPr/>
          <a:lstStyle>
            <a:lvl1pPr>
              <a:defRPr sz="10240"/>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6F262794-3C67-E543-8547-25A8C3770D64}"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3684646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3159765"/>
            <a:ext cx="16664940" cy="15595600"/>
          </a:xfrm>
        </p:spPr>
        <p:txBody>
          <a:bodyPr anchor="t"/>
          <a:lstStyle>
            <a:lvl1pPr marL="0" indent="0">
              <a:buNone/>
              <a:defRPr sz="10240"/>
            </a:lvl1pPr>
            <a:lvl2pPr marL="1463040" indent="0">
              <a:buNone/>
              <a:defRPr sz="8960"/>
            </a:lvl2pPr>
            <a:lvl3pPr marL="2926080" indent="0">
              <a:buNone/>
              <a:defRPr sz="7680"/>
            </a:lvl3pPr>
            <a:lvl4pPr marL="4389120" indent="0">
              <a:buNone/>
              <a:defRPr sz="6400"/>
            </a:lvl4pPr>
            <a:lvl5pPr marL="5852160" indent="0">
              <a:buNone/>
              <a:defRPr sz="6400"/>
            </a:lvl5pPr>
            <a:lvl6pPr marL="7315200" indent="0">
              <a:buNone/>
              <a:defRPr sz="6400"/>
            </a:lvl6pPr>
            <a:lvl7pPr marL="8778240" indent="0">
              <a:buNone/>
              <a:defRPr sz="6400"/>
            </a:lvl7pPr>
            <a:lvl8pPr marL="10241280" indent="0">
              <a:buNone/>
              <a:defRPr sz="6400"/>
            </a:lvl8pPr>
            <a:lvl9pPr marL="11704320" indent="0">
              <a:buNone/>
              <a:defRPr sz="6400"/>
            </a:lvl9pPr>
          </a:lstStyle>
          <a:p>
            <a:r>
              <a:rPr lang="en-US"/>
              <a:t>Click icon to add picture</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6F262794-3C67-E543-8547-25A8C3770D64}"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2918809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62794-3C67-E543-8547-25A8C3770D64}"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1472364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168400"/>
            <a:ext cx="7098030" cy="185978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168400"/>
            <a:ext cx="20882610" cy="185978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62794-3C67-E543-8547-25A8C3770D64}"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4FE53-2854-514E-954F-8528862D984C}" type="slidenum">
              <a:rPr lang="en-US" smtClean="0"/>
              <a:t>‹#›</a:t>
            </a:fld>
            <a:endParaRPr lang="en-US"/>
          </a:p>
        </p:txBody>
      </p:sp>
    </p:spTree>
    <p:extLst>
      <p:ext uri="{BB962C8B-B14F-4D97-AF65-F5344CB8AC3E}">
        <p14:creationId xmlns:p14="http://schemas.microsoft.com/office/powerpoint/2010/main" val="236272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5"/>
            <a:ext cx="2839212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82000"/>
                  </a:schemeClr>
                </a:solidFill>
              </a:defRPr>
            </a:lvl1pPr>
          </a:lstStyle>
          <a:p>
            <a:fld id="{6F262794-3C67-E543-8547-25A8C3770D64}" type="datetimeFigureOut">
              <a:rPr lang="en-US" smtClean="0"/>
              <a:t>6/8/25</a:t>
            </a:fld>
            <a:endParaRPr lang="en-US"/>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82000"/>
                  </a:schemeClr>
                </a:solidFill>
              </a:defRPr>
            </a:lvl1pPr>
          </a:lstStyle>
          <a:p>
            <a:fld id="{0764FE53-2854-514E-954F-8528862D984C}" type="slidenum">
              <a:rPr lang="en-US" smtClean="0"/>
              <a:t>‹#›</a:t>
            </a:fld>
            <a:endParaRPr lang="en-US"/>
          </a:p>
        </p:txBody>
      </p:sp>
    </p:spTree>
    <p:extLst>
      <p:ext uri="{BB962C8B-B14F-4D97-AF65-F5344CB8AC3E}">
        <p14:creationId xmlns:p14="http://schemas.microsoft.com/office/powerpoint/2010/main" val="217986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0B48BD2-08EC-75CA-227D-AB3B5BE7C601}"/>
              </a:ext>
            </a:extLst>
          </p:cNvPr>
          <p:cNvSpPr txBox="1"/>
          <p:nvPr/>
        </p:nvSpPr>
        <p:spPr>
          <a:xfrm>
            <a:off x="9875520" y="10862001"/>
            <a:ext cx="13167360" cy="218971"/>
          </a:xfrm>
          <a:prstGeom prst="rect">
            <a:avLst/>
          </a:prstGeom>
          <a:noFill/>
        </p:spPr>
        <p:txBody>
          <a:bodyPr wrap="square">
            <a:spAutoFit/>
          </a:bodyPr>
          <a:lstStyle/>
          <a:p>
            <a:r>
              <a:rPr lang="en-US" sz="823" dirty="0"/>
              <a:t> </a:t>
            </a:r>
          </a:p>
        </p:txBody>
      </p:sp>
      <p:sp>
        <p:nvSpPr>
          <p:cNvPr id="18" name="TextBox 17">
            <a:extLst>
              <a:ext uri="{FF2B5EF4-FFF2-40B4-BE49-F238E27FC236}">
                <a16:creationId xmlns:a16="http://schemas.microsoft.com/office/drawing/2014/main" id="{7F0CAE82-6DFC-C2D3-FDB7-14E85856CE03}"/>
              </a:ext>
            </a:extLst>
          </p:cNvPr>
          <p:cNvSpPr txBox="1"/>
          <p:nvPr/>
        </p:nvSpPr>
        <p:spPr>
          <a:xfrm>
            <a:off x="24591982" y="4873215"/>
            <a:ext cx="184731" cy="218971"/>
          </a:xfrm>
          <a:prstGeom prst="rect">
            <a:avLst/>
          </a:prstGeom>
          <a:solidFill>
            <a:schemeClr val="bg2"/>
          </a:solidFill>
        </p:spPr>
        <p:txBody>
          <a:bodyPr wrap="none" rtlCol="0">
            <a:spAutoFit/>
          </a:bodyPr>
          <a:lstStyle/>
          <a:p>
            <a:endParaRPr lang="en-US" sz="823" dirty="0"/>
          </a:p>
        </p:txBody>
      </p:sp>
      <p:sp>
        <p:nvSpPr>
          <p:cNvPr id="43" name="Google Shape;86;p1">
            <a:extLst>
              <a:ext uri="{FF2B5EF4-FFF2-40B4-BE49-F238E27FC236}">
                <a16:creationId xmlns:a16="http://schemas.microsoft.com/office/drawing/2014/main" id="{1161DD7E-A89B-977F-473A-1B148C0403BF}"/>
              </a:ext>
            </a:extLst>
          </p:cNvPr>
          <p:cNvSpPr/>
          <p:nvPr/>
        </p:nvSpPr>
        <p:spPr>
          <a:xfrm>
            <a:off x="13749939" y="-1314"/>
            <a:ext cx="5123950" cy="21945600"/>
          </a:xfrm>
          <a:prstGeom prst="rect">
            <a:avLst/>
          </a:prstGeom>
          <a:gradFill>
            <a:gsLst>
              <a:gs pos="0">
                <a:srgbClr val="FBE4D7"/>
              </a:gs>
              <a:gs pos="62000">
                <a:schemeClr val="accent1">
                  <a:lumMod val="20000"/>
                  <a:lumOff val="80000"/>
                </a:schemeClr>
              </a:gs>
            </a:gsLst>
            <a:lin ang="16200000" scaled="1"/>
          </a:gradFill>
          <a:ln>
            <a:noFill/>
          </a:ln>
          <a:effectLst>
            <a:outerShdw blurRad="40000" dist="23000" dir="5400000" rotWithShape="0">
              <a:srgbClr val="000000">
                <a:alpha val="34901"/>
              </a:srgbClr>
            </a:outerShdw>
          </a:effectLst>
        </p:spPr>
        <p:txBody>
          <a:bodyPr spcFirstLastPara="1" wrap="square" lIns="82283" tIns="41130" rIns="82283" bIns="41130" anchor="ctr" anchorCtr="0">
            <a:noAutofit/>
          </a:bodyPr>
          <a:lstStyle/>
          <a:p>
            <a:pPr algn="ctr"/>
            <a:endParaRPr lang="en-US" sz="5940">
              <a:solidFill>
                <a:schemeClr val="lt1"/>
              </a:solidFill>
              <a:latin typeface="Calibri"/>
              <a:ea typeface="Calibri"/>
              <a:cs typeface="Calibri"/>
              <a:sym typeface="Calibri"/>
            </a:endParaRPr>
          </a:p>
        </p:txBody>
      </p:sp>
      <p:pic>
        <p:nvPicPr>
          <p:cNvPr id="44" name="Picture 43">
            <a:extLst>
              <a:ext uri="{FF2B5EF4-FFF2-40B4-BE49-F238E27FC236}">
                <a16:creationId xmlns:a16="http://schemas.microsoft.com/office/drawing/2014/main" id="{9B6142A6-6396-1393-5068-F5FB2041EB4C}"/>
              </a:ext>
            </a:extLst>
          </p:cNvPr>
          <p:cNvPicPr>
            <a:picLocks noChangeAspect="1"/>
          </p:cNvPicPr>
          <p:nvPr/>
        </p:nvPicPr>
        <p:blipFill>
          <a:blip r:embed="rId3"/>
          <a:stretch>
            <a:fillRect/>
          </a:stretch>
        </p:blipFill>
        <p:spPr>
          <a:xfrm>
            <a:off x="14281835" y="2443943"/>
            <a:ext cx="3976176" cy="3976176"/>
          </a:xfrm>
          <a:prstGeom prst="rect">
            <a:avLst/>
          </a:prstGeom>
        </p:spPr>
      </p:pic>
      <p:pic>
        <p:nvPicPr>
          <p:cNvPr id="45" name="Google Shape;108;p1" descr="Diagram&#10;&#10;Description automatically generated">
            <a:extLst>
              <a:ext uri="{FF2B5EF4-FFF2-40B4-BE49-F238E27FC236}">
                <a16:creationId xmlns:a16="http://schemas.microsoft.com/office/drawing/2014/main" id="{2DA84280-80A1-E748-B685-CB05C4864F85}"/>
              </a:ext>
            </a:extLst>
          </p:cNvPr>
          <p:cNvPicPr preferRelativeResize="0"/>
          <p:nvPr/>
        </p:nvPicPr>
        <p:blipFill rotWithShape="1">
          <a:blip r:embed="rId4">
            <a:alphaModFix/>
          </a:blip>
          <a:srcRect/>
          <a:stretch/>
        </p:blipFill>
        <p:spPr>
          <a:xfrm>
            <a:off x="14261502" y="15176522"/>
            <a:ext cx="4062218" cy="3763290"/>
          </a:xfrm>
          <a:prstGeom prst="rect">
            <a:avLst/>
          </a:prstGeom>
          <a:noFill/>
          <a:ln>
            <a:noFill/>
          </a:ln>
        </p:spPr>
      </p:pic>
      <p:sp>
        <p:nvSpPr>
          <p:cNvPr id="46" name="Google Shape;109;p1">
            <a:extLst>
              <a:ext uri="{FF2B5EF4-FFF2-40B4-BE49-F238E27FC236}">
                <a16:creationId xmlns:a16="http://schemas.microsoft.com/office/drawing/2014/main" id="{2C0987FE-7E96-76E8-3FA0-15A15534139F}"/>
              </a:ext>
            </a:extLst>
          </p:cNvPr>
          <p:cNvSpPr txBox="1"/>
          <p:nvPr/>
        </p:nvSpPr>
        <p:spPr>
          <a:xfrm>
            <a:off x="13622075" y="7434871"/>
            <a:ext cx="5321480" cy="5318343"/>
          </a:xfrm>
          <a:prstGeom prst="rect">
            <a:avLst/>
          </a:prstGeom>
          <a:noFill/>
          <a:ln>
            <a:noFill/>
          </a:ln>
        </p:spPr>
        <p:txBody>
          <a:bodyPr spcFirstLastPara="1" wrap="square" lIns="82283" tIns="41130" rIns="82283" bIns="41130" anchor="t" anchorCtr="0">
            <a:spAutoFit/>
          </a:bodyPr>
          <a:lstStyle/>
          <a:p>
            <a:pPr algn="ctr"/>
            <a:r>
              <a:rPr lang="en-US" sz="3780" b="1" dirty="0">
                <a:solidFill>
                  <a:schemeClr val="accent1"/>
                </a:solidFill>
                <a:latin typeface="Cambria"/>
                <a:ea typeface="Cambria"/>
                <a:cs typeface="Cambria"/>
                <a:sym typeface="Cambria"/>
              </a:rPr>
              <a:t>Liver disease in PD patients may cause bleeding complications and frequent hospitalizations…these patients face a higher risk of death and cancer without effective treatments</a:t>
            </a:r>
            <a:endParaRPr lang="en-US" sz="3780" b="1" dirty="0">
              <a:solidFill>
                <a:schemeClr val="accent1"/>
              </a:solidFill>
            </a:endParaRPr>
          </a:p>
        </p:txBody>
      </p:sp>
      <p:sp>
        <p:nvSpPr>
          <p:cNvPr id="52" name="Cloud Callout 51">
            <a:extLst>
              <a:ext uri="{FF2B5EF4-FFF2-40B4-BE49-F238E27FC236}">
                <a16:creationId xmlns:a16="http://schemas.microsoft.com/office/drawing/2014/main" id="{8CF1B061-C1DB-8133-EE27-05E98A238786}"/>
              </a:ext>
            </a:extLst>
          </p:cNvPr>
          <p:cNvSpPr/>
          <p:nvPr/>
        </p:nvSpPr>
        <p:spPr>
          <a:xfrm rot="379209">
            <a:off x="27481583" y="12262880"/>
            <a:ext cx="4062651" cy="2189005"/>
          </a:xfrm>
          <a:prstGeom prst="cloudCallout">
            <a:avLst>
              <a:gd name="adj1" fmla="val -57635"/>
              <a:gd name="adj2" fmla="val -18222"/>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a:p>
        </p:txBody>
      </p:sp>
      <p:sp>
        <p:nvSpPr>
          <p:cNvPr id="1034" name="Google Shape;93;p1">
            <a:extLst>
              <a:ext uri="{FF2B5EF4-FFF2-40B4-BE49-F238E27FC236}">
                <a16:creationId xmlns:a16="http://schemas.microsoft.com/office/drawing/2014/main" id="{C68C8B43-28B0-A239-2B3B-92553BD3B9DF}"/>
              </a:ext>
            </a:extLst>
          </p:cNvPr>
          <p:cNvSpPr txBox="1"/>
          <p:nvPr/>
        </p:nvSpPr>
        <p:spPr>
          <a:xfrm>
            <a:off x="-72420" y="4774481"/>
            <a:ext cx="13797250" cy="532214"/>
          </a:xfrm>
          <a:prstGeom prst="rect">
            <a:avLst/>
          </a:prstGeom>
          <a:solidFill>
            <a:srgbClr val="0070C0"/>
          </a:solidFill>
          <a:ln>
            <a:noFill/>
          </a:ln>
          <a:effectLst>
            <a:outerShdw blurRad="40000" dist="23000" dir="5400000" rotWithShape="0">
              <a:srgbClr val="000000">
                <a:alpha val="34901"/>
              </a:srgbClr>
            </a:outerShdw>
          </a:effectLst>
        </p:spPr>
        <p:txBody>
          <a:bodyPr spcFirstLastPara="1" wrap="square" lIns="82283" tIns="41130" rIns="82283" bIns="41130" anchor="t" anchorCtr="0">
            <a:spAutoFit/>
          </a:bodyPr>
          <a:lstStyle/>
          <a:p>
            <a:pPr algn="ctr"/>
            <a:r>
              <a:rPr lang="en-US" sz="2880" b="1" dirty="0">
                <a:solidFill>
                  <a:srgbClr val="FFFFFF"/>
                </a:solidFill>
                <a:latin typeface="Cambria"/>
                <a:ea typeface="Cambria"/>
                <a:cs typeface="Cambria"/>
                <a:sym typeface="Cambria"/>
              </a:rPr>
              <a:t>Background </a:t>
            </a:r>
            <a:endParaRPr sz="4320" b="1" dirty="0">
              <a:solidFill>
                <a:srgbClr val="FFFFFF"/>
              </a:solidFill>
              <a:latin typeface="Cambria"/>
              <a:ea typeface="Cambria"/>
              <a:cs typeface="Cambria"/>
              <a:sym typeface="Cambria"/>
            </a:endParaRPr>
          </a:p>
        </p:txBody>
      </p:sp>
      <p:sp>
        <p:nvSpPr>
          <p:cNvPr id="1036" name="Google Shape;94;p1">
            <a:extLst>
              <a:ext uri="{FF2B5EF4-FFF2-40B4-BE49-F238E27FC236}">
                <a16:creationId xmlns:a16="http://schemas.microsoft.com/office/drawing/2014/main" id="{416EF823-74B4-586D-8575-40C0089B822C}"/>
              </a:ext>
            </a:extLst>
          </p:cNvPr>
          <p:cNvSpPr txBox="1"/>
          <p:nvPr/>
        </p:nvSpPr>
        <p:spPr>
          <a:xfrm>
            <a:off x="18889800" y="-56600"/>
            <a:ext cx="14039369" cy="526262"/>
          </a:xfrm>
          <a:prstGeom prst="rect">
            <a:avLst/>
          </a:prstGeom>
          <a:solidFill>
            <a:srgbClr val="0070C0"/>
          </a:solidFill>
          <a:ln>
            <a:noFill/>
          </a:ln>
          <a:effectLst>
            <a:outerShdw blurRad="40000" dist="23000" dir="5400000" rotWithShape="0">
              <a:srgbClr val="000000">
                <a:alpha val="34901"/>
              </a:srgbClr>
            </a:outerShdw>
          </a:effectLst>
        </p:spPr>
        <p:txBody>
          <a:bodyPr spcFirstLastPara="1" wrap="square" lIns="82283" tIns="41130" rIns="82283" bIns="41130" anchor="t" anchorCtr="0">
            <a:spAutoFit/>
          </a:bodyPr>
          <a:lstStyle/>
          <a:p>
            <a:pPr algn="ctr"/>
            <a:r>
              <a:rPr lang="en-US" sz="2880" b="1" dirty="0">
                <a:solidFill>
                  <a:srgbClr val="FFFFFF"/>
                </a:solidFill>
                <a:latin typeface="Cambria"/>
                <a:ea typeface="Cambria"/>
                <a:cs typeface="Cambria"/>
                <a:sym typeface="Cambria"/>
              </a:rPr>
              <a:t>Results</a:t>
            </a:r>
            <a:endParaRPr sz="4320" b="1" dirty="0">
              <a:solidFill>
                <a:srgbClr val="FFFFFF"/>
              </a:solidFill>
              <a:latin typeface="Cambria"/>
              <a:ea typeface="Cambria"/>
              <a:cs typeface="Cambria"/>
              <a:sym typeface="Cambria"/>
            </a:endParaRPr>
          </a:p>
        </p:txBody>
      </p:sp>
      <p:sp>
        <p:nvSpPr>
          <p:cNvPr id="1041" name="TextBox 1040">
            <a:extLst>
              <a:ext uri="{FF2B5EF4-FFF2-40B4-BE49-F238E27FC236}">
                <a16:creationId xmlns:a16="http://schemas.microsoft.com/office/drawing/2014/main" id="{41F43156-4811-CBCC-2094-A37E8B11006A}"/>
              </a:ext>
            </a:extLst>
          </p:cNvPr>
          <p:cNvSpPr txBox="1"/>
          <p:nvPr/>
        </p:nvSpPr>
        <p:spPr>
          <a:xfrm>
            <a:off x="28254960" y="5212080"/>
            <a:ext cx="184731" cy="341632"/>
          </a:xfrm>
          <a:prstGeom prst="rect">
            <a:avLst/>
          </a:prstGeom>
          <a:noFill/>
        </p:spPr>
        <p:txBody>
          <a:bodyPr wrap="none" rtlCol="0">
            <a:spAutoFit/>
          </a:bodyPr>
          <a:lstStyle/>
          <a:p>
            <a:endParaRPr lang="en-US" sz="1620" dirty="0"/>
          </a:p>
        </p:txBody>
      </p:sp>
      <p:sp>
        <p:nvSpPr>
          <p:cNvPr id="1044" name="TextBox 1043">
            <a:extLst>
              <a:ext uri="{FF2B5EF4-FFF2-40B4-BE49-F238E27FC236}">
                <a16:creationId xmlns:a16="http://schemas.microsoft.com/office/drawing/2014/main" id="{505221FD-A850-1D4A-474B-E2E8525A8B77}"/>
              </a:ext>
            </a:extLst>
          </p:cNvPr>
          <p:cNvSpPr txBox="1"/>
          <p:nvPr/>
        </p:nvSpPr>
        <p:spPr>
          <a:xfrm>
            <a:off x="-1" y="194121"/>
            <a:ext cx="13729963" cy="4247317"/>
          </a:xfrm>
          <a:prstGeom prst="rect">
            <a:avLst/>
          </a:prstGeom>
          <a:noFill/>
        </p:spPr>
        <p:txBody>
          <a:bodyPr wrap="square">
            <a:spAutoFit/>
          </a:bodyPr>
          <a:lstStyle/>
          <a:p>
            <a:pPr indent="274334" algn="ctr"/>
            <a:r>
              <a:rPr lang="en-US" sz="5400" b="1" dirty="0">
                <a:solidFill>
                  <a:schemeClr val="accent1"/>
                </a:solidFill>
                <a:latin typeface="Cambria" panose="02040503050406030204" pitchFamily="18" charset="0"/>
              </a:rPr>
              <a:t>Assessment of gastrointestinal symptoms, impacts, and treatments in patients affected by peroxisomal disorders</a:t>
            </a:r>
            <a:endParaRPr lang="en-US" sz="25830" b="1" dirty="0">
              <a:solidFill>
                <a:schemeClr val="accent1"/>
              </a:solidFill>
              <a:latin typeface="Cambria" panose="02040503050406030204" pitchFamily="18" charset="0"/>
            </a:endParaRPr>
          </a:p>
          <a:p>
            <a:pPr algn="ctr" rtl="0">
              <a:buNone/>
            </a:pPr>
            <a:r>
              <a:rPr lang="en-US" sz="3600" b="1" dirty="0">
                <a:solidFill>
                  <a:schemeClr val="accent1"/>
                </a:solidFill>
                <a:latin typeface="Cambria" panose="02040503050406030204" pitchFamily="18" charset="0"/>
              </a:rPr>
              <a:t> </a:t>
            </a:r>
            <a:r>
              <a:rPr lang="en-US" sz="3200" dirty="0">
                <a:solidFill>
                  <a:schemeClr val="accent1"/>
                </a:solidFill>
                <a:latin typeface="Cambria" panose="02040503050406030204" pitchFamily="18" charset="0"/>
              </a:rPr>
              <a:t>Sarah Liz, MS; Mousumi Bose, PhD; Lauren M. </a:t>
            </a:r>
            <a:r>
              <a:rPr lang="en-US" sz="3200" dirty="0" err="1">
                <a:solidFill>
                  <a:schemeClr val="accent1"/>
                </a:solidFill>
                <a:latin typeface="Cambria" panose="02040503050406030204" pitchFamily="18" charset="0"/>
              </a:rPr>
              <a:t>Dinour</a:t>
            </a:r>
            <a:r>
              <a:rPr lang="en-US" sz="3200" dirty="0">
                <a:solidFill>
                  <a:schemeClr val="accent1"/>
                </a:solidFill>
                <a:latin typeface="Cambria" panose="02040503050406030204" pitchFamily="18" charset="0"/>
              </a:rPr>
              <a:t>, PhD, RDN, CLC; Nancy L. von Thun, RDN</a:t>
            </a:r>
          </a:p>
          <a:p>
            <a:pPr algn="ctr" rtl="0">
              <a:buNone/>
            </a:pPr>
            <a:endParaRPr lang="en-US" sz="4000" dirty="0">
              <a:solidFill>
                <a:schemeClr val="accent1"/>
              </a:solidFill>
              <a:latin typeface="Cambria" panose="02040503050406030204" pitchFamily="18" charset="0"/>
            </a:endParaRPr>
          </a:p>
        </p:txBody>
      </p:sp>
      <p:sp>
        <p:nvSpPr>
          <p:cNvPr id="1049" name="TextBox 1048">
            <a:extLst>
              <a:ext uri="{FF2B5EF4-FFF2-40B4-BE49-F238E27FC236}">
                <a16:creationId xmlns:a16="http://schemas.microsoft.com/office/drawing/2014/main" id="{F683C156-7CAF-C9B0-D78C-A57D48007375}"/>
              </a:ext>
            </a:extLst>
          </p:cNvPr>
          <p:cNvSpPr txBox="1"/>
          <p:nvPr/>
        </p:nvSpPr>
        <p:spPr>
          <a:xfrm>
            <a:off x="35095" y="5354383"/>
            <a:ext cx="13641824" cy="6240170"/>
          </a:xfrm>
          <a:prstGeom prst="rect">
            <a:avLst/>
          </a:prstGeom>
          <a:solidFill>
            <a:schemeClr val="bg1"/>
          </a:solidFill>
        </p:spPr>
        <p:txBody>
          <a:bodyPr wrap="square">
            <a:spAutoFit/>
          </a:bodyPr>
          <a:lstStyle/>
          <a:p>
            <a:r>
              <a:rPr lang="en-US" sz="2350" dirty="0">
                <a:solidFill>
                  <a:schemeClr val="accent1"/>
                </a:solidFill>
                <a:latin typeface="Times New Roman" panose="02020603050405020304" pitchFamily="18" charset="0"/>
              </a:rPr>
              <a:t>Peroxisomal disorders (PD) are rare genetic conditions that impact multiple organs. Among other symptoms, gastrointestinal (GI) issues, including liver dysfunction and bleeding, often affect patients' health outcomes. Liver dysfunction can be attributed to poor metabolism of bile acid intermediates into the primary bile acids necessary for adequate absorption of fat-soluble nutrients. Liver dysfunction may also lead to vitamin K deficiency and coagulopathy. Therefore, liver disease may lead to bleeding issues and nutrient deficiencies. Currently, limited treatments for PD exist, and there are few reports on the side effects of treatments. Primary bile acid supplementation of cholic acid and chenodeoxycholic acid may reduce liver inflammation by minimizing the accumulation of toxic bile acid intermediates. Although cholic acid therapy, or </a:t>
            </a:r>
            <a:r>
              <a:rPr lang="en-US" sz="2350" dirty="0" err="1">
                <a:solidFill>
                  <a:schemeClr val="accent1"/>
                </a:solidFill>
                <a:latin typeface="Times New Roman" panose="02020603050405020304" pitchFamily="18" charset="0"/>
              </a:rPr>
              <a:t>Cholbam</a:t>
            </a:r>
            <a:r>
              <a:rPr lang="en-US" sz="2350" dirty="0">
                <a:solidFill>
                  <a:schemeClr val="accent1"/>
                </a:solidFill>
                <a:latin typeface="Times New Roman" panose="02020603050405020304" pitchFamily="18" charset="0"/>
              </a:rPr>
              <a:t>, is the only FDA-approved medication for liver dysfunction in PD patients, previous studies and clinical trials report no meaningful improvements in liver issues. Likewise, there are no standardized treatments for bleeding issues in PD.</a:t>
            </a:r>
          </a:p>
          <a:p>
            <a:endParaRPr lang="en-US" sz="2350" dirty="0">
              <a:solidFill>
                <a:schemeClr val="accent1"/>
              </a:solidFill>
              <a:latin typeface="Times New Roman" panose="02020603050405020304" pitchFamily="18" charset="0"/>
            </a:endParaRPr>
          </a:p>
          <a:p>
            <a:r>
              <a:rPr lang="en-US" sz="2350" b="1" dirty="0">
                <a:solidFill>
                  <a:schemeClr val="accent1"/>
                </a:solidFill>
                <a:latin typeface="Times New Roman" panose="02020603050405020304" pitchFamily="18" charset="0"/>
              </a:rPr>
              <a:t>Purpose:</a:t>
            </a:r>
          </a:p>
          <a:p>
            <a:r>
              <a:rPr lang="en-US" sz="2350" dirty="0">
                <a:solidFill>
                  <a:schemeClr val="accent1"/>
                </a:solidFill>
                <a:latin typeface="Times New Roman" panose="02020603050405020304" pitchFamily="18" charset="0"/>
              </a:rPr>
              <a:t>1</a:t>
            </a:r>
            <a:r>
              <a:rPr lang="en-US" sz="2350" dirty="0">
                <a:solidFill>
                  <a:schemeClr val="accent1"/>
                </a:solidFill>
                <a:latin typeface="Times New Roman" panose="02020603050405020304" pitchFamily="18" charset="0"/>
                <a:cs typeface="Times New Roman" panose="02020603050405020304" pitchFamily="18" charset="0"/>
              </a:rPr>
              <a:t>. To characterize the specific GI symptoms and the impacts experienced by patients affected by PD, based on direct feedback from caregivers and patients.</a:t>
            </a:r>
          </a:p>
          <a:p>
            <a:r>
              <a:rPr lang="en-US" sz="2350" dirty="0">
                <a:solidFill>
                  <a:schemeClr val="accent1"/>
                </a:solidFill>
                <a:latin typeface="Times New Roman" panose="02020603050405020304" pitchFamily="18" charset="0"/>
                <a:cs typeface="Times New Roman" panose="02020603050405020304" pitchFamily="18" charset="0"/>
              </a:rPr>
              <a:t>2. To evaluate the efficacy of current treatments, side effects, and the management of GI symptoms in patients with PD.</a:t>
            </a:r>
          </a:p>
        </p:txBody>
      </p:sp>
      <p:sp>
        <p:nvSpPr>
          <p:cNvPr id="1059" name="Rounded Rectangular Callout 1058">
            <a:extLst>
              <a:ext uri="{FF2B5EF4-FFF2-40B4-BE49-F238E27FC236}">
                <a16:creationId xmlns:a16="http://schemas.microsoft.com/office/drawing/2014/main" id="{C29843CF-53EC-B1C8-9B3E-189E3D7E71A4}"/>
              </a:ext>
            </a:extLst>
          </p:cNvPr>
          <p:cNvSpPr/>
          <p:nvPr/>
        </p:nvSpPr>
        <p:spPr>
          <a:xfrm>
            <a:off x="27851695" y="8570196"/>
            <a:ext cx="4659915" cy="1905786"/>
          </a:xfrm>
          <a:prstGeom prst="wedgeRoundRectCallout">
            <a:avLst>
              <a:gd name="adj1" fmla="val 58257"/>
              <a:gd name="adj2" fmla="val -56344"/>
              <a:gd name="adj3" fmla="val 16667"/>
            </a:avLst>
          </a:prstGeom>
          <a:solidFill>
            <a:schemeClr val="accent1">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1060" name="Rounded Rectangular Callout 1059">
            <a:extLst>
              <a:ext uri="{FF2B5EF4-FFF2-40B4-BE49-F238E27FC236}">
                <a16:creationId xmlns:a16="http://schemas.microsoft.com/office/drawing/2014/main" id="{396C637D-3074-DA5D-09ED-53C4D03C08D8}"/>
              </a:ext>
            </a:extLst>
          </p:cNvPr>
          <p:cNvSpPr/>
          <p:nvPr/>
        </p:nvSpPr>
        <p:spPr>
          <a:xfrm>
            <a:off x="19160959" y="5940067"/>
            <a:ext cx="4485676" cy="2241437"/>
          </a:xfrm>
          <a:prstGeom prst="wedgeRoundRectCallout">
            <a:avLst>
              <a:gd name="adj1" fmla="val 63526"/>
              <a:gd name="adj2" fmla="val -49734"/>
              <a:gd name="adj3" fmla="val 16667"/>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1061" name="Rounded Rectangular Callout 1060">
            <a:extLst>
              <a:ext uri="{FF2B5EF4-FFF2-40B4-BE49-F238E27FC236}">
                <a16:creationId xmlns:a16="http://schemas.microsoft.com/office/drawing/2014/main" id="{490B7850-17F4-D8CA-6EDA-42730BFF5E6C}"/>
              </a:ext>
            </a:extLst>
          </p:cNvPr>
          <p:cNvSpPr/>
          <p:nvPr/>
        </p:nvSpPr>
        <p:spPr>
          <a:xfrm>
            <a:off x="28202101" y="6088789"/>
            <a:ext cx="4363536" cy="2059723"/>
          </a:xfrm>
          <a:prstGeom prst="wedgeRoundRectCallout">
            <a:avLst>
              <a:gd name="adj1" fmla="val 56159"/>
              <a:gd name="adj2" fmla="val -44224"/>
              <a:gd name="adj3" fmla="val 16667"/>
            </a:avLst>
          </a:prstGeom>
          <a:solidFill>
            <a:schemeClr val="accent1">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1063" name="Google Shape;116;p1">
            <a:extLst>
              <a:ext uri="{FF2B5EF4-FFF2-40B4-BE49-F238E27FC236}">
                <a16:creationId xmlns:a16="http://schemas.microsoft.com/office/drawing/2014/main" id="{A8C8BAC6-7E33-CD45-0724-AE504EC2CB6B}"/>
              </a:ext>
            </a:extLst>
          </p:cNvPr>
          <p:cNvSpPr txBox="1"/>
          <p:nvPr/>
        </p:nvSpPr>
        <p:spPr>
          <a:xfrm>
            <a:off x="19003766" y="461024"/>
            <a:ext cx="13895163" cy="498572"/>
          </a:xfrm>
          <a:prstGeom prst="rect">
            <a:avLst/>
          </a:prstGeom>
          <a:solidFill>
            <a:srgbClr val="CFE2F3"/>
          </a:solidFill>
          <a:ln>
            <a:noFill/>
          </a:ln>
        </p:spPr>
        <p:txBody>
          <a:bodyPr spcFirstLastPara="1" wrap="square" lIns="82283" tIns="82283" rIns="82283" bIns="82283" anchor="t" anchorCtr="0">
            <a:spAutoFit/>
          </a:bodyPr>
          <a:lstStyle/>
          <a:p>
            <a:pPr algn="ctr"/>
            <a:r>
              <a:rPr lang="en-US" sz="2160" b="1" dirty="0">
                <a:solidFill>
                  <a:schemeClr val="dk1"/>
                </a:solidFill>
                <a:latin typeface="Cambria"/>
                <a:ea typeface="Cambria"/>
                <a:cs typeface="Cambria"/>
                <a:sym typeface="Cambria"/>
              </a:rPr>
              <a:t>Results: Demographics</a:t>
            </a:r>
            <a:endParaRPr lang="en-US" sz="1620" dirty="0">
              <a:latin typeface="Calibri"/>
              <a:ea typeface="Calibri"/>
              <a:cs typeface="Calibri"/>
              <a:sym typeface="Calibri"/>
            </a:endParaRPr>
          </a:p>
        </p:txBody>
      </p:sp>
      <p:sp>
        <p:nvSpPr>
          <p:cNvPr id="1066" name="TextBox 1065">
            <a:extLst>
              <a:ext uri="{FF2B5EF4-FFF2-40B4-BE49-F238E27FC236}">
                <a16:creationId xmlns:a16="http://schemas.microsoft.com/office/drawing/2014/main" id="{19589A19-CED6-EB07-BDEC-3917F2205A97}"/>
              </a:ext>
            </a:extLst>
          </p:cNvPr>
          <p:cNvSpPr txBox="1"/>
          <p:nvPr/>
        </p:nvSpPr>
        <p:spPr>
          <a:xfrm>
            <a:off x="-13473" y="11939971"/>
            <a:ext cx="13548796" cy="7879080"/>
          </a:xfrm>
          <a:prstGeom prst="rect">
            <a:avLst/>
          </a:prstGeom>
          <a:solidFill>
            <a:schemeClr val="bg1"/>
          </a:solidFill>
        </p:spPr>
        <p:txBody>
          <a:bodyPr wrap="square" rtlCol="0">
            <a:spAutoFit/>
          </a:bodyPr>
          <a:lstStyle/>
          <a:p>
            <a:pPr marL="411480" indent="-348615">
              <a:buClr>
                <a:srgbClr val="0070C0"/>
              </a:buClr>
              <a:buSzPts val="2500"/>
              <a:buFont typeface="Cambria"/>
              <a:buChar char="•"/>
            </a:pPr>
            <a:r>
              <a:rPr lang="en-US" sz="2300" b="1" dirty="0">
                <a:solidFill>
                  <a:schemeClr val="accent1"/>
                </a:solidFill>
                <a:latin typeface="Cambria"/>
                <a:ea typeface="Cambria"/>
                <a:cs typeface="Cambria"/>
                <a:sym typeface="Cambria"/>
              </a:rPr>
              <a:t>Data Collection</a:t>
            </a:r>
          </a:p>
          <a:p>
            <a:pPr marL="822960" lvl="1" indent="-348615">
              <a:buClr>
                <a:srgbClr val="0070C0"/>
              </a:buClr>
              <a:buSzPts val="2500"/>
              <a:buFont typeface="Cambria"/>
              <a:buChar char="○"/>
            </a:pPr>
            <a:r>
              <a:rPr lang="en-US" sz="2300" dirty="0">
                <a:solidFill>
                  <a:schemeClr val="accent1"/>
                </a:solidFill>
                <a:latin typeface="Times New Roman" panose="02020603050405020304" pitchFamily="18" charset="0"/>
              </a:rPr>
              <a:t> </a:t>
            </a:r>
            <a:r>
              <a:rPr lang="en-US" sz="2300" dirty="0">
                <a:solidFill>
                  <a:schemeClr val="accent1"/>
                </a:solidFill>
                <a:latin typeface="Times New Roman" panose="02020603050405020304" pitchFamily="18" charset="0"/>
                <a:cs typeface="Times New Roman" panose="02020603050405020304" pitchFamily="18" charset="0"/>
              </a:rPr>
              <a:t>Semi-structured virtual Zoom focus groups/interviews</a:t>
            </a:r>
          </a:p>
          <a:p>
            <a:pPr marL="822960" lvl="1" indent="-348615">
              <a:buClr>
                <a:srgbClr val="0070C0"/>
              </a:buClr>
              <a:buSzPts val="2500"/>
              <a:buFont typeface="Cambria"/>
              <a:buChar char="○"/>
            </a:pPr>
            <a:r>
              <a:rPr lang="en-US" sz="2300" dirty="0">
                <a:solidFill>
                  <a:schemeClr val="accent1"/>
                </a:solidFill>
                <a:latin typeface="Times New Roman" panose="02020603050405020304" pitchFamily="18" charset="0"/>
                <a:cs typeface="Times New Roman" panose="02020603050405020304" pitchFamily="18" charset="0"/>
              </a:rPr>
              <a:t> A web-based survey</a:t>
            </a:r>
          </a:p>
          <a:p>
            <a:pPr marL="822960" lvl="1" indent="-348615">
              <a:buClr>
                <a:srgbClr val="0070C0"/>
              </a:buClr>
              <a:buSzPts val="2500"/>
              <a:buFont typeface="Cambria"/>
              <a:buChar char="○"/>
            </a:pPr>
            <a:r>
              <a:rPr lang="en-US" sz="2300" dirty="0">
                <a:solidFill>
                  <a:schemeClr val="accent1"/>
                </a:solidFill>
                <a:latin typeface="Times New Roman" panose="02020603050405020304" pitchFamily="18" charset="0"/>
                <a:cs typeface="Times New Roman" panose="02020603050405020304" pitchFamily="18" charset="0"/>
              </a:rPr>
              <a:t>In-person polling and a semi-structured town hall discussion. The Global Foundation for Peroxisomal Disorders (GFPD) advocacy organization assisted with participant email outreach.</a:t>
            </a:r>
          </a:p>
          <a:p>
            <a:pPr marL="411480" indent="-348615">
              <a:buClr>
                <a:srgbClr val="0070C0"/>
              </a:buClr>
              <a:buSzPts val="2500"/>
              <a:buFont typeface="Cambria"/>
              <a:buChar char="•"/>
            </a:pPr>
            <a:r>
              <a:rPr lang="en-US" sz="2300" b="1" dirty="0">
                <a:solidFill>
                  <a:schemeClr val="accent1"/>
                </a:solidFill>
                <a:latin typeface="Times New Roman" panose="02020603050405020304" pitchFamily="18" charset="0"/>
                <a:ea typeface="Cambria"/>
                <a:cs typeface="Times New Roman" panose="02020603050405020304" pitchFamily="18" charset="0"/>
                <a:sym typeface="Cambria"/>
              </a:rPr>
              <a:t>Data Analysis</a:t>
            </a:r>
          </a:p>
          <a:p>
            <a:pPr marL="822960" lvl="1"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Quantitative</a:t>
            </a:r>
          </a:p>
          <a:p>
            <a:pPr marL="1234440" lvl="2"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Survey</a:t>
            </a:r>
          </a:p>
          <a:p>
            <a:pPr marL="1645920" lvl="3" indent="-348615">
              <a:buClr>
                <a:srgbClr val="0070C0"/>
              </a:buClr>
              <a:buSzPts val="2500"/>
              <a:buFont typeface="Courier New" panose="02070309020205020404" pitchFamily="49" charset="0"/>
              <a:buChar char="o"/>
            </a:pPr>
            <a:r>
              <a:rPr lang="en" sz="2300" dirty="0">
                <a:solidFill>
                  <a:schemeClr val="accent1"/>
                </a:solidFill>
                <a:latin typeface="Times New Roman" panose="02020603050405020304" pitchFamily="18" charset="0"/>
                <a:cs typeface="Times New Roman" panose="02020603050405020304" pitchFamily="18" charset="0"/>
              </a:rPr>
              <a:t>Frequency and number of survey respondents for GI symptoms, top 3 ranked GI/feeding-related symptoms, Likert scale question rating from 1-10 </a:t>
            </a:r>
            <a:r>
              <a:rPr lang="en" sz="2300" dirty="0">
                <a:solidFill>
                  <a:schemeClr val="accent1"/>
                </a:solidFill>
                <a:latin typeface="Times New Roman" panose="02020603050405020304" pitchFamily="18" charset="0"/>
                <a:cs typeface="Times New Roman" panose="02020603050405020304" pitchFamily="18" charset="0"/>
                <a:sym typeface="Wingdings" pitchFamily="2" charset="2"/>
              </a:rPr>
              <a:t> </a:t>
            </a:r>
            <a:r>
              <a:rPr lang="en" sz="2300" dirty="0">
                <a:solidFill>
                  <a:schemeClr val="accent1"/>
                </a:solidFill>
                <a:latin typeface="Times New Roman" panose="02020603050405020304" pitchFamily="18" charset="0"/>
                <a:cs typeface="Times New Roman" panose="02020603050405020304" pitchFamily="18" charset="0"/>
              </a:rPr>
              <a:t>descriptive statistics such as mean scores, and standard error of the mean, independent samples t-test to test for significant differences across groups</a:t>
            </a:r>
          </a:p>
          <a:p>
            <a:pPr marL="1234440" lvl="2"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Polling</a:t>
            </a:r>
          </a:p>
          <a:p>
            <a:pPr marL="1645920" lvl="3" indent="-348615">
              <a:buClr>
                <a:srgbClr val="0070C0"/>
              </a:buClr>
              <a:buSzPts val="2500"/>
              <a:buFont typeface="Courier New" panose="02070309020205020404" pitchFamily="49" charset="0"/>
              <a:buChar char="o"/>
            </a:pPr>
            <a:r>
              <a:rPr lang="en" sz="2300" dirty="0">
                <a:solidFill>
                  <a:schemeClr val="accent1"/>
                </a:solidFill>
                <a:latin typeface="Times New Roman" panose="02020603050405020304" pitchFamily="18" charset="0"/>
                <a:cs typeface="Times New Roman" panose="02020603050405020304" pitchFamily="18" charset="0"/>
              </a:rPr>
              <a:t>Frequency and percentage of responses</a:t>
            </a:r>
            <a:endParaRPr lang="en-US" sz="2300" dirty="0">
              <a:solidFill>
                <a:schemeClr val="accent1"/>
              </a:solidFill>
              <a:latin typeface="Times New Roman" panose="02020603050405020304" pitchFamily="18" charset="0"/>
              <a:ea typeface="Cambria"/>
              <a:cs typeface="Times New Roman" panose="02020603050405020304" pitchFamily="18" charset="0"/>
              <a:sym typeface="Cambria"/>
            </a:endParaRPr>
          </a:p>
          <a:p>
            <a:pPr marL="822960" lvl="1" indent="-348615">
              <a:buClr>
                <a:srgbClr val="0070C0"/>
              </a:buClr>
              <a:buSzPts val="2500"/>
              <a:buFont typeface="Courier New" panose="02070309020205020404" pitchFamily="49" charset="0"/>
              <a:buChar char="o"/>
            </a:pPr>
            <a:r>
              <a:rPr lang="en-US" sz="2300" dirty="0">
                <a:solidFill>
                  <a:schemeClr val="accent1"/>
                </a:solidFill>
                <a:latin typeface="Cambria"/>
                <a:ea typeface="Cambria"/>
                <a:cs typeface="Cambria"/>
                <a:sym typeface="Cambria"/>
              </a:rPr>
              <a:t>Qualitative</a:t>
            </a:r>
          </a:p>
          <a:p>
            <a:pPr marL="1234440" lvl="2"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Focus groups/interviews</a:t>
            </a:r>
          </a:p>
          <a:p>
            <a:pPr marL="1645920" lvl="3"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cs typeface="Times New Roman" panose="02020603050405020304" pitchFamily="18" charset="0"/>
              </a:rPr>
              <a:t>Theme consensus, theme saturation across focus groups, recurrent themes</a:t>
            </a:r>
            <a:endParaRPr lang="en-US" sz="2300" dirty="0">
              <a:solidFill>
                <a:schemeClr val="accent1"/>
              </a:solidFill>
              <a:latin typeface="Times New Roman" panose="02020603050405020304" pitchFamily="18" charset="0"/>
              <a:ea typeface="Cambria"/>
              <a:cs typeface="Times New Roman" panose="02020603050405020304" pitchFamily="18" charset="0"/>
              <a:sym typeface="Cambria"/>
            </a:endParaRPr>
          </a:p>
          <a:p>
            <a:pPr marL="1234440" lvl="2"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Facilitated group discussion</a:t>
            </a:r>
          </a:p>
          <a:p>
            <a:pPr marL="1645920" lvl="3"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cs typeface="Times New Roman" panose="02020603050405020304" pitchFamily="18" charset="0"/>
              </a:rPr>
              <a:t>Development of formal codebook of themes based on consensus, themes organized using qualitative data analysis software, recurrent themes</a:t>
            </a:r>
            <a:endParaRPr lang="en-US" sz="2300" dirty="0">
              <a:solidFill>
                <a:schemeClr val="accent1"/>
              </a:solidFill>
              <a:latin typeface="Times New Roman" panose="02020603050405020304" pitchFamily="18" charset="0"/>
              <a:ea typeface="Cambria"/>
              <a:cs typeface="Times New Roman" panose="02020603050405020304" pitchFamily="18" charset="0"/>
              <a:sym typeface="Cambria"/>
            </a:endParaRPr>
          </a:p>
          <a:p>
            <a:pPr marL="1234440" lvl="2"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ea typeface="Cambria"/>
                <a:cs typeface="Times New Roman" panose="02020603050405020304" pitchFamily="18" charset="0"/>
                <a:sym typeface="Cambria"/>
              </a:rPr>
              <a:t>Open-ended survey responses</a:t>
            </a:r>
          </a:p>
          <a:p>
            <a:pPr marL="1645920" lvl="3" indent="-348615">
              <a:buClr>
                <a:srgbClr val="0070C0"/>
              </a:buClr>
              <a:buSzPts val="2500"/>
              <a:buFont typeface="Courier New" panose="02070309020205020404" pitchFamily="49" charset="0"/>
              <a:buChar char="o"/>
            </a:pPr>
            <a:r>
              <a:rPr lang="en-US" sz="2300" dirty="0">
                <a:solidFill>
                  <a:schemeClr val="accent1"/>
                </a:solidFill>
                <a:latin typeface="Times New Roman" panose="02020603050405020304" pitchFamily="18" charset="0"/>
                <a:cs typeface="Times New Roman" panose="02020603050405020304" pitchFamily="18" charset="0"/>
              </a:rPr>
              <a:t>Recurrent themes</a:t>
            </a:r>
            <a:endParaRPr lang="en-US" sz="2300" dirty="0">
              <a:solidFill>
                <a:srgbClr val="0070C0"/>
              </a:solidFill>
              <a:latin typeface="Cambria"/>
              <a:ea typeface="Cambria"/>
              <a:cs typeface="Cambria"/>
              <a:sym typeface="Cambria"/>
            </a:endParaRPr>
          </a:p>
        </p:txBody>
      </p:sp>
      <p:sp>
        <p:nvSpPr>
          <p:cNvPr id="1079" name="TextBox 1078">
            <a:extLst>
              <a:ext uri="{FF2B5EF4-FFF2-40B4-BE49-F238E27FC236}">
                <a16:creationId xmlns:a16="http://schemas.microsoft.com/office/drawing/2014/main" id="{FB1B9E5C-8BA1-1DE4-3437-1E56366C0BEE}"/>
              </a:ext>
            </a:extLst>
          </p:cNvPr>
          <p:cNvSpPr txBox="1"/>
          <p:nvPr/>
        </p:nvSpPr>
        <p:spPr>
          <a:xfrm>
            <a:off x="-35266" y="20261289"/>
            <a:ext cx="13485461" cy="1902059"/>
          </a:xfrm>
          <a:prstGeom prst="rect">
            <a:avLst/>
          </a:prstGeom>
          <a:noFill/>
        </p:spPr>
        <p:txBody>
          <a:bodyPr wrap="square">
            <a:spAutoFit/>
          </a:bodyPr>
          <a:lstStyle/>
          <a:p>
            <a:pPr algn="l">
              <a:buNone/>
            </a:pPr>
            <a:r>
              <a:rPr lang="en-US" sz="1600" dirty="0">
                <a:solidFill>
                  <a:srgbClr val="212121"/>
                </a:solidFill>
                <a:latin typeface="Georgia" panose="02040502050405020303" pitchFamily="18" charset="0"/>
              </a:rPr>
              <a:t>Braverman, N. E., Raymond, G. V., Rizzo, W. B., Moser, A. B., Wilkinson, M. E., Stone, E. M., Steinberg, S. J., </a:t>
            </a:r>
            <a:r>
              <a:rPr lang="en-US" sz="1600" dirty="0" err="1">
                <a:solidFill>
                  <a:srgbClr val="212121"/>
                </a:solidFill>
                <a:latin typeface="Georgia" panose="02040502050405020303" pitchFamily="18" charset="0"/>
              </a:rPr>
              <a:t>Wangler</a:t>
            </a:r>
            <a:r>
              <a:rPr lang="en-US" sz="1600" dirty="0">
                <a:solidFill>
                  <a:srgbClr val="212121"/>
                </a:solidFill>
                <a:latin typeface="Georgia" panose="02040502050405020303" pitchFamily="18" charset="0"/>
              </a:rPr>
              <a:t>, M. F., Rush, E. T., </a:t>
            </a:r>
            <a:r>
              <a:rPr lang="en-US" sz="1600" dirty="0" err="1">
                <a:solidFill>
                  <a:srgbClr val="212121"/>
                </a:solidFill>
                <a:latin typeface="Georgia" panose="02040502050405020303" pitchFamily="18" charset="0"/>
              </a:rPr>
              <a:t>Hacia</a:t>
            </a:r>
            <a:r>
              <a:rPr lang="en-US" sz="1600" dirty="0">
                <a:solidFill>
                  <a:srgbClr val="212121"/>
                </a:solidFill>
                <a:latin typeface="Georgia" panose="02040502050405020303" pitchFamily="18" charset="0"/>
              </a:rPr>
              <a:t>, J. G., &amp; Bose, M. (2016). Peroxisome biogenesis disorders in the Zellweger spectrum: An overview of current diagnosis, clinical manifestations, and treatment guidelines. </a:t>
            </a:r>
            <a:r>
              <a:rPr lang="en-US" sz="1600" i="1" dirty="0">
                <a:solidFill>
                  <a:srgbClr val="212121"/>
                </a:solidFill>
                <a:latin typeface="Georgia" panose="02040502050405020303" pitchFamily="18" charset="0"/>
              </a:rPr>
              <a:t>Molecular genetics and metabolism</a:t>
            </a:r>
            <a:r>
              <a:rPr lang="en-US" sz="1600" dirty="0">
                <a:solidFill>
                  <a:srgbClr val="212121"/>
                </a:solidFill>
                <a:latin typeface="Georgia" panose="02040502050405020303" pitchFamily="18" charset="0"/>
              </a:rPr>
              <a:t>, </a:t>
            </a:r>
            <a:r>
              <a:rPr lang="en-US" sz="1600" i="1" dirty="0">
                <a:solidFill>
                  <a:srgbClr val="212121"/>
                </a:solidFill>
                <a:latin typeface="Georgia" panose="02040502050405020303" pitchFamily="18" charset="0"/>
              </a:rPr>
              <a:t>117</a:t>
            </a:r>
            <a:r>
              <a:rPr lang="en-US" sz="1600" dirty="0">
                <a:solidFill>
                  <a:srgbClr val="212121"/>
                </a:solidFill>
                <a:latin typeface="Georgia" panose="02040502050405020303" pitchFamily="18" charset="0"/>
              </a:rPr>
              <a:t>(3), 313–321. https://</a:t>
            </a:r>
            <a:r>
              <a:rPr lang="en-US" sz="1600" dirty="0" err="1">
                <a:solidFill>
                  <a:srgbClr val="212121"/>
                </a:solidFill>
                <a:latin typeface="Georgia" panose="02040502050405020303" pitchFamily="18" charset="0"/>
              </a:rPr>
              <a:t>doi.org</a:t>
            </a:r>
            <a:r>
              <a:rPr lang="en-US" sz="1600" dirty="0">
                <a:solidFill>
                  <a:srgbClr val="212121"/>
                </a:solidFill>
                <a:latin typeface="Georgia" panose="02040502050405020303" pitchFamily="18" charset="0"/>
              </a:rPr>
              <a:t>/10.1016/j.ymgme.2015.12.009</a:t>
            </a:r>
          </a:p>
          <a:p>
            <a:pPr algn="l"/>
            <a:endParaRPr lang="en-US" sz="1600" dirty="0">
              <a:solidFill>
                <a:srgbClr val="212121"/>
              </a:solidFill>
              <a:latin typeface="Georgia" panose="02040502050405020303" pitchFamily="18" charset="0"/>
            </a:endParaRPr>
          </a:p>
          <a:p>
            <a:pPr algn="l"/>
            <a:r>
              <a:rPr lang="en-US" sz="1600" dirty="0" err="1">
                <a:solidFill>
                  <a:srgbClr val="333333"/>
                </a:solidFill>
                <a:latin typeface="Georgia" panose="02040502050405020303" pitchFamily="18" charset="0"/>
              </a:rPr>
              <a:t>Klouwer</a:t>
            </a:r>
            <a:r>
              <a:rPr lang="en-US" sz="1600" dirty="0">
                <a:solidFill>
                  <a:srgbClr val="333333"/>
                </a:solidFill>
                <a:latin typeface="Georgia" panose="02040502050405020303" pitchFamily="18" charset="0"/>
              </a:rPr>
              <a:t>, F.C.C., </a:t>
            </a:r>
            <a:r>
              <a:rPr lang="en-US" sz="1600" dirty="0" err="1">
                <a:solidFill>
                  <a:srgbClr val="333333"/>
                </a:solidFill>
                <a:latin typeface="Georgia" panose="02040502050405020303" pitchFamily="18" charset="0"/>
              </a:rPr>
              <a:t>Berendse</a:t>
            </a:r>
            <a:r>
              <a:rPr lang="en-US" sz="1600" dirty="0">
                <a:solidFill>
                  <a:srgbClr val="333333"/>
                </a:solidFill>
                <a:latin typeface="Georgia" panose="02040502050405020303" pitchFamily="18" charset="0"/>
              </a:rPr>
              <a:t>, K., </a:t>
            </a:r>
            <a:r>
              <a:rPr lang="en-US" sz="1600" dirty="0" err="1">
                <a:solidFill>
                  <a:srgbClr val="333333"/>
                </a:solidFill>
                <a:latin typeface="Georgia" panose="02040502050405020303" pitchFamily="18" charset="0"/>
              </a:rPr>
              <a:t>Ferdinandusse</a:t>
            </a:r>
            <a:r>
              <a:rPr lang="en-US" sz="1600" dirty="0">
                <a:solidFill>
                  <a:srgbClr val="333333"/>
                </a:solidFill>
                <a:latin typeface="Georgia" panose="02040502050405020303" pitchFamily="18" charset="0"/>
              </a:rPr>
              <a:t>, S. </a:t>
            </a:r>
            <a:r>
              <a:rPr lang="en-US" sz="1600" i="1" dirty="0">
                <a:solidFill>
                  <a:srgbClr val="333333"/>
                </a:solidFill>
                <a:latin typeface="Georgia" panose="02040502050405020303" pitchFamily="18" charset="0"/>
              </a:rPr>
              <a:t>et al.</a:t>
            </a:r>
            <a:r>
              <a:rPr lang="en-US" sz="1600" dirty="0">
                <a:solidFill>
                  <a:srgbClr val="333333"/>
                </a:solidFill>
                <a:latin typeface="Georgia" panose="02040502050405020303" pitchFamily="18" charset="0"/>
              </a:rPr>
              <a:t> Zellweger spectrum disorders: clinical overview and management approach. </a:t>
            </a:r>
            <a:r>
              <a:rPr lang="en-US" sz="1600" i="1" dirty="0" err="1">
                <a:solidFill>
                  <a:srgbClr val="333333"/>
                </a:solidFill>
                <a:latin typeface="Georgia" panose="02040502050405020303" pitchFamily="18" charset="0"/>
              </a:rPr>
              <a:t>Orphanet</a:t>
            </a:r>
            <a:r>
              <a:rPr lang="en-US" sz="1600" i="1" dirty="0">
                <a:solidFill>
                  <a:srgbClr val="333333"/>
                </a:solidFill>
                <a:latin typeface="Georgia" panose="02040502050405020303" pitchFamily="18" charset="0"/>
              </a:rPr>
              <a:t> J Rare Dis</a:t>
            </a:r>
            <a:r>
              <a:rPr lang="en-US" sz="1600" dirty="0">
                <a:solidFill>
                  <a:srgbClr val="333333"/>
                </a:solidFill>
                <a:latin typeface="Georgia" panose="02040502050405020303" pitchFamily="18" charset="0"/>
              </a:rPr>
              <a:t> </a:t>
            </a:r>
            <a:r>
              <a:rPr lang="en-US" sz="1600" b="1" dirty="0">
                <a:solidFill>
                  <a:srgbClr val="333333"/>
                </a:solidFill>
                <a:latin typeface="Georgia" panose="02040502050405020303" pitchFamily="18" charset="0"/>
              </a:rPr>
              <a:t>10</a:t>
            </a:r>
            <a:r>
              <a:rPr lang="en-US" sz="1600" dirty="0">
                <a:solidFill>
                  <a:srgbClr val="333333"/>
                </a:solidFill>
                <a:latin typeface="Georgia" panose="02040502050405020303" pitchFamily="18" charset="0"/>
              </a:rPr>
              <a:t>, 151 (2015). https://</a:t>
            </a:r>
            <a:r>
              <a:rPr lang="en-US" sz="1600" dirty="0" err="1">
                <a:solidFill>
                  <a:srgbClr val="333333"/>
                </a:solidFill>
                <a:latin typeface="Georgia" panose="02040502050405020303" pitchFamily="18" charset="0"/>
              </a:rPr>
              <a:t>doi.org</a:t>
            </a:r>
            <a:r>
              <a:rPr lang="en-US" sz="1600" dirty="0">
                <a:solidFill>
                  <a:srgbClr val="333333"/>
                </a:solidFill>
                <a:latin typeface="Georgia" panose="02040502050405020303" pitchFamily="18" charset="0"/>
              </a:rPr>
              <a:t>/10.1186/s13023-015-0368-9</a:t>
            </a:r>
          </a:p>
          <a:p>
            <a:pPr>
              <a:buNone/>
            </a:pPr>
            <a:br>
              <a:rPr lang="en-US" sz="1080" dirty="0">
                <a:latin typeface="Georgia" panose="02040502050405020303" pitchFamily="18" charset="0"/>
              </a:rPr>
            </a:br>
            <a:endParaRPr lang="en-US" sz="1080" dirty="0">
              <a:latin typeface="Georgia" panose="02040502050405020303" pitchFamily="18" charset="0"/>
            </a:endParaRPr>
          </a:p>
        </p:txBody>
      </p:sp>
      <p:sp>
        <p:nvSpPr>
          <p:cNvPr id="1081" name="Rectangle 1080">
            <a:extLst>
              <a:ext uri="{FF2B5EF4-FFF2-40B4-BE49-F238E27FC236}">
                <a16:creationId xmlns:a16="http://schemas.microsoft.com/office/drawing/2014/main" id="{5802E77C-CE18-CEF9-022A-E1CA8EE103BF}"/>
              </a:ext>
            </a:extLst>
          </p:cNvPr>
          <p:cNvSpPr/>
          <p:nvPr/>
        </p:nvSpPr>
        <p:spPr>
          <a:xfrm>
            <a:off x="19041399" y="10784229"/>
            <a:ext cx="13867737" cy="7510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20" dirty="0">
              <a:solidFill>
                <a:schemeClr val="bg1"/>
              </a:solidFill>
            </a:endParaRPr>
          </a:p>
        </p:txBody>
      </p:sp>
      <p:sp>
        <p:nvSpPr>
          <p:cNvPr id="1093" name="Cloud Callout 1092">
            <a:extLst>
              <a:ext uri="{FF2B5EF4-FFF2-40B4-BE49-F238E27FC236}">
                <a16:creationId xmlns:a16="http://schemas.microsoft.com/office/drawing/2014/main" id="{6589B952-A601-2D66-09A8-AF7CE1197027}"/>
              </a:ext>
            </a:extLst>
          </p:cNvPr>
          <p:cNvSpPr/>
          <p:nvPr/>
        </p:nvSpPr>
        <p:spPr>
          <a:xfrm rot="379209">
            <a:off x="24230917" y="8789171"/>
            <a:ext cx="3469062" cy="1621261"/>
          </a:xfrm>
          <a:prstGeom prst="cloudCallout">
            <a:avLst>
              <a:gd name="adj1" fmla="val -47829"/>
              <a:gd name="adj2" fmla="val 55927"/>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a:p>
        </p:txBody>
      </p:sp>
      <p:sp>
        <p:nvSpPr>
          <p:cNvPr id="1095" name="Rectangle 1094">
            <a:extLst>
              <a:ext uri="{FF2B5EF4-FFF2-40B4-BE49-F238E27FC236}">
                <a16:creationId xmlns:a16="http://schemas.microsoft.com/office/drawing/2014/main" id="{D939C214-AE51-B8A3-40A9-1694391DF584}"/>
              </a:ext>
            </a:extLst>
          </p:cNvPr>
          <p:cNvSpPr/>
          <p:nvPr/>
        </p:nvSpPr>
        <p:spPr>
          <a:xfrm>
            <a:off x="23866173" y="1988018"/>
            <a:ext cx="9017132" cy="3684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20" dirty="0"/>
          </a:p>
        </p:txBody>
      </p:sp>
      <p:sp>
        <p:nvSpPr>
          <p:cNvPr id="1096" name="TextBox 1095">
            <a:extLst>
              <a:ext uri="{FF2B5EF4-FFF2-40B4-BE49-F238E27FC236}">
                <a16:creationId xmlns:a16="http://schemas.microsoft.com/office/drawing/2014/main" id="{19AF136B-C48B-1144-978C-F9654E1C6B05}"/>
              </a:ext>
            </a:extLst>
          </p:cNvPr>
          <p:cNvSpPr txBox="1"/>
          <p:nvPr/>
        </p:nvSpPr>
        <p:spPr>
          <a:xfrm>
            <a:off x="23901380" y="1216759"/>
            <a:ext cx="3657002" cy="3139321"/>
          </a:xfrm>
          <a:prstGeom prst="rect">
            <a:avLst/>
          </a:prstGeom>
          <a:noFill/>
        </p:spPr>
        <p:txBody>
          <a:bodyPr wrap="square" rtlCol="0">
            <a:spAutoFit/>
          </a:bodyPr>
          <a:lstStyle/>
          <a:p>
            <a:pPr>
              <a:buClr>
                <a:schemeClr val="dk1"/>
              </a:buClr>
              <a:buSzPts val="1100"/>
            </a:pPr>
            <a:r>
              <a:rPr lang="en-US" sz="1980" dirty="0">
                <a:latin typeface="Times New Roman" panose="02020603050405020304" pitchFamily="18" charset="0"/>
                <a:cs typeface="Times New Roman" panose="02020603050405020304" pitchFamily="18" charset="0"/>
              </a:rPr>
              <a:t>Demographics were similar across the survey, focus groups, interviews, and the town hall meeting. </a:t>
            </a:r>
          </a:p>
          <a:p>
            <a:pPr>
              <a:buClr>
                <a:schemeClr val="dk1"/>
              </a:buClr>
              <a:buSzPts val="1100"/>
            </a:pPr>
            <a:endParaRPr lang="en-US" sz="1980" dirty="0">
              <a:latin typeface="Times New Roman" panose="02020603050405020304" pitchFamily="18" charset="0"/>
              <a:cs typeface="Times New Roman" panose="02020603050405020304" pitchFamily="18" charset="0"/>
            </a:endParaRPr>
          </a:p>
          <a:p>
            <a:pPr>
              <a:buClr>
                <a:schemeClr val="dk1"/>
              </a:buClr>
              <a:buSzPts val="1100"/>
            </a:pPr>
            <a:r>
              <a:rPr lang="en-US" sz="1980" dirty="0">
                <a:latin typeface="Times New Roman" panose="02020603050405020304" pitchFamily="18" charset="0"/>
                <a:cs typeface="Times New Roman" panose="02020603050405020304" pitchFamily="18" charset="0"/>
              </a:rPr>
              <a:t>Patients represented by either themselves or by their caregivers, primarily identified as being White, female, living, and diagnosed with ZSD.</a:t>
            </a:r>
            <a:endParaRPr lang="en-US" sz="1980" dirty="0"/>
          </a:p>
        </p:txBody>
      </p:sp>
      <p:sp>
        <p:nvSpPr>
          <p:cNvPr id="1100" name="TextBox 1099">
            <a:extLst>
              <a:ext uri="{FF2B5EF4-FFF2-40B4-BE49-F238E27FC236}">
                <a16:creationId xmlns:a16="http://schemas.microsoft.com/office/drawing/2014/main" id="{D4FFA315-EE3A-F155-B4F7-78AC530E15EC}"/>
              </a:ext>
            </a:extLst>
          </p:cNvPr>
          <p:cNvSpPr txBox="1"/>
          <p:nvPr/>
        </p:nvSpPr>
        <p:spPr>
          <a:xfrm>
            <a:off x="18867326" y="14625786"/>
            <a:ext cx="13993282" cy="7294305"/>
          </a:xfrm>
          <a:prstGeom prst="rect">
            <a:avLst/>
          </a:prstGeom>
          <a:solidFill>
            <a:schemeClr val="bg1"/>
          </a:solidFill>
        </p:spPr>
        <p:txBody>
          <a:bodyPr wrap="square" rtlCol="0">
            <a:spAutoFit/>
          </a:bodyPr>
          <a:lstStyle/>
          <a:p>
            <a:pPr indent="411480" algn="just"/>
            <a:r>
              <a:rPr lang="en-US" sz="2600" dirty="0">
                <a:solidFill>
                  <a:schemeClr val="accent1"/>
                </a:solidFill>
                <a:latin typeface="Times New Roman" panose="02020603050405020304" pitchFamily="18" charset="0"/>
                <a:cs typeface="Times New Roman" panose="02020603050405020304" pitchFamily="18" charset="0"/>
              </a:rPr>
              <a:t>PD patients frequently reported liver dysfunction. Caregivers attributed liver dysfunction in PD to being associated with portal hypertension, varices, intestinal bleeding, and death. This research connects the pain, length, and ongoing hospital admissions as an impact on patients experiencing potentially life-threatening bleeding. Based on direct feedback from patients and caregivers, </a:t>
            </a:r>
            <a:r>
              <a:rPr lang="en-US" sz="2600" dirty="0" err="1">
                <a:solidFill>
                  <a:schemeClr val="accent1"/>
                </a:solidFill>
                <a:latin typeface="Times New Roman" panose="02020603050405020304" pitchFamily="18" charset="0"/>
                <a:cs typeface="Times New Roman" panose="02020603050405020304" pitchFamily="18" charset="0"/>
              </a:rPr>
              <a:t>Cholbam</a:t>
            </a:r>
            <a:r>
              <a:rPr lang="en-US" sz="2600" dirty="0">
                <a:solidFill>
                  <a:schemeClr val="accent1"/>
                </a:solidFill>
                <a:latin typeface="Times New Roman" panose="02020603050405020304" pitchFamily="18" charset="0"/>
                <a:cs typeface="Times New Roman" panose="02020603050405020304" pitchFamily="18" charset="0"/>
              </a:rPr>
              <a:t> inadequately treats liver dysfunction in PD, and side effects worsen GI symptoms. Also, transfusions did not effectively manage bleeding issues. </a:t>
            </a:r>
          </a:p>
          <a:p>
            <a:pPr indent="411480" algn="just"/>
            <a:endParaRPr lang="en-US" sz="2600" dirty="0">
              <a:solidFill>
                <a:schemeClr val="accent1"/>
              </a:solidFill>
              <a:latin typeface="Times New Roman" panose="02020603050405020304" pitchFamily="18" charset="0"/>
              <a:cs typeface="Times New Roman" panose="02020603050405020304" pitchFamily="18" charset="0"/>
            </a:endParaRPr>
          </a:p>
          <a:p>
            <a:pPr indent="411480" algn="just"/>
            <a:r>
              <a:rPr lang="en-US" sz="2600" dirty="0">
                <a:solidFill>
                  <a:schemeClr val="accent1"/>
                </a:solidFill>
                <a:latin typeface="Times New Roman" panose="02020603050405020304" pitchFamily="18" charset="0"/>
              </a:rPr>
              <a:t>Without proper care, patients experiencing liver dysfunction are vulnerable to high-risk outcomes related to chronic liver disease. Liver cancer and death are potential consequences of the end stage of liver cirrhosis, which has been reported in certain PD patients. </a:t>
            </a:r>
            <a:r>
              <a:rPr lang="en-US" sz="2600" dirty="0">
                <a:solidFill>
                  <a:schemeClr val="accent1"/>
                </a:solidFill>
                <a:latin typeface="Times New Roman" panose="02020603050405020304" pitchFamily="18" charset="0"/>
                <a:cs typeface="Times New Roman" panose="02020603050405020304" pitchFamily="18" charset="0"/>
              </a:rPr>
              <a:t>Future clinical trials should have meaningful endpoints that address liver dysfunction and bleeding and explore effective treatment options for these symptoms. Additional research is needed to validate the origin of portal hypertension and intestinal bleeding in PD cirrhosis.</a:t>
            </a:r>
          </a:p>
          <a:p>
            <a:pPr indent="411480" algn="just"/>
            <a:endParaRPr lang="en-US" sz="2600" b="1" dirty="0">
              <a:solidFill>
                <a:schemeClr val="accent1"/>
              </a:solidFill>
              <a:latin typeface="Times New Roman" panose="02020603050405020304" pitchFamily="18" charset="0"/>
              <a:cs typeface="Times New Roman" panose="02020603050405020304" pitchFamily="18" charset="0"/>
            </a:endParaRPr>
          </a:p>
          <a:p>
            <a:pPr indent="411480" algn="just"/>
            <a:r>
              <a:rPr lang="en-US" sz="2600" b="1" dirty="0">
                <a:solidFill>
                  <a:schemeClr val="accent1"/>
                </a:solidFill>
                <a:latin typeface="Times New Roman" panose="02020603050405020304" pitchFamily="18" charset="0"/>
                <a:cs typeface="Times New Roman" panose="02020603050405020304" pitchFamily="18" charset="0"/>
              </a:rPr>
              <a:t>Conclusion</a:t>
            </a:r>
            <a:r>
              <a:rPr lang="en-US" sz="2600" dirty="0">
                <a:solidFill>
                  <a:schemeClr val="accent1"/>
                </a:solidFill>
                <a:latin typeface="Times New Roman" panose="02020603050405020304" pitchFamily="18" charset="0"/>
                <a:cs typeface="Times New Roman" panose="02020603050405020304" pitchFamily="18" charset="0"/>
              </a:rPr>
              <a:t>: Liver issues have considerable impacts on PD patients, severely affecting their health, nutrition, and daily lives. </a:t>
            </a:r>
            <a:r>
              <a:rPr lang="en-US" sz="2600" dirty="0">
                <a:solidFill>
                  <a:schemeClr val="accent1"/>
                </a:solidFill>
                <a:latin typeface="Times New Roman" panose="02020603050405020304" pitchFamily="18" charset="0"/>
              </a:rPr>
              <a:t>This study serves </a:t>
            </a:r>
            <a:r>
              <a:rPr lang="en-US" sz="2600">
                <a:solidFill>
                  <a:schemeClr val="accent1"/>
                </a:solidFill>
                <a:latin typeface="Times New Roman" panose="02020603050405020304" pitchFamily="18" charset="0"/>
              </a:rPr>
              <a:t>as an </a:t>
            </a:r>
            <a:r>
              <a:rPr lang="en-US" sz="2600" dirty="0">
                <a:solidFill>
                  <a:schemeClr val="accent1"/>
                </a:solidFill>
                <a:latin typeface="Times New Roman" panose="02020603050405020304" pitchFamily="18" charset="0"/>
              </a:rPr>
              <a:t>initial step to assist health professionals and product developers in treating liver dysfunction and bleeding, improving growth and developmental outcomes in PD patients, and creating meaningful improvements in the quality of life of families with PD.</a:t>
            </a:r>
            <a:r>
              <a:rPr lang="en-US" sz="2600" dirty="0">
                <a:solidFill>
                  <a:schemeClr val="accent1"/>
                </a:solidFill>
              </a:rPr>
              <a:t> </a:t>
            </a:r>
          </a:p>
        </p:txBody>
      </p:sp>
      <p:sp>
        <p:nvSpPr>
          <p:cNvPr id="1106" name="TextBox 1105">
            <a:extLst>
              <a:ext uri="{FF2B5EF4-FFF2-40B4-BE49-F238E27FC236}">
                <a16:creationId xmlns:a16="http://schemas.microsoft.com/office/drawing/2014/main" id="{530F3F43-8A79-20D6-3906-3B0686E2FE1A}"/>
              </a:ext>
            </a:extLst>
          </p:cNvPr>
          <p:cNvSpPr txBox="1"/>
          <p:nvPr/>
        </p:nvSpPr>
        <p:spPr>
          <a:xfrm>
            <a:off x="8169593" y="10815173"/>
            <a:ext cx="16579215" cy="341632"/>
          </a:xfrm>
          <a:prstGeom prst="rect">
            <a:avLst/>
          </a:prstGeom>
          <a:noFill/>
        </p:spPr>
        <p:txBody>
          <a:bodyPr wrap="square">
            <a:spAutoFit/>
          </a:bodyPr>
          <a:lstStyle/>
          <a:p>
            <a:endParaRPr lang="en-US" sz="1620" dirty="0"/>
          </a:p>
        </p:txBody>
      </p:sp>
      <p:sp>
        <p:nvSpPr>
          <p:cNvPr id="1112" name="TextBox 1111">
            <a:extLst>
              <a:ext uri="{FF2B5EF4-FFF2-40B4-BE49-F238E27FC236}">
                <a16:creationId xmlns:a16="http://schemas.microsoft.com/office/drawing/2014/main" id="{FFA135BF-B458-2A04-A941-6F5CB7311ACC}"/>
              </a:ext>
            </a:extLst>
          </p:cNvPr>
          <p:cNvSpPr txBox="1"/>
          <p:nvPr/>
        </p:nvSpPr>
        <p:spPr>
          <a:xfrm>
            <a:off x="19345398" y="5940067"/>
            <a:ext cx="4235782" cy="2460674"/>
          </a:xfrm>
          <a:prstGeom prst="rect">
            <a:avLst/>
          </a:prstGeom>
          <a:noFill/>
        </p:spPr>
        <p:txBody>
          <a:bodyPr wrap="square" rtlCol="0">
            <a:spAutoFit/>
          </a:bodyPr>
          <a:lstStyle/>
          <a:p>
            <a:r>
              <a:rPr lang="en-US" sz="1260" i="1" dirty="0">
                <a:solidFill>
                  <a:srgbClr val="000000"/>
                </a:solidFill>
                <a:latin typeface="Times New Roman" panose="02020603050405020304" pitchFamily="18" charset="0"/>
              </a:rPr>
              <a:t>“His liver. It's the </a:t>
            </a:r>
            <a:r>
              <a:rPr lang="en-US" sz="1260" i="1" dirty="0" err="1">
                <a:solidFill>
                  <a:srgbClr val="000000"/>
                </a:solidFill>
                <a:latin typeface="Times New Roman" panose="02020603050405020304" pitchFamily="18" charset="0"/>
              </a:rPr>
              <a:t>texture..like</a:t>
            </a:r>
            <a:r>
              <a:rPr lang="en-US" sz="1260" i="1" dirty="0">
                <a:solidFill>
                  <a:srgbClr val="000000"/>
                </a:solidFill>
                <a:latin typeface="Times New Roman" panose="02020603050405020304" pitchFamily="18" charset="0"/>
              </a:rPr>
              <a:t> it’s thickened so I worry about his liver help.”</a:t>
            </a:r>
          </a:p>
          <a:p>
            <a:endParaRPr lang="en-US" sz="1215" i="1" dirty="0">
              <a:solidFill>
                <a:srgbClr val="000000"/>
              </a:solidFill>
              <a:latin typeface="Times New Roman" panose="02020603050405020304" pitchFamily="18" charset="0"/>
            </a:endParaRPr>
          </a:p>
          <a:p>
            <a:r>
              <a:rPr lang="en-US" sz="1215" i="1" dirty="0">
                <a:solidFill>
                  <a:srgbClr val="000000"/>
                </a:solidFill>
                <a:latin typeface="Times New Roman" panose="02020603050405020304" pitchFamily="18" charset="0"/>
              </a:rPr>
              <a:t>“</a:t>
            </a:r>
            <a:r>
              <a:rPr lang="en-US" sz="1305" b="1" i="1" dirty="0">
                <a:solidFill>
                  <a:srgbClr val="000000"/>
                </a:solidFill>
                <a:latin typeface="Times New Roman" panose="02020603050405020304" pitchFamily="18" charset="0"/>
              </a:rPr>
              <a:t>Liver disease progression is what killed [our child] ultimately.”</a:t>
            </a:r>
          </a:p>
          <a:p>
            <a:endParaRPr lang="en-US" sz="1305" b="1" i="1" dirty="0">
              <a:solidFill>
                <a:srgbClr val="000000"/>
              </a:solidFill>
              <a:latin typeface="Times New Roman" panose="02020603050405020304" pitchFamily="18" charset="0"/>
            </a:endParaRPr>
          </a:p>
          <a:p>
            <a:r>
              <a:rPr lang="en-US" sz="1305" b="1" i="1" dirty="0">
                <a:solidFill>
                  <a:srgbClr val="000000"/>
                </a:solidFill>
                <a:latin typeface="Times New Roman" panose="02020603050405020304" pitchFamily="18" charset="0"/>
              </a:rPr>
              <a:t>“That [my child’s] liver could kill her and that there's literally nothing that could be done about that.”</a:t>
            </a:r>
          </a:p>
          <a:p>
            <a:endParaRPr lang="en-US" sz="1305" i="1" dirty="0">
              <a:solidFill>
                <a:srgbClr val="000000"/>
              </a:solidFill>
              <a:latin typeface="Times New Roman" panose="02020603050405020304" pitchFamily="18" charset="0"/>
            </a:endParaRPr>
          </a:p>
          <a:p>
            <a:r>
              <a:rPr lang="en-US" sz="1305" b="1" i="1" dirty="0">
                <a:solidFill>
                  <a:srgbClr val="000000"/>
                </a:solidFill>
                <a:latin typeface="Times New Roman" panose="02020603050405020304" pitchFamily="18" charset="0"/>
              </a:rPr>
              <a:t>“ But now he's having problems with his liver, and the liver cirrhosis and GI bleeds and stuff like that.”</a:t>
            </a:r>
          </a:p>
          <a:p>
            <a:endParaRPr lang="en-US" sz="1215" b="1" i="1" dirty="0">
              <a:solidFill>
                <a:srgbClr val="000000"/>
              </a:solidFill>
              <a:latin typeface="Times New Roman" panose="02020603050405020304" pitchFamily="18" charset="0"/>
            </a:endParaRPr>
          </a:p>
        </p:txBody>
      </p:sp>
      <p:sp>
        <p:nvSpPr>
          <p:cNvPr id="1114" name="TextBox 1113">
            <a:extLst>
              <a:ext uri="{FF2B5EF4-FFF2-40B4-BE49-F238E27FC236}">
                <a16:creationId xmlns:a16="http://schemas.microsoft.com/office/drawing/2014/main" id="{A9E01378-1E07-E494-0B0C-F970BE3C7510}"/>
              </a:ext>
            </a:extLst>
          </p:cNvPr>
          <p:cNvSpPr txBox="1"/>
          <p:nvPr/>
        </p:nvSpPr>
        <p:spPr>
          <a:xfrm>
            <a:off x="27851695" y="8687981"/>
            <a:ext cx="4696323" cy="1643527"/>
          </a:xfrm>
          <a:prstGeom prst="rect">
            <a:avLst/>
          </a:prstGeom>
          <a:noFill/>
        </p:spPr>
        <p:txBody>
          <a:bodyPr wrap="square" rtlCol="0">
            <a:spAutoFit/>
          </a:bodyPr>
          <a:lstStyle/>
          <a:p>
            <a:r>
              <a:rPr lang="en-US" sz="1260" b="1" i="1" dirty="0">
                <a:solidFill>
                  <a:srgbClr val="000000"/>
                </a:solidFill>
                <a:latin typeface="Times New Roman" panose="02020603050405020304" pitchFamily="18" charset="0"/>
              </a:rPr>
              <a:t>“We tried the </a:t>
            </a:r>
            <a:r>
              <a:rPr lang="en-US" sz="1260" b="1" i="1" dirty="0" err="1">
                <a:solidFill>
                  <a:srgbClr val="000000"/>
                </a:solidFill>
                <a:latin typeface="Times New Roman" panose="02020603050405020304" pitchFamily="18" charset="0"/>
              </a:rPr>
              <a:t>Cholbam</a:t>
            </a:r>
            <a:r>
              <a:rPr lang="en-US" sz="1260" b="1" i="1" dirty="0">
                <a:solidFill>
                  <a:srgbClr val="000000"/>
                </a:solidFill>
                <a:latin typeface="Times New Roman" panose="02020603050405020304" pitchFamily="18" charset="0"/>
              </a:rPr>
              <a:t> for her liver, but she experienced severe abdominal pain with it. and it took us a while to figure out that it was the </a:t>
            </a:r>
            <a:r>
              <a:rPr lang="en-US" sz="1260" b="1" i="1" dirty="0" err="1">
                <a:solidFill>
                  <a:srgbClr val="000000"/>
                </a:solidFill>
                <a:latin typeface="Times New Roman" panose="02020603050405020304" pitchFamily="18" charset="0"/>
              </a:rPr>
              <a:t>Cholbam</a:t>
            </a:r>
            <a:r>
              <a:rPr lang="en-US" sz="1260" b="1" i="1" dirty="0">
                <a:solidFill>
                  <a:srgbClr val="000000"/>
                </a:solidFill>
                <a:latin typeface="Times New Roman" panose="02020603050405020304" pitchFamily="18" charset="0"/>
              </a:rPr>
              <a:t> causing the pain.”</a:t>
            </a:r>
          </a:p>
          <a:p>
            <a:endParaRPr lang="en-US" sz="1260" b="1" i="1" dirty="0">
              <a:solidFill>
                <a:srgbClr val="000000"/>
              </a:solidFill>
              <a:latin typeface="Times New Roman" panose="02020603050405020304" pitchFamily="18" charset="0"/>
            </a:endParaRPr>
          </a:p>
          <a:p>
            <a:r>
              <a:rPr lang="en-US" sz="1260" b="1" i="1" dirty="0">
                <a:solidFill>
                  <a:srgbClr val="000000"/>
                </a:solidFill>
                <a:latin typeface="Times New Roman" panose="02020603050405020304" pitchFamily="18" charset="0"/>
              </a:rPr>
              <a:t>“she was also on </a:t>
            </a:r>
            <a:r>
              <a:rPr lang="en-US" sz="1260" b="1" i="1" dirty="0" err="1">
                <a:solidFill>
                  <a:srgbClr val="000000"/>
                </a:solidFill>
                <a:latin typeface="Times New Roman" panose="02020603050405020304" pitchFamily="18" charset="0"/>
              </a:rPr>
              <a:t>Cholbam</a:t>
            </a:r>
            <a:r>
              <a:rPr lang="en-US" sz="1260" b="1" i="1" dirty="0">
                <a:solidFill>
                  <a:srgbClr val="000000"/>
                </a:solidFill>
                <a:latin typeface="Times New Roman" panose="02020603050405020304" pitchFamily="18" charset="0"/>
              </a:rPr>
              <a:t>. So which would affect her diaper outcomes, I say that. But you know they could be very acidic, which would lead to such a horrible diaper rash that we are literally doing wound treatments like she was a burn patient. ” </a:t>
            </a:r>
          </a:p>
        </p:txBody>
      </p:sp>
      <p:sp>
        <p:nvSpPr>
          <p:cNvPr id="1119" name="TextBox 1118">
            <a:extLst>
              <a:ext uri="{FF2B5EF4-FFF2-40B4-BE49-F238E27FC236}">
                <a16:creationId xmlns:a16="http://schemas.microsoft.com/office/drawing/2014/main" id="{BE612F02-1A41-B529-91BD-5BA9F5CE369A}"/>
              </a:ext>
            </a:extLst>
          </p:cNvPr>
          <p:cNvSpPr txBox="1"/>
          <p:nvPr/>
        </p:nvSpPr>
        <p:spPr>
          <a:xfrm>
            <a:off x="24152221" y="5661212"/>
            <a:ext cx="3925074" cy="341632"/>
          </a:xfrm>
          <a:prstGeom prst="rect">
            <a:avLst/>
          </a:prstGeom>
          <a:noFill/>
        </p:spPr>
        <p:txBody>
          <a:bodyPr wrap="square" rtlCol="0">
            <a:spAutoFit/>
          </a:bodyPr>
          <a:lstStyle/>
          <a:p>
            <a:pPr algn="ctr"/>
            <a:r>
              <a:rPr lang="en-US" sz="1620" b="1" dirty="0">
                <a:solidFill>
                  <a:schemeClr val="accent1"/>
                </a:solidFill>
              </a:rPr>
              <a:t>Intestinal varices and bleeding</a:t>
            </a:r>
          </a:p>
        </p:txBody>
      </p:sp>
      <p:sp>
        <p:nvSpPr>
          <p:cNvPr id="1121" name="TextBox 1120">
            <a:extLst>
              <a:ext uri="{FF2B5EF4-FFF2-40B4-BE49-F238E27FC236}">
                <a16:creationId xmlns:a16="http://schemas.microsoft.com/office/drawing/2014/main" id="{AF757DD9-C033-72A1-C33C-933634AE653A}"/>
              </a:ext>
            </a:extLst>
          </p:cNvPr>
          <p:cNvSpPr txBox="1"/>
          <p:nvPr/>
        </p:nvSpPr>
        <p:spPr>
          <a:xfrm>
            <a:off x="27808985" y="8154752"/>
            <a:ext cx="4696323" cy="341632"/>
          </a:xfrm>
          <a:prstGeom prst="rect">
            <a:avLst/>
          </a:prstGeom>
          <a:noFill/>
        </p:spPr>
        <p:txBody>
          <a:bodyPr wrap="square" rtlCol="0">
            <a:spAutoFit/>
          </a:bodyPr>
          <a:lstStyle/>
          <a:p>
            <a:pPr algn="ctr"/>
            <a:r>
              <a:rPr lang="en-US" sz="1620" b="1" dirty="0">
                <a:solidFill>
                  <a:schemeClr val="accent1"/>
                </a:solidFill>
              </a:rPr>
              <a:t>Side effects of liver treatments</a:t>
            </a:r>
          </a:p>
        </p:txBody>
      </p:sp>
      <p:sp>
        <p:nvSpPr>
          <p:cNvPr id="1126" name="Rectangular Callout 1125">
            <a:extLst>
              <a:ext uri="{FF2B5EF4-FFF2-40B4-BE49-F238E27FC236}">
                <a16:creationId xmlns:a16="http://schemas.microsoft.com/office/drawing/2014/main" id="{3F3D6D86-F4F6-B8A6-C0F9-2DA3BBF4715C}"/>
              </a:ext>
            </a:extLst>
          </p:cNvPr>
          <p:cNvSpPr/>
          <p:nvPr/>
        </p:nvSpPr>
        <p:spPr>
          <a:xfrm>
            <a:off x="19139503" y="8551831"/>
            <a:ext cx="4761877" cy="2186857"/>
          </a:xfrm>
          <a:prstGeom prst="wedgeRectCallout">
            <a:avLst>
              <a:gd name="adj1" fmla="val 56435"/>
              <a:gd name="adj2" fmla="val -50499"/>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1129" name="Google Shape;113;p1">
            <a:extLst>
              <a:ext uri="{FF2B5EF4-FFF2-40B4-BE49-F238E27FC236}">
                <a16:creationId xmlns:a16="http://schemas.microsoft.com/office/drawing/2014/main" id="{A6883186-8907-8282-49B8-ED9103295C3A}"/>
              </a:ext>
            </a:extLst>
          </p:cNvPr>
          <p:cNvSpPr txBox="1"/>
          <p:nvPr/>
        </p:nvSpPr>
        <p:spPr>
          <a:xfrm>
            <a:off x="18840833" y="5045205"/>
            <a:ext cx="14058096" cy="498572"/>
          </a:xfrm>
          <a:prstGeom prst="rect">
            <a:avLst/>
          </a:prstGeom>
          <a:solidFill>
            <a:srgbClr val="CFE2F3"/>
          </a:solidFill>
          <a:ln>
            <a:noFill/>
          </a:ln>
        </p:spPr>
        <p:txBody>
          <a:bodyPr spcFirstLastPara="1" wrap="square" lIns="82283" tIns="82283" rIns="82283" bIns="82283" anchor="t" anchorCtr="0">
            <a:spAutoFit/>
          </a:bodyPr>
          <a:lstStyle/>
          <a:p>
            <a:pPr algn="ctr"/>
            <a:r>
              <a:rPr lang="en-US" sz="2160" b="1" dirty="0">
                <a:latin typeface="Cambria"/>
                <a:ea typeface="Cambria"/>
                <a:cs typeface="Cambria"/>
                <a:sym typeface="Cambria"/>
              </a:rPr>
              <a:t>Results: Symptoms, impacts, and treatments</a:t>
            </a:r>
            <a:endParaRPr sz="2160" b="1" dirty="0">
              <a:latin typeface="Cambria"/>
              <a:ea typeface="Cambria"/>
              <a:cs typeface="Cambria"/>
              <a:sym typeface="Cambria"/>
            </a:endParaRPr>
          </a:p>
        </p:txBody>
      </p:sp>
      <p:sp>
        <p:nvSpPr>
          <p:cNvPr id="1134" name="TextBox 1133">
            <a:extLst>
              <a:ext uri="{FF2B5EF4-FFF2-40B4-BE49-F238E27FC236}">
                <a16:creationId xmlns:a16="http://schemas.microsoft.com/office/drawing/2014/main" id="{63FF07A4-A2A0-B5D4-9D0C-424B706A7E6D}"/>
              </a:ext>
            </a:extLst>
          </p:cNvPr>
          <p:cNvSpPr txBox="1"/>
          <p:nvPr/>
        </p:nvSpPr>
        <p:spPr>
          <a:xfrm>
            <a:off x="18926698" y="5633778"/>
            <a:ext cx="4475534" cy="341632"/>
          </a:xfrm>
          <a:prstGeom prst="rect">
            <a:avLst/>
          </a:prstGeom>
          <a:noFill/>
        </p:spPr>
        <p:txBody>
          <a:bodyPr wrap="square" rtlCol="0">
            <a:spAutoFit/>
          </a:bodyPr>
          <a:lstStyle/>
          <a:p>
            <a:pPr algn="ctr"/>
            <a:r>
              <a:rPr lang="en-US" sz="1620" b="1" dirty="0">
                <a:solidFill>
                  <a:schemeClr val="accent1"/>
                </a:solidFill>
              </a:rPr>
              <a:t>Liver dysfunction</a:t>
            </a:r>
          </a:p>
        </p:txBody>
      </p:sp>
      <p:sp>
        <p:nvSpPr>
          <p:cNvPr id="1135" name="Google Shape;112;p1">
            <a:extLst>
              <a:ext uri="{FF2B5EF4-FFF2-40B4-BE49-F238E27FC236}">
                <a16:creationId xmlns:a16="http://schemas.microsoft.com/office/drawing/2014/main" id="{DB5263B7-3753-E28C-F3C3-DF6D61B93A01}"/>
              </a:ext>
            </a:extLst>
          </p:cNvPr>
          <p:cNvSpPr txBox="1"/>
          <p:nvPr/>
        </p:nvSpPr>
        <p:spPr>
          <a:xfrm>
            <a:off x="18857669" y="13362070"/>
            <a:ext cx="2528305" cy="707850"/>
          </a:xfrm>
          <a:prstGeom prst="rect">
            <a:avLst/>
          </a:prstGeom>
          <a:noFill/>
          <a:ln>
            <a:noFill/>
          </a:ln>
        </p:spPr>
        <p:txBody>
          <a:bodyPr spcFirstLastPara="1" wrap="square" lIns="82283" tIns="41130" rIns="82283" bIns="41130" anchor="t" anchorCtr="0">
            <a:spAutoFit/>
          </a:bodyPr>
          <a:lstStyle/>
          <a:p>
            <a:pPr algn="r">
              <a:buClr>
                <a:schemeClr val="dk1"/>
              </a:buClr>
              <a:buSzPts val="1800"/>
            </a:pPr>
            <a:r>
              <a:rPr lang="en-US" sz="1400" b="1" dirty="0">
                <a:latin typeface="Cambria"/>
                <a:ea typeface="Cambria"/>
                <a:cs typeface="Cambria"/>
                <a:sym typeface="Cambria"/>
              </a:rPr>
              <a:t>Figure 2 % of GI symptoms in PD</a:t>
            </a:r>
            <a:endParaRPr lang="en-US" sz="1100" dirty="0">
              <a:latin typeface="Cambria"/>
              <a:ea typeface="Cambria"/>
              <a:cs typeface="Cambria"/>
              <a:sym typeface="Cambria"/>
            </a:endParaRPr>
          </a:p>
          <a:p>
            <a:pPr algn="r">
              <a:buClr>
                <a:schemeClr val="dk1"/>
              </a:buClr>
              <a:buSzPts val="1800"/>
            </a:pPr>
            <a:endParaRPr sz="1260" dirty="0">
              <a:latin typeface="Cambria"/>
              <a:ea typeface="Cambria"/>
              <a:cs typeface="Cambria"/>
              <a:sym typeface="Cambria"/>
            </a:endParaRPr>
          </a:p>
        </p:txBody>
      </p:sp>
      <p:sp>
        <p:nvSpPr>
          <p:cNvPr id="1136" name="Google Shape;112;p1">
            <a:extLst>
              <a:ext uri="{FF2B5EF4-FFF2-40B4-BE49-F238E27FC236}">
                <a16:creationId xmlns:a16="http://schemas.microsoft.com/office/drawing/2014/main" id="{FE4A660C-7511-3086-8EB9-061E79BCF81A}"/>
              </a:ext>
            </a:extLst>
          </p:cNvPr>
          <p:cNvSpPr txBox="1"/>
          <p:nvPr/>
        </p:nvSpPr>
        <p:spPr>
          <a:xfrm>
            <a:off x="26454735" y="10894249"/>
            <a:ext cx="2602319" cy="830960"/>
          </a:xfrm>
          <a:prstGeom prst="rect">
            <a:avLst/>
          </a:prstGeom>
          <a:noFill/>
          <a:ln>
            <a:noFill/>
          </a:ln>
        </p:spPr>
        <p:txBody>
          <a:bodyPr spcFirstLastPara="1" wrap="square" lIns="82283" tIns="41130" rIns="82283" bIns="41130" anchor="t" anchorCtr="0">
            <a:spAutoFit/>
          </a:bodyPr>
          <a:lstStyle/>
          <a:p>
            <a:pPr>
              <a:buClr>
                <a:schemeClr val="dk1"/>
              </a:buClr>
              <a:buSzPts val="1800"/>
            </a:pPr>
            <a:r>
              <a:rPr lang="en-US" sz="1620" b="1" dirty="0">
                <a:solidFill>
                  <a:schemeClr val="bg1"/>
                </a:solidFill>
                <a:latin typeface="Cambria"/>
                <a:ea typeface="Cambria"/>
                <a:cs typeface="Cambria"/>
                <a:sym typeface="Cambria"/>
              </a:rPr>
              <a:t>Figure 2:  % of </a:t>
            </a:r>
            <a:r>
              <a:rPr lang="en-US" sz="1620" b="1" dirty="0">
                <a:solidFill>
                  <a:schemeClr val="bg1"/>
                </a:solidFill>
                <a:latin typeface="Times New Roman" panose="02020603050405020304" pitchFamily="18" charset="0"/>
                <a:ea typeface="Cambria"/>
                <a:cs typeface="Cambria"/>
                <a:sym typeface="Cambria"/>
              </a:rPr>
              <a:t>si</a:t>
            </a:r>
            <a:r>
              <a:rPr lang="en-US" sz="1620" b="1" dirty="0">
                <a:solidFill>
                  <a:schemeClr val="bg1"/>
                </a:solidFill>
                <a:latin typeface="Times New Roman" panose="02020603050405020304" pitchFamily="18" charset="0"/>
              </a:rPr>
              <a:t>gnificantly impacted symptoms in PD</a:t>
            </a:r>
            <a:endParaRPr sz="1260" dirty="0">
              <a:solidFill>
                <a:schemeClr val="bg1"/>
              </a:solidFill>
              <a:latin typeface="Cambria"/>
              <a:ea typeface="Cambria"/>
              <a:cs typeface="Cambria"/>
              <a:sym typeface="Cambria"/>
            </a:endParaRPr>
          </a:p>
        </p:txBody>
      </p:sp>
      <p:pic>
        <p:nvPicPr>
          <p:cNvPr id="1147" name="Picture 1146" descr="A diagram of a group of patients&#10;&#10;AI-generated content may be incorrect.">
            <a:extLst>
              <a:ext uri="{FF2B5EF4-FFF2-40B4-BE49-F238E27FC236}">
                <a16:creationId xmlns:a16="http://schemas.microsoft.com/office/drawing/2014/main" id="{362792C5-E979-4667-A19B-56DC3D81AF1C}"/>
              </a:ext>
            </a:extLst>
          </p:cNvPr>
          <p:cNvPicPr>
            <a:picLocks noChangeAspect="1"/>
          </p:cNvPicPr>
          <p:nvPr/>
        </p:nvPicPr>
        <p:blipFill>
          <a:blip r:embed="rId5"/>
          <a:stretch>
            <a:fillRect/>
          </a:stretch>
        </p:blipFill>
        <p:spPr>
          <a:xfrm>
            <a:off x="18935887" y="472969"/>
            <a:ext cx="4965493" cy="3848807"/>
          </a:xfrm>
          <a:prstGeom prst="rect">
            <a:avLst/>
          </a:prstGeom>
        </p:spPr>
      </p:pic>
      <p:sp>
        <p:nvSpPr>
          <p:cNvPr id="1148" name="TextBox 1147">
            <a:extLst>
              <a:ext uri="{FF2B5EF4-FFF2-40B4-BE49-F238E27FC236}">
                <a16:creationId xmlns:a16="http://schemas.microsoft.com/office/drawing/2014/main" id="{3FBF2C91-3434-C43A-1223-0ADA13CB1C05}"/>
              </a:ext>
            </a:extLst>
          </p:cNvPr>
          <p:cNvSpPr txBox="1"/>
          <p:nvPr/>
        </p:nvSpPr>
        <p:spPr>
          <a:xfrm>
            <a:off x="18896904" y="547476"/>
            <a:ext cx="1236226" cy="978729"/>
          </a:xfrm>
          <a:prstGeom prst="rect">
            <a:avLst/>
          </a:prstGeom>
          <a:noFill/>
        </p:spPr>
        <p:txBody>
          <a:bodyPr wrap="square" rtlCol="0">
            <a:spAutoFit/>
          </a:bodyPr>
          <a:lstStyle/>
          <a:p>
            <a:r>
              <a:rPr lang="en-US" sz="1440" b="1" dirty="0">
                <a:latin typeface="Cambria" panose="02040503050406030204" pitchFamily="18" charset="0"/>
              </a:rPr>
              <a:t>Figure 1:  Individual patients represented</a:t>
            </a:r>
          </a:p>
        </p:txBody>
      </p:sp>
      <p:pic>
        <p:nvPicPr>
          <p:cNvPr id="1164" name="Picture 1163" descr="A table of medical reports&#10;&#10;AI-generated content may be incorrect.">
            <a:extLst>
              <a:ext uri="{FF2B5EF4-FFF2-40B4-BE49-F238E27FC236}">
                <a16:creationId xmlns:a16="http://schemas.microsoft.com/office/drawing/2014/main" id="{FF053F77-B6B5-5D52-8CC9-84510CF17B24}"/>
              </a:ext>
            </a:extLst>
          </p:cNvPr>
          <p:cNvPicPr>
            <a:picLocks noChangeAspect="1"/>
          </p:cNvPicPr>
          <p:nvPr/>
        </p:nvPicPr>
        <p:blipFill>
          <a:blip r:embed="rId6"/>
          <a:stretch>
            <a:fillRect/>
          </a:stretch>
        </p:blipFill>
        <p:spPr>
          <a:xfrm>
            <a:off x="27492936" y="987286"/>
            <a:ext cx="5405993" cy="3753654"/>
          </a:xfrm>
          <a:prstGeom prst="rect">
            <a:avLst/>
          </a:prstGeom>
        </p:spPr>
      </p:pic>
      <p:sp>
        <p:nvSpPr>
          <p:cNvPr id="1165" name="Google Shape;92;p1">
            <a:extLst>
              <a:ext uri="{FF2B5EF4-FFF2-40B4-BE49-F238E27FC236}">
                <a16:creationId xmlns:a16="http://schemas.microsoft.com/office/drawing/2014/main" id="{6C533F22-86E3-C0CC-C60D-9DC775EEAF1D}"/>
              </a:ext>
            </a:extLst>
          </p:cNvPr>
          <p:cNvSpPr txBox="1"/>
          <p:nvPr/>
        </p:nvSpPr>
        <p:spPr>
          <a:xfrm>
            <a:off x="-33646" y="11462078"/>
            <a:ext cx="13797251" cy="526262"/>
          </a:xfrm>
          <a:prstGeom prst="rect">
            <a:avLst/>
          </a:prstGeom>
          <a:solidFill>
            <a:srgbClr val="0070C0"/>
          </a:solidFill>
          <a:ln>
            <a:noFill/>
          </a:ln>
          <a:effectLst>
            <a:outerShdw blurRad="40000" dist="23000" dir="5400000" rotWithShape="0">
              <a:srgbClr val="000000">
                <a:alpha val="34901"/>
              </a:srgbClr>
            </a:outerShdw>
          </a:effectLst>
        </p:spPr>
        <p:txBody>
          <a:bodyPr spcFirstLastPara="1" wrap="square" lIns="82283" tIns="41130" rIns="82283" bIns="41130" anchor="t" anchorCtr="0">
            <a:spAutoFit/>
          </a:bodyPr>
          <a:lstStyle/>
          <a:p>
            <a:pPr algn="ctr"/>
            <a:r>
              <a:rPr lang="en-US" sz="2880" b="1">
                <a:solidFill>
                  <a:srgbClr val="FFFFFF"/>
                </a:solidFill>
                <a:latin typeface="Cambria"/>
                <a:ea typeface="Cambria"/>
                <a:cs typeface="Cambria"/>
                <a:sym typeface="Cambria"/>
              </a:rPr>
              <a:t>Methods  </a:t>
            </a:r>
            <a:endParaRPr sz="4320" b="1">
              <a:solidFill>
                <a:srgbClr val="FFFFFF"/>
              </a:solidFill>
              <a:latin typeface="Cambria"/>
              <a:ea typeface="Cambria"/>
              <a:cs typeface="Cambria"/>
              <a:sym typeface="Cambria"/>
            </a:endParaRPr>
          </a:p>
        </p:txBody>
      </p:sp>
      <p:sp>
        <p:nvSpPr>
          <p:cNvPr id="1167" name="Google Shape;91;p1">
            <a:extLst>
              <a:ext uri="{FF2B5EF4-FFF2-40B4-BE49-F238E27FC236}">
                <a16:creationId xmlns:a16="http://schemas.microsoft.com/office/drawing/2014/main" id="{3C337BD7-E164-222F-886A-7BA21BB0830C}"/>
              </a:ext>
            </a:extLst>
          </p:cNvPr>
          <p:cNvSpPr txBox="1"/>
          <p:nvPr/>
        </p:nvSpPr>
        <p:spPr>
          <a:xfrm>
            <a:off x="-35266" y="19692491"/>
            <a:ext cx="13779709" cy="526262"/>
          </a:xfrm>
          <a:prstGeom prst="rect">
            <a:avLst/>
          </a:prstGeom>
          <a:solidFill>
            <a:srgbClr val="0070C0"/>
          </a:solidFill>
          <a:ln>
            <a:noFill/>
          </a:ln>
          <a:effectLst>
            <a:outerShdw blurRad="40000" dist="23000" dir="5400000" rotWithShape="0">
              <a:srgbClr val="000000">
                <a:alpha val="34901"/>
              </a:srgbClr>
            </a:outerShdw>
          </a:effectLst>
        </p:spPr>
        <p:txBody>
          <a:bodyPr spcFirstLastPara="1" wrap="square" lIns="82283" tIns="41130" rIns="82283" bIns="41130" anchor="t" anchorCtr="0">
            <a:spAutoFit/>
          </a:bodyPr>
          <a:lstStyle/>
          <a:p>
            <a:pPr algn="ctr"/>
            <a:r>
              <a:rPr lang="en-US" sz="2800" b="1" dirty="0">
                <a:solidFill>
                  <a:srgbClr val="FFFFFF"/>
                </a:solidFill>
                <a:latin typeface="Cambria"/>
                <a:ea typeface="Cambria"/>
                <a:cs typeface="Cambria"/>
                <a:sym typeface="Cambria"/>
              </a:rPr>
              <a:t>References</a:t>
            </a:r>
            <a:r>
              <a:rPr lang="en-US" sz="2880" b="1" dirty="0">
                <a:solidFill>
                  <a:srgbClr val="FFFFFF"/>
                </a:solidFill>
                <a:latin typeface="Cambria"/>
                <a:ea typeface="Cambria"/>
                <a:cs typeface="Cambria"/>
                <a:sym typeface="Cambria"/>
              </a:rPr>
              <a:t> </a:t>
            </a:r>
            <a:endParaRPr sz="4320" b="1" dirty="0">
              <a:solidFill>
                <a:srgbClr val="FFFFFF"/>
              </a:solidFill>
              <a:latin typeface="Cambria"/>
              <a:ea typeface="Cambria"/>
              <a:cs typeface="Cambria"/>
              <a:sym typeface="Cambria"/>
            </a:endParaRPr>
          </a:p>
        </p:txBody>
      </p:sp>
      <p:sp>
        <p:nvSpPr>
          <p:cNvPr id="1168" name="Rectangular Callout 1167">
            <a:extLst>
              <a:ext uri="{FF2B5EF4-FFF2-40B4-BE49-F238E27FC236}">
                <a16:creationId xmlns:a16="http://schemas.microsoft.com/office/drawing/2014/main" id="{16BC0CBF-328C-5014-50DD-8B69570D8E44}"/>
              </a:ext>
            </a:extLst>
          </p:cNvPr>
          <p:cNvSpPr/>
          <p:nvPr/>
        </p:nvSpPr>
        <p:spPr>
          <a:xfrm>
            <a:off x="24356357" y="6018780"/>
            <a:ext cx="3427223" cy="2224400"/>
          </a:xfrm>
          <a:prstGeom prst="wedgeRectCallout">
            <a:avLst>
              <a:gd name="adj1" fmla="val 59458"/>
              <a:gd name="adj2" fmla="val -51809"/>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dirty="0"/>
          </a:p>
        </p:txBody>
      </p:sp>
      <p:sp>
        <p:nvSpPr>
          <p:cNvPr id="1169" name="TextBox 1168">
            <a:extLst>
              <a:ext uri="{FF2B5EF4-FFF2-40B4-BE49-F238E27FC236}">
                <a16:creationId xmlns:a16="http://schemas.microsoft.com/office/drawing/2014/main" id="{0C770FD4-7CEB-FB1F-6268-E043FB869848}"/>
              </a:ext>
            </a:extLst>
          </p:cNvPr>
          <p:cNvSpPr txBox="1"/>
          <p:nvPr/>
        </p:nvSpPr>
        <p:spPr>
          <a:xfrm>
            <a:off x="23559943" y="8248925"/>
            <a:ext cx="4830647" cy="341632"/>
          </a:xfrm>
          <a:prstGeom prst="rect">
            <a:avLst/>
          </a:prstGeom>
          <a:noFill/>
        </p:spPr>
        <p:txBody>
          <a:bodyPr wrap="square" rtlCol="0">
            <a:spAutoFit/>
          </a:bodyPr>
          <a:lstStyle/>
          <a:p>
            <a:pPr algn="ctr"/>
            <a:r>
              <a:rPr lang="en-US" sz="1620" b="1" dirty="0">
                <a:solidFill>
                  <a:schemeClr val="accent1"/>
                </a:solidFill>
              </a:rPr>
              <a:t>Side effects of bleeding treatments</a:t>
            </a:r>
          </a:p>
        </p:txBody>
      </p:sp>
      <p:sp>
        <p:nvSpPr>
          <p:cNvPr id="1170" name="TextBox 1169">
            <a:extLst>
              <a:ext uri="{FF2B5EF4-FFF2-40B4-BE49-F238E27FC236}">
                <a16:creationId xmlns:a16="http://schemas.microsoft.com/office/drawing/2014/main" id="{2E57F09C-544C-DBA4-FD75-9F92F9DFBD57}"/>
              </a:ext>
            </a:extLst>
          </p:cNvPr>
          <p:cNvSpPr txBox="1"/>
          <p:nvPr/>
        </p:nvSpPr>
        <p:spPr>
          <a:xfrm>
            <a:off x="28032822" y="5659336"/>
            <a:ext cx="4297662" cy="341632"/>
          </a:xfrm>
          <a:prstGeom prst="rect">
            <a:avLst/>
          </a:prstGeom>
          <a:noFill/>
        </p:spPr>
        <p:txBody>
          <a:bodyPr wrap="square" rtlCol="0">
            <a:spAutoFit/>
          </a:bodyPr>
          <a:lstStyle/>
          <a:p>
            <a:pPr algn="ctr"/>
            <a:r>
              <a:rPr lang="en-US" sz="1620" b="1" dirty="0">
                <a:solidFill>
                  <a:schemeClr val="accent1"/>
                </a:solidFill>
              </a:rPr>
              <a:t>Hospitalizations</a:t>
            </a:r>
          </a:p>
        </p:txBody>
      </p:sp>
      <p:sp>
        <p:nvSpPr>
          <p:cNvPr id="1173" name="TextBox 1172">
            <a:extLst>
              <a:ext uri="{FF2B5EF4-FFF2-40B4-BE49-F238E27FC236}">
                <a16:creationId xmlns:a16="http://schemas.microsoft.com/office/drawing/2014/main" id="{7BCB0AD0-652E-F0EF-D128-48AD768600AF}"/>
              </a:ext>
            </a:extLst>
          </p:cNvPr>
          <p:cNvSpPr txBox="1"/>
          <p:nvPr/>
        </p:nvSpPr>
        <p:spPr>
          <a:xfrm>
            <a:off x="19081346" y="8261521"/>
            <a:ext cx="4582603" cy="341632"/>
          </a:xfrm>
          <a:prstGeom prst="rect">
            <a:avLst/>
          </a:prstGeom>
          <a:noFill/>
        </p:spPr>
        <p:txBody>
          <a:bodyPr wrap="square" rtlCol="0">
            <a:spAutoFit/>
          </a:bodyPr>
          <a:lstStyle/>
          <a:p>
            <a:pPr algn="ctr"/>
            <a:r>
              <a:rPr lang="en-US" sz="1620" b="1" dirty="0">
                <a:solidFill>
                  <a:schemeClr val="accent1"/>
                </a:solidFill>
              </a:rPr>
              <a:t>Efficacy of liver and bleeding treatments</a:t>
            </a:r>
          </a:p>
        </p:txBody>
      </p:sp>
      <p:sp>
        <p:nvSpPr>
          <p:cNvPr id="1174" name="TextBox 1173">
            <a:extLst>
              <a:ext uri="{FF2B5EF4-FFF2-40B4-BE49-F238E27FC236}">
                <a16:creationId xmlns:a16="http://schemas.microsoft.com/office/drawing/2014/main" id="{1B40B957-0A12-A742-C549-B369C47D32C9}"/>
              </a:ext>
            </a:extLst>
          </p:cNvPr>
          <p:cNvSpPr txBox="1"/>
          <p:nvPr/>
        </p:nvSpPr>
        <p:spPr>
          <a:xfrm>
            <a:off x="28281815" y="6157397"/>
            <a:ext cx="4256311" cy="1899751"/>
          </a:xfrm>
          <a:prstGeom prst="rect">
            <a:avLst/>
          </a:prstGeom>
          <a:noFill/>
        </p:spPr>
        <p:txBody>
          <a:bodyPr wrap="square" rtlCol="0">
            <a:spAutoFit/>
          </a:bodyPr>
          <a:lstStyle/>
          <a:p>
            <a:r>
              <a:rPr lang="en-US" sz="1305" b="1" i="1" dirty="0">
                <a:solidFill>
                  <a:srgbClr val="000000"/>
                </a:solidFill>
                <a:latin typeface="Times New Roman" panose="02020603050405020304" pitchFamily="18" charset="0"/>
              </a:rPr>
              <a:t>“and then the bleeding esophageal varices. I mean, they're just constant admissions and issues.”</a:t>
            </a:r>
          </a:p>
          <a:p>
            <a:endParaRPr lang="en-US" sz="1305" b="1" i="1" dirty="0">
              <a:solidFill>
                <a:srgbClr val="000000"/>
              </a:solidFill>
              <a:latin typeface="Times New Roman" panose="02020603050405020304" pitchFamily="18" charset="0"/>
            </a:endParaRPr>
          </a:p>
          <a:p>
            <a:r>
              <a:rPr lang="en-US" sz="1305" i="1" dirty="0">
                <a:solidFill>
                  <a:srgbClr val="000000"/>
                </a:solidFill>
                <a:latin typeface="Times New Roman" panose="02020603050405020304" pitchFamily="18" charset="0"/>
              </a:rPr>
              <a:t>“She was hospitalized for failure to thrive and malnutrition.”</a:t>
            </a:r>
            <a:endParaRPr lang="en-US" sz="1305" b="1" i="1" dirty="0">
              <a:solidFill>
                <a:srgbClr val="000000"/>
              </a:solidFill>
              <a:latin typeface="Times New Roman" panose="02020603050405020304" pitchFamily="18" charset="0"/>
            </a:endParaRPr>
          </a:p>
          <a:p>
            <a:endParaRPr lang="en-US" sz="1305" b="1" i="1" dirty="0">
              <a:solidFill>
                <a:srgbClr val="000000"/>
              </a:solidFill>
              <a:latin typeface="Times New Roman" panose="02020603050405020304" pitchFamily="18" charset="0"/>
            </a:endParaRPr>
          </a:p>
          <a:p>
            <a:r>
              <a:rPr lang="en-US" sz="1305" b="1" i="1" dirty="0">
                <a:solidFill>
                  <a:srgbClr val="000000"/>
                </a:solidFill>
                <a:latin typeface="Times New Roman" panose="02020603050405020304" pitchFamily="18" charset="0"/>
              </a:rPr>
              <a:t>“She was admitted to the hospital where she received her very first blood transfusion, and an endoscopy was ordered to find the bleeding and stop it…she would be in the hospital or outpatient clinic for a minimum of 8 hours.”</a:t>
            </a:r>
            <a:endParaRPr lang="en-US" sz="1305" b="1" dirty="0"/>
          </a:p>
        </p:txBody>
      </p:sp>
      <p:sp>
        <p:nvSpPr>
          <p:cNvPr id="1175" name="TextBox 1174">
            <a:extLst>
              <a:ext uri="{FF2B5EF4-FFF2-40B4-BE49-F238E27FC236}">
                <a16:creationId xmlns:a16="http://schemas.microsoft.com/office/drawing/2014/main" id="{0FB53B0C-62D3-D56F-9A2C-536D2D039B70}"/>
              </a:ext>
            </a:extLst>
          </p:cNvPr>
          <p:cNvSpPr txBox="1"/>
          <p:nvPr/>
        </p:nvSpPr>
        <p:spPr>
          <a:xfrm>
            <a:off x="24353828" y="6141165"/>
            <a:ext cx="3427222" cy="2280624"/>
          </a:xfrm>
          <a:prstGeom prst="rect">
            <a:avLst/>
          </a:prstGeom>
          <a:noFill/>
        </p:spPr>
        <p:txBody>
          <a:bodyPr wrap="square" rtlCol="0">
            <a:spAutoFit/>
          </a:bodyPr>
          <a:lstStyle/>
          <a:p>
            <a:r>
              <a:rPr lang="en-US" sz="1260" b="1" i="1" dirty="0">
                <a:solidFill>
                  <a:srgbClr val="000000"/>
                </a:solidFill>
                <a:latin typeface="Times New Roman" panose="02020603050405020304" pitchFamily="18" charset="0"/>
              </a:rPr>
              <a:t>“the bleeding esophageal varices. I mean, they're just constant…he started having GI bleeds when he was 4”</a:t>
            </a:r>
          </a:p>
          <a:p>
            <a:endParaRPr lang="en-US" sz="1260" b="1" i="1" dirty="0">
              <a:solidFill>
                <a:srgbClr val="000000"/>
              </a:solidFill>
              <a:latin typeface="Times New Roman" panose="02020603050405020304" pitchFamily="18" charset="0"/>
            </a:endParaRPr>
          </a:p>
          <a:p>
            <a:r>
              <a:rPr lang="en-US" sz="1260" b="1" i="1" dirty="0">
                <a:solidFill>
                  <a:srgbClr val="000000"/>
                </a:solidFill>
                <a:latin typeface="Times New Roman" panose="02020603050405020304" pitchFamily="18" charset="0"/>
              </a:rPr>
              <a:t>[My child], has portal hypertension and esophageal varices, both of which caused GI bleeding issues…We've seen him throw up a large enough amount of blood due to a burst </a:t>
            </a:r>
            <a:r>
              <a:rPr lang="en-US" sz="1260" b="1" i="1" dirty="0" err="1">
                <a:solidFill>
                  <a:srgbClr val="000000"/>
                </a:solidFill>
                <a:latin typeface="Times New Roman" panose="02020603050405020304" pitchFamily="18" charset="0"/>
              </a:rPr>
              <a:t>varyx</a:t>
            </a:r>
            <a:r>
              <a:rPr lang="en-US" sz="1260" b="1" i="1" dirty="0">
                <a:solidFill>
                  <a:srgbClr val="000000"/>
                </a:solidFill>
                <a:latin typeface="Times New Roman" panose="02020603050405020304" pitchFamily="18" charset="0"/>
              </a:rPr>
              <a:t> in his esophagus to require a blood transfusion.”</a:t>
            </a:r>
            <a:endParaRPr lang="en-US" sz="1260" b="1" dirty="0"/>
          </a:p>
          <a:p>
            <a:endParaRPr lang="en-US" sz="1620" dirty="0"/>
          </a:p>
        </p:txBody>
      </p:sp>
      <p:sp>
        <p:nvSpPr>
          <p:cNvPr id="1176" name="TextBox 1175">
            <a:extLst>
              <a:ext uri="{FF2B5EF4-FFF2-40B4-BE49-F238E27FC236}">
                <a16:creationId xmlns:a16="http://schemas.microsoft.com/office/drawing/2014/main" id="{2CEBAADD-2442-4328-6E56-91884B44F17C}"/>
              </a:ext>
            </a:extLst>
          </p:cNvPr>
          <p:cNvSpPr txBox="1"/>
          <p:nvPr/>
        </p:nvSpPr>
        <p:spPr>
          <a:xfrm>
            <a:off x="19098776" y="8595908"/>
            <a:ext cx="4914289" cy="2779222"/>
          </a:xfrm>
          <a:prstGeom prst="rect">
            <a:avLst/>
          </a:prstGeom>
          <a:noFill/>
        </p:spPr>
        <p:txBody>
          <a:bodyPr wrap="square" rtlCol="0">
            <a:spAutoFit/>
          </a:bodyPr>
          <a:lstStyle/>
          <a:p>
            <a:r>
              <a:rPr lang="en-US" sz="1215" b="1" i="1" dirty="0">
                <a:solidFill>
                  <a:srgbClr val="000000"/>
                </a:solidFill>
                <a:latin typeface="Times New Roman" panose="02020603050405020304" pitchFamily="18" charset="0"/>
              </a:rPr>
              <a:t>“So [my child’s] on </a:t>
            </a:r>
            <a:r>
              <a:rPr lang="en-US" sz="1215" b="1" i="1" dirty="0" err="1">
                <a:solidFill>
                  <a:srgbClr val="000000"/>
                </a:solidFill>
                <a:latin typeface="Times New Roman" panose="02020603050405020304" pitchFamily="18" charset="0"/>
              </a:rPr>
              <a:t>Cholbam</a:t>
            </a:r>
            <a:r>
              <a:rPr lang="en-US" sz="1215" b="1" i="1" dirty="0">
                <a:solidFill>
                  <a:srgbClr val="000000"/>
                </a:solidFill>
                <a:latin typeface="Times New Roman" panose="02020603050405020304" pitchFamily="18" charset="0"/>
              </a:rPr>
              <a:t>, and he's been on it since he was one, and for, like several years there was no change to his blood work.”</a:t>
            </a:r>
          </a:p>
          <a:p>
            <a:r>
              <a:rPr lang="en-US" sz="1215" b="1" i="1" dirty="0">
                <a:solidFill>
                  <a:srgbClr val="000000"/>
                </a:solidFill>
                <a:latin typeface="Times New Roman" panose="02020603050405020304" pitchFamily="18" charset="0"/>
              </a:rPr>
              <a:t>                                                                                                                     “and his GI took him off [of </a:t>
            </a:r>
            <a:r>
              <a:rPr lang="en-US" sz="1215" b="1" i="1" dirty="0" err="1">
                <a:solidFill>
                  <a:srgbClr val="000000"/>
                </a:solidFill>
                <a:latin typeface="Times New Roman" panose="02020603050405020304" pitchFamily="18" charset="0"/>
              </a:rPr>
              <a:t>Cholbam</a:t>
            </a:r>
            <a:r>
              <a:rPr lang="en-US" sz="1215" b="1" i="1" dirty="0">
                <a:solidFill>
                  <a:srgbClr val="000000"/>
                </a:solidFill>
                <a:latin typeface="Times New Roman" panose="02020603050405020304" pitchFamily="18" charset="0"/>
              </a:rPr>
              <a:t>] because she didn't see much benefit for him”</a:t>
            </a:r>
          </a:p>
          <a:p>
            <a:endParaRPr lang="en-US" sz="1215" b="1" i="1" dirty="0">
              <a:solidFill>
                <a:srgbClr val="000000"/>
              </a:solidFill>
              <a:latin typeface="Times New Roman" panose="02020603050405020304" pitchFamily="18" charset="0"/>
            </a:endParaRPr>
          </a:p>
          <a:p>
            <a:r>
              <a:rPr lang="en-US" sz="1215" i="1" dirty="0">
                <a:solidFill>
                  <a:srgbClr val="000000"/>
                </a:solidFill>
                <a:latin typeface="Times New Roman" panose="02020603050405020304" pitchFamily="18" charset="0"/>
              </a:rPr>
              <a:t>“He needed to receive many transfusions, plasma and he had to undergo many tests to try and find the problem” </a:t>
            </a:r>
            <a:endParaRPr lang="en-US" sz="1215" b="1" i="1" dirty="0">
              <a:solidFill>
                <a:srgbClr val="000000"/>
              </a:solidFill>
              <a:latin typeface="Times New Roman" panose="02020603050405020304" pitchFamily="18" charset="0"/>
            </a:endParaRPr>
          </a:p>
          <a:p>
            <a:endParaRPr lang="en-US" sz="1215" b="1" i="1" dirty="0">
              <a:solidFill>
                <a:srgbClr val="000000"/>
              </a:solidFill>
              <a:latin typeface="Times New Roman" panose="02020603050405020304" pitchFamily="18" charset="0"/>
            </a:endParaRPr>
          </a:p>
          <a:p>
            <a:r>
              <a:rPr lang="en-US" sz="1215" b="1" i="1" dirty="0">
                <a:solidFill>
                  <a:srgbClr val="000000"/>
                </a:solidFill>
                <a:latin typeface="Times New Roman" panose="02020603050405020304" pitchFamily="18" charset="0"/>
              </a:rPr>
              <a:t>“and in his life he had well over 100 blood transfusions. And it started in 2019 and kind of increased in frequency.”</a:t>
            </a:r>
          </a:p>
          <a:p>
            <a:endParaRPr lang="en-US" sz="1215" b="1" i="1" dirty="0">
              <a:solidFill>
                <a:srgbClr val="000000"/>
              </a:solidFill>
              <a:latin typeface="Times New Roman" panose="02020603050405020304" pitchFamily="18" charset="0"/>
            </a:endParaRPr>
          </a:p>
          <a:p>
            <a:endParaRPr lang="en-US" sz="1260" b="1" i="1" dirty="0">
              <a:solidFill>
                <a:srgbClr val="000000"/>
              </a:solidFill>
              <a:latin typeface="Times New Roman" panose="02020603050405020304" pitchFamily="18" charset="0"/>
            </a:endParaRPr>
          </a:p>
          <a:p>
            <a:endParaRPr lang="en-US" sz="1620" dirty="0"/>
          </a:p>
        </p:txBody>
      </p:sp>
      <p:sp>
        <p:nvSpPr>
          <p:cNvPr id="1177" name="TextBox 1176">
            <a:extLst>
              <a:ext uri="{FF2B5EF4-FFF2-40B4-BE49-F238E27FC236}">
                <a16:creationId xmlns:a16="http://schemas.microsoft.com/office/drawing/2014/main" id="{A5100846-8C20-6518-F28E-7FC8AF2F3551}"/>
              </a:ext>
            </a:extLst>
          </p:cNvPr>
          <p:cNvSpPr txBox="1"/>
          <p:nvPr/>
        </p:nvSpPr>
        <p:spPr>
          <a:xfrm>
            <a:off x="24633054" y="9026821"/>
            <a:ext cx="2694033" cy="1061829"/>
          </a:xfrm>
          <a:prstGeom prst="rect">
            <a:avLst/>
          </a:prstGeom>
          <a:noFill/>
        </p:spPr>
        <p:txBody>
          <a:bodyPr wrap="square" rtlCol="0">
            <a:spAutoFit/>
          </a:bodyPr>
          <a:lstStyle/>
          <a:p>
            <a:pPr algn="ctr"/>
            <a:r>
              <a:rPr lang="en-US" sz="1260" b="1" dirty="0">
                <a:solidFill>
                  <a:srgbClr val="000000"/>
                </a:solidFill>
                <a:latin typeface="Times New Roman" panose="02020603050405020304" pitchFamily="18" charset="0"/>
              </a:rPr>
              <a:t>“</a:t>
            </a:r>
            <a:r>
              <a:rPr lang="en-US" sz="1260" b="1" i="1" dirty="0">
                <a:solidFill>
                  <a:srgbClr val="000000"/>
                </a:solidFill>
                <a:latin typeface="Times New Roman" panose="02020603050405020304" pitchFamily="18" charset="0"/>
              </a:rPr>
              <a:t>Her veins became so weak, eventually leading to surgery to have a port placed so she could have an easy access point to receive the lifesaving blood.”</a:t>
            </a:r>
            <a:endParaRPr lang="en-US" sz="1260" b="1" dirty="0"/>
          </a:p>
        </p:txBody>
      </p:sp>
      <p:sp>
        <p:nvSpPr>
          <p:cNvPr id="1178" name="TextBox 1177">
            <a:extLst>
              <a:ext uri="{FF2B5EF4-FFF2-40B4-BE49-F238E27FC236}">
                <a16:creationId xmlns:a16="http://schemas.microsoft.com/office/drawing/2014/main" id="{5817F543-50D0-8633-32B4-DD9749C9D5D3}"/>
              </a:ext>
            </a:extLst>
          </p:cNvPr>
          <p:cNvSpPr txBox="1"/>
          <p:nvPr/>
        </p:nvSpPr>
        <p:spPr>
          <a:xfrm>
            <a:off x="28846057" y="4683881"/>
            <a:ext cx="3127826" cy="338554"/>
          </a:xfrm>
          <a:prstGeom prst="rect">
            <a:avLst/>
          </a:prstGeom>
          <a:noFill/>
        </p:spPr>
        <p:txBody>
          <a:bodyPr wrap="square" rtlCol="0">
            <a:spAutoFit/>
          </a:bodyPr>
          <a:lstStyle/>
          <a:p>
            <a:pPr algn="ctr"/>
            <a:r>
              <a:rPr lang="en-US" sz="1600" b="1" dirty="0">
                <a:latin typeface="Cambria" panose="02040503050406030204" pitchFamily="18" charset="0"/>
              </a:rPr>
              <a:t>Table 1: Survey demographics</a:t>
            </a:r>
          </a:p>
        </p:txBody>
      </p:sp>
      <p:graphicFrame>
        <p:nvGraphicFramePr>
          <p:cNvPr id="1194" name="Chart 1193">
            <a:extLst>
              <a:ext uri="{FF2B5EF4-FFF2-40B4-BE49-F238E27FC236}">
                <a16:creationId xmlns:a16="http://schemas.microsoft.com/office/drawing/2014/main" id="{774DF122-4BE2-6F51-2001-811BE3443E2E}"/>
              </a:ext>
            </a:extLst>
          </p:cNvPr>
          <p:cNvGraphicFramePr>
            <a:graphicFrameLocks/>
          </p:cNvGraphicFramePr>
          <p:nvPr>
            <p:extLst>
              <p:ext uri="{D42A27DB-BD31-4B8C-83A1-F6EECF244321}">
                <p14:modId xmlns:p14="http://schemas.microsoft.com/office/powerpoint/2010/main" val="503128239"/>
              </p:ext>
            </p:extLst>
          </p:nvPr>
        </p:nvGraphicFramePr>
        <p:xfrm>
          <a:off x="18981458" y="10794811"/>
          <a:ext cx="7041817" cy="3156321"/>
        </p:xfrm>
        <a:graphic>
          <a:graphicData uri="http://schemas.openxmlformats.org/drawingml/2006/chart">
            <c:chart xmlns:c="http://schemas.openxmlformats.org/drawingml/2006/chart" xmlns:r="http://schemas.openxmlformats.org/officeDocument/2006/relationships" r:id="rId7"/>
          </a:graphicData>
        </a:graphic>
      </p:graphicFrame>
      <p:sp>
        <p:nvSpPr>
          <p:cNvPr id="1195" name="Google Shape;112;p1">
            <a:extLst>
              <a:ext uri="{FF2B5EF4-FFF2-40B4-BE49-F238E27FC236}">
                <a16:creationId xmlns:a16="http://schemas.microsoft.com/office/drawing/2014/main" id="{232E1B59-B2C2-6794-DA2F-6CFACF712C16}"/>
              </a:ext>
            </a:extLst>
          </p:cNvPr>
          <p:cNvSpPr txBox="1"/>
          <p:nvPr/>
        </p:nvSpPr>
        <p:spPr>
          <a:xfrm>
            <a:off x="18991745" y="10850670"/>
            <a:ext cx="1085283" cy="1138737"/>
          </a:xfrm>
          <a:prstGeom prst="rect">
            <a:avLst/>
          </a:prstGeom>
          <a:noFill/>
          <a:ln>
            <a:noFill/>
          </a:ln>
        </p:spPr>
        <p:txBody>
          <a:bodyPr spcFirstLastPara="1" wrap="square" lIns="82283" tIns="41130" rIns="82283" bIns="41130" anchor="t" anchorCtr="0">
            <a:spAutoFit/>
          </a:bodyPr>
          <a:lstStyle/>
          <a:p>
            <a:pPr>
              <a:buClr>
                <a:schemeClr val="dk1"/>
              </a:buClr>
              <a:buSzPts val="1800"/>
            </a:pPr>
            <a:r>
              <a:rPr lang="en-US" sz="1400" b="1" dirty="0">
                <a:latin typeface="Cambria"/>
                <a:ea typeface="Cambria"/>
                <a:cs typeface="Cambria"/>
                <a:sym typeface="Cambria"/>
              </a:rPr>
              <a:t>Figure 2: % of GI symptoms in PD</a:t>
            </a:r>
            <a:endParaRPr lang="en-US" sz="1100" dirty="0">
              <a:latin typeface="Cambria"/>
              <a:ea typeface="Cambria"/>
              <a:cs typeface="Cambria"/>
              <a:sym typeface="Cambria"/>
            </a:endParaRPr>
          </a:p>
          <a:p>
            <a:pPr>
              <a:buClr>
                <a:schemeClr val="dk1"/>
              </a:buClr>
              <a:buSzPts val="1800"/>
            </a:pPr>
            <a:endParaRPr sz="1260" dirty="0">
              <a:latin typeface="Cambria"/>
              <a:ea typeface="Cambria"/>
              <a:cs typeface="Cambria"/>
              <a:sym typeface="Cambria"/>
            </a:endParaRPr>
          </a:p>
        </p:txBody>
      </p:sp>
      <p:sp>
        <p:nvSpPr>
          <p:cNvPr id="1208" name="Google Shape;95;p1">
            <a:extLst>
              <a:ext uri="{FF2B5EF4-FFF2-40B4-BE49-F238E27FC236}">
                <a16:creationId xmlns:a16="http://schemas.microsoft.com/office/drawing/2014/main" id="{9C6A1503-0F98-B864-20C6-EE7B99DAE661}"/>
              </a:ext>
            </a:extLst>
          </p:cNvPr>
          <p:cNvSpPr txBox="1"/>
          <p:nvPr/>
        </p:nvSpPr>
        <p:spPr>
          <a:xfrm>
            <a:off x="18886178" y="14053983"/>
            <a:ext cx="14012751" cy="526262"/>
          </a:xfrm>
          <a:prstGeom prst="rect">
            <a:avLst/>
          </a:prstGeom>
          <a:solidFill>
            <a:srgbClr val="0070C0"/>
          </a:solidFill>
          <a:ln>
            <a:noFill/>
          </a:ln>
          <a:effectLst>
            <a:outerShdw blurRad="40000" dist="23000" dir="5400000" rotWithShape="0">
              <a:srgbClr val="000000">
                <a:alpha val="34901"/>
              </a:srgbClr>
            </a:outerShdw>
          </a:effectLst>
        </p:spPr>
        <p:txBody>
          <a:bodyPr spcFirstLastPara="1" wrap="square" lIns="82283" tIns="41130" rIns="82283" bIns="41130" anchor="t" anchorCtr="0">
            <a:spAutoFit/>
          </a:bodyPr>
          <a:lstStyle/>
          <a:p>
            <a:pPr algn="ctr"/>
            <a:r>
              <a:rPr lang="en-US" sz="2880" b="1" dirty="0">
                <a:solidFill>
                  <a:srgbClr val="FFFFFF"/>
                </a:solidFill>
                <a:latin typeface="Cambria"/>
                <a:ea typeface="Cambria"/>
                <a:cs typeface="Cambria"/>
                <a:sym typeface="Cambria"/>
              </a:rPr>
              <a:t>Discussion </a:t>
            </a:r>
            <a:endParaRPr sz="4320" b="1" dirty="0">
              <a:solidFill>
                <a:srgbClr val="FFFFFF"/>
              </a:solidFill>
              <a:latin typeface="Cambria"/>
              <a:ea typeface="Cambria"/>
              <a:cs typeface="Cambria"/>
              <a:sym typeface="Cambria"/>
            </a:endParaRPr>
          </a:p>
        </p:txBody>
      </p:sp>
      <p:graphicFrame>
        <p:nvGraphicFramePr>
          <p:cNvPr id="1209" name="Chart 1208">
            <a:extLst>
              <a:ext uri="{FF2B5EF4-FFF2-40B4-BE49-F238E27FC236}">
                <a16:creationId xmlns:a16="http://schemas.microsoft.com/office/drawing/2014/main" id="{BB9E2157-9FD0-58C5-5D43-483BE236086D}"/>
              </a:ext>
            </a:extLst>
          </p:cNvPr>
          <p:cNvGraphicFramePr>
            <a:graphicFrameLocks/>
          </p:cNvGraphicFramePr>
          <p:nvPr>
            <p:extLst>
              <p:ext uri="{D42A27DB-BD31-4B8C-83A1-F6EECF244321}">
                <p14:modId xmlns:p14="http://schemas.microsoft.com/office/powerpoint/2010/main" val="2911508701"/>
              </p:ext>
            </p:extLst>
          </p:nvPr>
        </p:nvGraphicFramePr>
        <p:xfrm>
          <a:off x="26452508" y="10615461"/>
          <a:ext cx="6282314" cy="3335671"/>
        </p:xfrm>
        <a:graphic>
          <a:graphicData uri="http://schemas.openxmlformats.org/drawingml/2006/chart">
            <c:chart xmlns:c="http://schemas.openxmlformats.org/drawingml/2006/chart" xmlns:r="http://schemas.openxmlformats.org/officeDocument/2006/relationships" r:id="rId8"/>
          </a:graphicData>
        </a:graphic>
      </p:graphicFrame>
      <p:sp>
        <p:nvSpPr>
          <p:cNvPr id="1211" name="Google Shape;112;p1">
            <a:extLst>
              <a:ext uri="{FF2B5EF4-FFF2-40B4-BE49-F238E27FC236}">
                <a16:creationId xmlns:a16="http://schemas.microsoft.com/office/drawing/2014/main" id="{6501258B-1BFC-9424-A72C-14E2CC083E90}"/>
              </a:ext>
            </a:extLst>
          </p:cNvPr>
          <p:cNvSpPr txBox="1"/>
          <p:nvPr/>
        </p:nvSpPr>
        <p:spPr>
          <a:xfrm>
            <a:off x="30179302" y="12507626"/>
            <a:ext cx="2528305" cy="581661"/>
          </a:xfrm>
          <a:prstGeom prst="rect">
            <a:avLst/>
          </a:prstGeom>
          <a:noFill/>
          <a:ln>
            <a:noFill/>
          </a:ln>
        </p:spPr>
        <p:txBody>
          <a:bodyPr spcFirstLastPara="1" wrap="square" lIns="82283" tIns="41130" rIns="82283" bIns="41130" anchor="t" anchorCtr="0">
            <a:spAutoFit/>
          </a:bodyPr>
          <a:lstStyle/>
          <a:p>
            <a:pPr algn="r">
              <a:buClr>
                <a:schemeClr val="dk1"/>
              </a:buClr>
              <a:buSzPts val="1800"/>
            </a:pPr>
            <a:r>
              <a:rPr lang="en-US" sz="1620" b="1" dirty="0">
                <a:latin typeface="Cambria"/>
                <a:ea typeface="Cambria"/>
                <a:cs typeface="Cambria"/>
                <a:sym typeface="Cambria"/>
              </a:rPr>
              <a:t>Figure 3: % of GI treatments in PD</a:t>
            </a:r>
            <a:endParaRPr sz="1260" dirty="0">
              <a:latin typeface="Cambria"/>
              <a:ea typeface="Cambria"/>
              <a:cs typeface="Cambria"/>
              <a:sym typeface="Cambria"/>
            </a:endParaRPr>
          </a:p>
        </p:txBody>
      </p:sp>
      <p:pic>
        <p:nvPicPr>
          <p:cNvPr id="1214" name="Picture 1213">
            <a:extLst>
              <a:ext uri="{FF2B5EF4-FFF2-40B4-BE49-F238E27FC236}">
                <a16:creationId xmlns:a16="http://schemas.microsoft.com/office/drawing/2014/main" id="{CA98D1B3-D273-27C0-FE09-EB0780BEE47C}"/>
              </a:ext>
            </a:extLst>
          </p:cNvPr>
          <p:cNvPicPr>
            <a:picLocks noChangeAspect="1"/>
          </p:cNvPicPr>
          <p:nvPr/>
        </p:nvPicPr>
        <p:blipFill>
          <a:blip r:embed="rId9"/>
          <a:stretch>
            <a:fillRect/>
          </a:stretch>
        </p:blipFill>
        <p:spPr>
          <a:xfrm>
            <a:off x="19001101" y="13707256"/>
            <a:ext cx="889000" cy="241300"/>
          </a:xfrm>
          <a:prstGeom prst="rect">
            <a:avLst/>
          </a:prstGeom>
        </p:spPr>
      </p:pic>
      <p:pic>
        <p:nvPicPr>
          <p:cNvPr id="1216" name="Picture 1215">
            <a:extLst>
              <a:ext uri="{FF2B5EF4-FFF2-40B4-BE49-F238E27FC236}">
                <a16:creationId xmlns:a16="http://schemas.microsoft.com/office/drawing/2014/main" id="{99686936-9512-8A24-862E-74C1BFFE0AF5}"/>
              </a:ext>
            </a:extLst>
          </p:cNvPr>
          <p:cNvPicPr>
            <a:picLocks noChangeAspect="1"/>
          </p:cNvPicPr>
          <p:nvPr/>
        </p:nvPicPr>
        <p:blipFill>
          <a:blip r:embed="rId9"/>
          <a:stretch>
            <a:fillRect/>
          </a:stretch>
        </p:blipFill>
        <p:spPr>
          <a:xfrm>
            <a:off x="26461149" y="13709298"/>
            <a:ext cx="889000" cy="241300"/>
          </a:xfrm>
          <a:prstGeom prst="rect">
            <a:avLst/>
          </a:prstGeom>
        </p:spPr>
      </p:pic>
      <p:pic>
        <p:nvPicPr>
          <p:cNvPr id="12" name="Picture 11" descr="A black and red sign&#10;&#10;AI-generated content may be incorrect.">
            <a:extLst>
              <a:ext uri="{FF2B5EF4-FFF2-40B4-BE49-F238E27FC236}">
                <a16:creationId xmlns:a16="http://schemas.microsoft.com/office/drawing/2014/main" id="{405E3627-78FD-BF34-9125-E58AFD96F532}"/>
              </a:ext>
            </a:extLst>
          </p:cNvPr>
          <p:cNvPicPr>
            <a:picLocks noChangeAspect="1"/>
          </p:cNvPicPr>
          <p:nvPr/>
        </p:nvPicPr>
        <p:blipFill>
          <a:blip r:embed="rId10"/>
          <a:stretch>
            <a:fillRect/>
          </a:stretch>
        </p:blipFill>
        <p:spPr>
          <a:xfrm>
            <a:off x="5135778" y="3879515"/>
            <a:ext cx="3470234" cy="695652"/>
          </a:xfrm>
          <a:prstGeom prst="rect">
            <a:avLst/>
          </a:prstGeom>
        </p:spPr>
      </p:pic>
    </p:spTree>
    <p:extLst>
      <p:ext uri="{BB962C8B-B14F-4D97-AF65-F5344CB8AC3E}">
        <p14:creationId xmlns:p14="http://schemas.microsoft.com/office/powerpoint/2010/main" val="4927134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68981</TotalTime>
  <Words>1409</Words>
  <Application>Microsoft Macintosh PowerPoint</Application>
  <PresentationFormat>Custom</PresentationFormat>
  <Paragraphs>88</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Aptos</vt:lpstr>
      <vt:lpstr>Aptos Display</vt:lpstr>
      <vt:lpstr>Arial</vt:lpstr>
      <vt:lpstr>Calibri</vt:lpstr>
      <vt:lpstr>Cambria</vt:lpstr>
      <vt:lpstr>Courier New</vt:lpstr>
      <vt:lpstr>Georgia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M Liz</dc:creator>
  <cp:lastModifiedBy>Spence, Marsha</cp:lastModifiedBy>
  <cp:revision>72</cp:revision>
  <dcterms:created xsi:type="dcterms:W3CDTF">2025-04-18T19:43:35Z</dcterms:created>
  <dcterms:modified xsi:type="dcterms:W3CDTF">2025-06-08T16:25:55Z</dcterms:modified>
</cp:coreProperties>
</file>