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7" r:id="rId2"/>
  </p:sldIdLst>
  <p:sldSz cx="32918400" cy="21945600"/>
  <p:notesSz cx="6858000" cy="9144000"/>
  <p:defaultTextStyle>
    <a:defPPr>
      <a:defRPr lang="en-US"/>
    </a:defPPr>
    <a:lvl1pPr marL="0" algn="l" defTabSz="1567510" rtl="0" eaLnBrk="1" latinLnBrk="0" hangingPunct="1">
      <a:defRPr sz="6200" kern="1200">
        <a:solidFill>
          <a:schemeClr val="tx1"/>
        </a:solidFill>
        <a:latin typeface="+mn-lt"/>
        <a:ea typeface="+mn-ea"/>
        <a:cs typeface="+mn-cs"/>
      </a:defRPr>
    </a:lvl1pPr>
    <a:lvl2pPr marL="1567510" algn="l" defTabSz="1567510" rtl="0" eaLnBrk="1" latinLnBrk="0" hangingPunct="1">
      <a:defRPr sz="6200" kern="1200">
        <a:solidFill>
          <a:schemeClr val="tx1"/>
        </a:solidFill>
        <a:latin typeface="+mn-lt"/>
        <a:ea typeface="+mn-ea"/>
        <a:cs typeface="+mn-cs"/>
      </a:defRPr>
    </a:lvl2pPr>
    <a:lvl3pPr marL="3135020" algn="l" defTabSz="1567510" rtl="0" eaLnBrk="1" latinLnBrk="0" hangingPunct="1">
      <a:defRPr sz="6200" kern="1200">
        <a:solidFill>
          <a:schemeClr val="tx1"/>
        </a:solidFill>
        <a:latin typeface="+mn-lt"/>
        <a:ea typeface="+mn-ea"/>
        <a:cs typeface="+mn-cs"/>
      </a:defRPr>
    </a:lvl3pPr>
    <a:lvl4pPr marL="4702531" algn="l" defTabSz="1567510" rtl="0" eaLnBrk="1" latinLnBrk="0" hangingPunct="1">
      <a:defRPr sz="6200" kern="1200">
        <a:solidFill>
          <a:schemeClr val="tx1"/>
        </a:solidFill>
        <a:latin typeface="+mn-lt"/>
        <a:ea typeface="+mn-ea"/>
        <a:cs typeface="+mn-cs"/>
      </a:defRPr>
    </a:lvl4pPr>
    <a:lvl5pPr marL="6270041" algn="l" defTabSz="1567510" rtl="0" eaLnBrk="1" latinLnBrk="0" hangingPunct="1">
      <a:defRPr sz="6200" kern="1200">
        <a:solidFill>
          <a:schemeClr val="tx1"/>
        </a:solidFill>
        <a:latin typeface="+mn-lt"/>
        <a:ea typeface="+mn-ea"/>
        <a:cs typeface="+mn-cs"/>
      </a:defRPr>
    </a:lvl5pPr>
    <a:lvl6pPr marL="7837551" algn="l" defTabSz="1567510" rtl="0" eaLnBrk="1" latinLnBrk="0" hangingPunct="1">
      <a:defRPr sz="6200" kern="1200">
        <a:solidFill>
          <a:schemeClr val="tx1"/>
        </a:solidFill>
        <a:latin typeface="+mn-lt"/>
        <a:ea typeface="+mn-ea"/>
        <a:cs typeface="+mn-cs"/>
      </a:defRPr>
    </a:lvl6pPr>
    <a:lvl7pPr marL="9405061" algn="l" defTabSz="1567510" rtl="0" eaLnBrk="1" latinLnBrk="0" hangingPunct="1">
      <a:defRPr sz="6200" kern="1200">
        <a:solidFill>
          <a:schemeClr val="tx1"/>
        </a:solidFill>
        <a:latin typeface="+mn-lt"/>
        <a:ea typeface="+mn-ea"/>
        <a:cs typeface="+mn-cs"/>
      </a:defRPr>
    </a:lvl7pPr>
    <a:lvl8pPr marL="10972571" algn="l" defTabSz="1567510" rtl="0" eaLnBrk="1" latinLnBrk="0" hangingPunct="1">
      <a:defRPr sz="6200" kern="1200">
        <a:solidFill>
          <a:schemeClr val="tx1"/>
        </a:solidFill>
        <a:latin typeface="+mn-lt"/>
        <a:ea typeface="+mn-ea"/>
        <a:cs typeface="+mn-cs"/>
      </a:defRPr>
    </a:lvl8pPr>
    <a:lvl9pPr marL="12540082" algn="l" defTabSz="1567510"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p15:clr>
            <a:srgbClr val="A4A3A4"/>
          </p15:clr>
        </p15:guide>
        <p15:guide id="2"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E6E7FF"/>
    <a:srgbClr val="FAD8DE"/>
    <a:srgbClr val="AA053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18"/>
    <p:restoredTop sz="95755"/>
  </p:normalViewPr>
  <p:slideViewPr>
    <p:cSldViewPr snapToGrid="0" snapToObjects="1">
      <p:cViewPr varScale="1">
        <p:scale>
          <a:sx n="40" d="100"/>
          <a:sy n="40" d="100"/>
        </p:scale>
        <p:origin x="432" y="248"/>
      </p:cViewPr>
      <p:guideLst>
        <p:guide orient="horz" pos="6912"/>
        <p:guide pos="103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F4B531-0159-FD4A-8916-E7F74565249C}" type="datetimeFigureOut">
              <a:rPr lang="en-US" smtClean="0"/>
              <a:t>6/5/25</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3EAE2-0535-6E44-8F4B-7600B7D3FAF1}" type="slidenum">
              <a:rPr lang="en-US" smtClean="0"/>
              <a:t>‹#›</a:t>
            </a:fld>
            <a:endParaRPr lang="en-US"/>
          </a:p>
        </p:txBody>
      </p:sp>
    </p:spTree>
    <p:extLst>
      <p:ext uri="{BB962C8B-B14F-4D97-AF65-F5344CB8AC3E}">
        <p14:creationId xmlns:p14="http://schemas.microsoft.com/office/powerpoint/2010/main" val="4076309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73EAE2-0535-6E44-8F4B-7600B7D3FAF1}" type="slidenum">
              <a:rPr lang="en-US" smtClean="0"/>
              <a:t>1</a:t>
            </a:fld>
            <a:endParaRPr lang="en-US"/>
          </a:p>
        </p:txBody>
      </p:sp>
    </p:spTree>
    <p:extLst>
      <p:ext uri="{BB962C8B-B14F-4D97-AF65-F5344CB8AC3E}">
        <p14:creationId xmlns:p14="http://schemas.microsoft.com/office/powerpoint/2010/main" val="294169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6817362"/>
            <a:ext cx="27980640" cy="4704080"/>
          </a:xfrm>
        </p:spPr>
        <p:txBody>
          <a:bodyPr/>
          <a:lstStyle/>
          <a:p>
            <a:r>
              <a:rPr lang="en-US"/>
              <a:t>Click to edit Master title style</a:t>
            </a:r>
          </a:p>
        </p:txBody>
      </p:sp>
      <p:sp>
        <p:nvSpPr>
          <p:cNvPr id="3" name="Subtitle 2"/>
          <p:cNvSpPr>
            <a:spLocks noGrp="1"/>
          </p:cNvSpPr>
          <p:nvPr>
            <p:ph type="subTitle" idx="1"/>
          </p:nvPr>
        </p:nvSpPr>
        <p:spPr>
          <a:xfrm>
            <a:off x="4937760" y="12435840"/>
            <a:ext cx="23042880" cy="5608320"/>
          </a:xfrm>
        </p:spPr>
        <p:txBody>
          <a:bodyPr/>
          <a:lstStyle>
            <a:lvl1pPr marL="0" indent="0" algn="ctr">
              <a:buNone/>
              <a:defRPr>
                <a:solidFill>
                  <a:schemeClr val="tx1">
                    <a:tint val="75000"/>
                  </a:schemeClr>
                </a:solidFill>
              </a:defRPr>
            </a:lvl1pPr>
            <a:lvl2pPr marL="1567510" indent="0" algn="ctr">
              <a:buNone/>
              <a:defRPr>
                <a:solidFill>
                  <a:schemeClr val="tx1">
                    <a:tint val="75000"/>
                  </a:schemeClr>
                </a:solidFill>
              </a:defRPr>
            </a:lvl2pPr>
            <a:lvl3pPr marL="3135020" indent="0" algn="ctr">
              <a:buNone/>
              <a:defRPr>
                <a:solidFill>
                  <a:schemeClr val="tx1">
                    <a:tint val="75000"/>
                  </a:schemeClr>
                </a:solidFill>
              </a:defRPr>
            </a:lvl3pPr>
            <a:lvl4pPr marL="4702531" indent="0" algn="ctr">
              <a:buNone/>
              <a:defRPr>
                <a:solidFill>
                  <a:schemeClr val="tx1">
                    <a:tint val="75000"/>
                  </a:schemeClr>
                </a:solidFill>
              </a:defRPr>
            </a:lvl4pPr>
            <a:lvl5pPr marL="6270041" indent="0" algn="ctr">
              <a:buNone/>
              <a:defRPr>
                <a:solidFill>
                  <a:schemeClr val="tx1">
                    <a:tint val="75000"/>
                  </a:schemeClr>
                </a:solidFill>
              </a:defRPr>
            </a:lvl5pPr>
            <a:lvl6pPr marL="7837551" indent="0" algn="ctr">
              <a:buNone/>
              <a:defRPr>
                <a:solidFill>
                  <a:schemeClr val="tx1">
                    <a:tint val="75000"/>
                  </a:schemeClr>
                </a:solidFill>
              </a:defRPr>
            </a:lvl6pPr>
            <a:lvl7pPr marL="9405061" indent="0" algn="ctr">
              <a:buNone/>
              <a:defRPr>
                <a:solidFill>
                  <a:schemeClr val="tx1">
                    <a:tint val="75000"/>
                  </a:schemeClr>
                </a:solidFill>
              </a:defRPr>
            </a:lvl7pPr>
            <a:lvl8pPr marL="10972571" indent="0" algn="ctr">
              <a:buNone/>
              <a:defRPr>
                <a:solidFill>
                  <a:schemeClr val="tx1">
                    <a:tint val="75000"/>
                  </a:schemeClr>
                </a:solidFill>
              </a:defRPr>
            </a:lvl8pPr>
            <a:lvl9pPr marL="1254008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F6DE036-EAB5-974E-AA4A-24E29E89F9BB}"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854548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6DE036-EAB5-974E-AA4A-24E29E89F9BB}"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1370408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7" y="14102082"/>
            <a:ext cx="27980640" cy="4358640"/>
          </a:xfrm>
        </p:spPr>
        <p:txBody>
          <a:bodyPr anchor="t"/>
          <a:lstStyle>
            <a:lvl1pPr algn="l">
              <a:defRPr sz="13700" b="1" cap="all"/>
            </a:lvl1pPr>
          </a:lstStyle>
          <a:p>
            <a:r>
              <a:rPr lang="en-US"/>
              <a:t>Click to edit Master title style</a:t>
            </a:r>
          </a:p>
        </p:txBody>
      </p:sp>
      <p:sp>
        <p:nvSpPr>
          <p:cNvPr id="3" name="Text Placeholder 2"/>
          <p:cNvSpPr>
            <a:spLocks noGrp="1"/>
          </p:cNvSpPr>
          <p:nvPr>
            <p:ph type="body" idx="1"/>
          </p:nvPr>
        </p:nvSpPr>
        <p:spPr>
          <a:xfrm>
            <a:off x="2600327" y="9301483"/>
            <a:ext cx="27980640" cy="4800598"/>
          </a:xfrm>
        </p:spPr>
        <p:txBody>
          <a:bodyPr anchor="b"/>
          <a:lstStyle>
            <a:lvl1pPr marL="0" indent="0">
              <a:buNone/>
              <a:defRPr sz="6900">
                <a:solidFill>
                  <a:schemeClr val="tx1">
                    <a:tint val="75000"/>
                  </a:schemeClr>
                </a:solidFill>
              </a:defRPr>
            </a:lvl1pPr>
            <a:lvl2pPr marL="1567510" indent="0">
              <a:buNone/>
              <a:defRPr sz="6200">
                <a:solidFill>
                  <a:schemeClr val="tx1">
                    <a:tint val="75000"/>
                  </a:schemeClr>
                </a:solidFill>
              </a:defRPr>
            </a:lvl2pPr>
            <a:lvl3pPr marL="3135020" indent="0">
              <a:buNone/>
              <a:defRPr sz="5500">
                <a:solidFill>
                  <a:schemeClr val="tx1">
                    <a:tint val="75000"/>
                  </a:schemeClr>
                </a:solidFill>
              </a:defRPr>
            </a:lvl3pPr>
            <a:lvl4pPr marL="4702531" indent="0">
              <a:buNone/>
              <a:defRPr sz="4800">
                <a:solidFill>
                  <a:schemeClr val="tx1">
                    <a:tint val="75000"/>
                  </a:schemeClr>
                </a:solidFill>
              </a:defRPr>
            </a:lvl4pPr>
            <a:lvl5pPr marL="6270041" indent="0">
              <a:buNone/>
              <a:defRPr sz="4800">
                <a:solidFill>
                  <a:schemeClr val="tx1">
                    <a:tint val="75000"/>
                  </a:schemeClr>
                </a:solidFill>
              </a:defRPr>
            </a:lvl5pPr>
            <a:lvl6pPr marL="7837551" indent="0">
              <a:buNone/>
              <a:defRPr sz="4800">
                <a:solidFill>
                  <a:schemeClr val="tx1">
                    <a:tint val="75000"/>
                  </a:schemeClr>
                </a:solidFill>
              </a:defRPr>
            </a:lvl6pPr>
            <a:lvl7pPr marL="9405061" indent="0">
              <a:buNone/>
              <a:defRPr sz="4800">
                <a:solidFill>
                  <a:schemeClr val="tx1">
                    <a:tint val="75000"/>
                  </a:schemeClr>
                </a:solidFill>
              </a:defRPr>
            </a:lvl7pPr>
            <a:lvl8pPr marL="10972571" indent="0">
              <a:buNone/>
              <a:defRPr sz="4800">
                <a:solidFill>
                  <a:schemeClr val="tx1">
                    <a:tint val="75000"/>
                  </a:schemeClr>
                </a:solidFill>
              </a:defRPr>
            </a:lvl8pPr>
            <a:lvl9pPr marL="12540082" indent="0">
              <a:buNone/>
              <a:defRPr sz="4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6DE036-EAB5-974E-AA4A-24E29E89F9BB}"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3388544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26457" y="16388081"/>
            <a:ext cx="53052343" cy="46344842"/>
          </a:xfr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527442" y="16388081"/>
            <a:ext cx="53052347" cy="46344842"/>
          </a:xfr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6DE036-EAB5-974E-AA4A-24E29E89F9BB}" type="datetimeFigureOut">
              <a:rPr lang="en-US" smtClean="0"/>
              <a:t>6/5/25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317376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5920" y="878842"/>
            <a:ext cx="29626560" cy="3657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5920" y="4912362"/>
            <a:ext cx="14544677" cy="2047238"/>
          </a:xfr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a:t>Click to edit Master text styles</a:t>
            </a:r>
          </a:p>
        </p:txBody>
      </p:sp>
      <p:sp>
        <p:nvSpPr>
          <p:cNvPr id="4" name="Content Placeholder 3"/>
          <p:cNvSpPr>
            <a:spLocks noGrp="1"/>
          </p:cNvSpPr>
          <p:nvPr>
            <p:ph sz="half" idx="2"/>
          </p:nvPr>
        </p:nvSpPr>
        <p:spPr>
          <a:xfrm>
            <a:off x="1645920" y="6959600"/>
            <a:ext cx="14544677" cy="12644122"/>
          </a:xfr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092" y="4912362"/>
            <a:ext cx="14550390" cy="2047238"/>
          </a:xfr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a:t>Click to edit Master text styles</a:t>
            </a:r>
          </a:p>
        </p:txBody>
      </p:sp>
      <p:sp>
        <p:nvSpPr>
          <p:cNvPr id="6" name="Content Placeholder 5"/>
          <p:cNvSpPr>
            <a:spLocks noGrp="1"/>
          </p:cNvSpPr>
          <p:nvPr>
            <p:ph sz="quarter" idx="4"/>
          </p:nvPr>
        </p:nvSpPr>
        <p:spPr>
          <a:xfrm>
            <a:off x="16722092" y="6959600"/>
            <a:ext cx="14550390" cy="12644122"/>
          </a:xfr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6DE036-EAB5-974E-AA4A-24E29E89F9BB}" type="datetimeFigureOut">
              <a:rPr lang="en-US" smtClean="0"/>
              <a:t>6/5/25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3582779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6DE036-EAB5-974E-AA4A-24E29E89F9BB}" type="datetimeFigureOut">
              <a:rPr lang="en-US" smtClean="0"/>
              <a:t>6/5/25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2755704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6DE036-EAB5-974E-AA4A-24E29E89F9BB}" type="datetimeFigureOut">
              <a:rPr lang="en-US" smtClean="0"/>
              <a:t>6/5/25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3018373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2" y="873760"/>
            <a:ext cx="10829927" cy="3718560"/>
          </a:xfrm>
        </p:spPr>
        <p:txBody>
          <a:bodyPr anchor="b"/>
          <a:lstStyle>
            <a:lvl1pPr algn="l">
              <a:defRPr sz="6900" b="1"/>
            </a:lvl1pPr>
          </a:lstStyle>
          <a:p>
            <a:r>
              <a:rPr lang="en-US"/>
              <a:t>Click to edit Master title style</a:t>
            </a:r>
          </a:p>
        </p:txBody>
      </p:sp>
      <p:sp>
        <p:nvSpPr>
          <p:cNvPr id="3" name="Content Placeholder 2"/>
          <p:cNvSpPr>
            <a:spLocks noGrp="1"/>
          </p:cNvSpPr>
          <p:nvPr>
            <p:ph idx="1"/>
          </p:nvPr>
        </p:nvSpPr>
        <p:spPr>
          <a:xfrm>
            <a:off x="12870180" y="873761"/>
            <a:ext cx="18402300" cy="18729962"/>
          </a:xfrm>
        </p:spPr>
        <p:txBody>
          <a:bodyPr/>
          <a:lstStyle>
            <a:lvl1pPr>
              <a:defRPr sz="11000"/>
            </a:lvl1pPr>
            <a:lvl2pPr>
              <a:defRPr sz="9600"/>
            </a:lvl2pPr>
            <a:lvl3pPr>
              <a:defRPr sz="8200"/>
            </a:lvl3pPr>
            <a:lvl4pPr>
              <a:defRPr sz="6900"/>
            </a:lvl4pPr>
            <a:lvl5pPr>
              <a:defRPr sz="6900"/>
            </a:lvl5pPr>
            <a:lvl6pPr>
              <a:defRPr sz="6900"/>
            </a:lvl6pPr>
            <a:lvl7pPr>
              <a:defRPr sz="6900"/>
            </a:lvl7pPr>
            <a:lvl8pPr>
              <a:defRPr sz="6900"/>
            </a:lvl8pPr>
            <a:lvl9pPr>
              <a:defRPr sz="6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5922" y="4592321"/>
            <a:ext cx="10829927" cy="15011402"/>
          </a:xfr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a:t>Click to edit Master text styles</a:t>
            </a:r>
          </a:p>
        </p:txBody>
      </p:sp>
      <p:sp>
        <p:nvSpPr>
          <p:cNvPr id="5" name="Date Placeholder 4"/>
          <p:cNvSpPr>
            <a:spLocks noGrp="1"/>
          </p:cNvSpPr>
          <p:nvPr>
            <p:ph type="dt" sz="half" idx="10"/>
          </p:nvPr>
        </p:nvSpPr>
        <p:spPr/>
        <p:txBody>
          <a:bodyPr/>
          <a:lstStyle/>
          <a:p>
            <a:fld id="{3F6DE036-EAB5-974E-AA4A-24E29E89F9BB}" type="datetimeFigureOut">
              <a:rPr lang="en-US" smtClean="0"/>
              <a:t>6/5/25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1240123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7" y="15361920"/>
            <a:ext cx="19751040" cy="1813562"/>
          </a:xfrm>
        </p:spPr>
        <p:txBody>
          <a:bodyPr anchor="b"/>
          <a:lstStyle>
            <a:lvl1pPr algn="l">
              <a:defRPr sz="6900" b="1"/>
            </a:lvl1pPr>
          </a:lstStyle>
          <a:p>
            <a:r>
              <a:rPr lang="en-US"/>
              <a:t>Click to edit Master title style</a:t>
            </a:r>
          </a:p>
        </p:txBody>
      </p:sp>
      <p:sp>
        <p:nvSpPr>
          <p:cNvPr id="3" name="Picture Placeholder 2"/>
          <p:cNvSpPr>
            <a:spLocks noGrp="1"/>
          </p:cNvSpPr>
          <p:nvPr>
            <p:ph type="pic" idx="1"/>
          </p:nvPr>
        </p:nvSpPr>
        <p:spPr>
          <a:xfrm>
            <a:off x="6452237" y="1960880"/>
            <a:ext cx="19751040" cy="13167360"/>
          </a:xfrm>
        </p:spPr>
        <p:txBody>
          <a:bodyPr/>
          <a:lstStyle>
            <a:lvl1pPr marL="0" indent="0">
              <a:buNone/>
              <a:defRPr sz="11000"/>
            </a:lvl1pPr>
            <a:lvl2pPr marL="1567510" indent="0">
              <a:buNone/>
              <a:defRPr sz="9600"/>
            </a:lvl2pPr>
            <a:lvl3pPr marL="3135020" indent="0">
              <a:buNone/>
              <a:defRPr sz="8200"/>
            </a:lvl3pPr>
            <a:lvl4pPr marL="4702531" indent="0">
              <a:buNone/>
              <a:defRPr sz="6900"/>
            </a:lvl4pPr>
            <a:lvl5pPr marL="6270041" indent="0">
              <a:buNone/>
              <a:defRPr sz="6900"/>
            </a:lvl5pPr>
            <a:lvl6pPr marL="7837551" indent="0">
              <a:buNone/>
              <a:defRPr sz="6900"/>
            </a:lvl6pPr>
            <a:lvl7pPr marL="9405061" indent="0">
              <a:buNone/>
              <a:defRPr sz="6900"/>
            </a:lvl7pPr>
            <a:lvl8pPr marL="10972571" indent="0">
              <a:buNone/>
              <a:defRPr sz="6900"/>
            </a:lvl8pPr>
            <a:lvl9pPr marL="12540082" indent="0">
              <a:buNone/>
              <a:defRPr sz="6900"/>
            </a:lvl9pPr>
          </a:lstStyle>
          <a:p>
            <a:endParaRPr lang="en-US"/>
          </a:p>
        </p:txBody>
      </p:sp>
      <p:sp>
        <p:nvSpPr>
          <p:cNvPr id="4" name="Text Placeholder 3"/>
          <p:cNvSpPr>
            <a:spLocks noGrp="1"/>
          </p:cNvSpPr>
          <p:nvPr>
            <p:ph type="body" sz="half" idx="2"/>
          </p:nvPr>
        </p:nvSpPr>
        <p:spPr>
          <a:xfrm>
            <a:off x="6452237" y="17175482"/>
            <a:ext cx="19751040" cy="2575558"/>
          </a:xfr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a:t>Click to edit Master text styles</a:t>
            </a:r>
          </a:p>
        </p:txBody>
      </p:sp>
      <p:sp>
        <p:nvSpPr>
          <p:cNvPr id="5" name="Date Placeholder 4"/>
          <p:cNvSpPr>
            <a:spLocks noGrp="1"/>
          </p:cNvSpPr>
          <p:nvPr>
            <p:ph type="dt" sz="half" idx="10"/>
          </p:nvPr>
        </p:nvSpPr>
        <p:spPr/>
        <p:txBody>
          <a:bodyPr/>
          <a:lstStyle/>
          <a:p>
            <a:fld id="{3F6DE036-EAB5-974E-AA4A-24E29E89F9BB}" type="datetimeFigureOut">
              <a:rPr lang="en-US" smtClean="0"/>
              <a:t>6/5/25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129995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6DE036-EAB5-974E-AA4A-24E29E89F9BB}"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688587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919310" y="2814321"/>
            <a:ext cx="26660477" cy="5991860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26459" y="2814321"/>
            <a:ext cx="79444213" cy="599186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6DE036-EAB5-974E-AA4A-24E29E89F9BB}" type="datetimeFigureOut">
              <a:rPr lang="en-US" smtClean="0"/>
              <a:t>6/5/25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67420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878842"/>
            <a:ext cx="29626560" cy="3657600"/>
          </a:xfrm>
          <a:prstGeom prst="rect">
            <a:avLst/>
          </a:prstGeom>
        </p:spPr>
        <p:txBody>
          <a:bodyPr vert="horz" lIns="313502" tIns="156751" rIns="313502" bIns="156751" rtlCol="0" anchor="ctr">
            <a:normAutofit/>
          </a:bodyPr>
          <a:lstStyle/>
          <a:p>
            <a:r>
              <a:rPr lang="en-US"/>
              <a:t>Click to edit Master title style</a:t>
            </a:r>
          </a:p>
        </p:txBody>
      </p:sp>
      <p:sp>
        <p:nvSpPr>
          <p:cNvPr id="3" name="Text Placeholder 2"/>
          <p:cNvSpPr>
            <a:spLocks noGrp="1"/>
          </p:cNvSpPr>
          <p:nvPr>
            <p:ph type="body" idx="1"/>
          </p:nvPr>
        </p:nvSpPr>
        <p:spPr>
          <a:xfrm>
            <a:off x="1645920" y="5120641"/>
            <a:ext cx="29626560" cy="14483082"/>
          </a:xfrm>
          <a:prstGeom prst="rect">
            <a:avLst/>
          </a:prstGeom>
        </p:spPr>
        <p:txBody>
          <a:bodyPr vert="horz" lIns="313502" tIns="156751" rIns="313502" bIns="15675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45920" y="20340322"/>
            <a:ext cx="7680960" cy="1168400"/>
          </a:xfrm>
          <a:prstGeom prst="rect">
            <a:avLst/>
          </a:prstGeom>
        </p:spPr>
        <p:txBody>
          <a:bodyPr vert="horz" lIns="313502" tIns="156751" rIns="313502" bIns="156751" rtlCol="0" anchor="ctr"/>
          <a:lstStyle>
            <a:lvl1pPr algn="l">
              <a:defRPr sz="4100">
                <a:solidFill>
                  <a:schemeClr val="tx1">
                    <a:tint val="75000"/>
                  </a:schemeClr>
                </a:solidFill>
              </a:defRPr>
            </a:lvl1pPr>
          </a:lstStyle>
          <a:p>
            <a:fld id="{3F6DE036-EAB5-974E-AA4A-24E29E89F9BB}" type="datetimeFigureOut">
              <a:rPr lang="en-US" smtClean="0"/>
              <a:t>6/5/25</a:t>
            </a:fld>
            <a:endParaRPr lang="en-US"/>
          </a:p>
        </p:txBody>
      </p:sp>
      <p:sp>
        <p:nvSpPr>
          <p:cNvPr id="5" name="Footer Placeholder 4"/>
          <p:cNvSpPr>
            <a:spLocks noGrp="1"/>
          </p:cNvSpPr>
          <p:nvPr>
            <p:ph type="ftr" sz="quarter" idx="3"/>
          </p:nvPr>
        </p:nvSpPr>
        <p:spPr>
          <a:xfrm>
            <a:off x="11247120" y="20340322"/>
            <a:ext cx="10424160" cy="1168400"/>
          </a:xfrm>
          <a:prstGeom prst="rect">
            <a:avLst/>
          </a:prstGeom>
        </p:spPr>
        <p:txBody>
          <a:bodyPr vert="horz" lIns="313502" tIns="156751" rIns="313502" bIns="156751" rtlCol="0" anchor="ctr"/>
          <a:lstStyle>
            <a:lvl1pPr algn="ctr">
              <a:defRPr sz="4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20340322"/>
            <a:ext cx="7680960" cy="1168400"/>
          </a:xfrm>
          <a:prstGeom prst="rect">
            <a:avLst/>
          </a:prstGeom>
        </p:spPr>
        <p:txBody>
          <a:bodyPr vert="horz" lIns="313502" tIns="156751" rIns="313502" bIns="156751" rtlCol="0" anchor="ctr"/>
          <a:lstStyle>
            <a:lvl1pPr algn="r">
              <a:defRPr sz="4100">
                <a:solidFill>
                  <a:schemeClr val="tx1">
                    <a:tint val="75000"/>
                  </a:schemeClr>
                </a:solidFill>
              </a:defRPr>
            </a:lvl1pPr>
          </a:lstStyle>
          <a:p>
            <a:fld id="{3B39F2C0-8894-CB43-A066-E77A98D62925}" type="slidenum">
              <a:rPr lang="en-US" smtClean="0"/>
              <a:t>‹#›</a:t>
            </a:fld>
            <a:endParaRPr lang="en-US"/>
          </a:p>
        </p:txBody>
      </p:sp>
    </p:spTree>
    <p:extLst>
      <p:ext uri="{BB962C8B-B14F-4D97-AF65-F5344CB8AC3E}">
        <p14:creationId xmlns:p14="http://schemas.microsoft.com/office/powerpoint/2010/main" val="3574408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567510" rtl="0" eaLnBrk="1" latinLnBrk="0" hangingPunct="1">
        <a:spcBef>
          <a:spcPct val="0"/>
        </a:spcBef>
        <a:buNone/>
        <a:defRPr sz="15100" kern="1200">
          <a:solidFill>
            <a:schemeClr val="tx1"/>
          </a:solidFill>
          <a:latin typeface="+mj-lt"/>
          <a:ea typeface="+mj-ea"/>
          <a:cs typeface="+mj-cs"/>
        </a:defRPr>
      </a:lvl1pPr>
    </p:titleStyle>
    <p:bodyStyle>
      <a:lvl1pPr marL="1175633" indent="-1175633" algn="l" defTabSz="1567510" rtl="0" eaLnBrk="1" latinLnBrk="0" hangingPunct="1">
        <a:spcBef>
          <a:spcPct val="20000"/>
        </a:spcBef>
        <a:buFont typeface="Arial"/>
        <a:buChar char="•"/>
        <a:defRPr sz="11000" kern="1200">
          <a:solidFill>
            <a:schemeClr val="tx1"/>
          </a:solidFill>
          <a:latin typeface="+mn-lt"/>
          <a:ea typeface="+mn-ea"/>
          <a:cs typeface="+mn-cs"/>
        </a:defRPr>
      </a:lvl1pPr>
      <a:lvl2pPr marL="2547204" indent="-979694" algn="l" defTabSz="1567510" rtl="0" eaLnBrk="1" latinLnBrk="0" hangingPunct="1">
        <a:spcBef>
          <a:spcPct val="20000"/>
        </a:spcBef>
        <a:buFont typeface="Arial"/>
        <a:buChar char="–"/>
        <a:defRPr sz="9600" kern="1200">
          <a:solidFill>
            <a:schemeClr val="tx1"/>
          </a:solidFill>
          <a:latin typeface="+mn-lt"/>
          <a:ea typeface="+mn-ea"/>
          <a:cs typeface="+mn-cs"/>
        </a:defRPr>
      </a:lvl2pPr>
      <a:lvl3pPr marL="3918776" indent="-783755" algn="l" defTabSz="1567510" rtl="0" eaLnBrk="1" latinLnBrk="0" hangingPunct="1">
        <a:spcBef>
          <a:spcPct val="20000"/>
        </a:spcBef>
        <a:buFont typeface="Arial"/>
        <a:buChar char="•"/>
        <a:defRPr sz="8200" kern="1200">
          <a:solidFill>
            <a:schemeClr val="tx1"/>
          </a:solidFill>
          <a:latin typeface="+mn-lt"/>
          <a:ea typeface="+mn-ea"/>
          <a:cs typeface="+mn-cs"/>
        </a:defRPr>
      </a:lvl3pPr>
      <a:lvl4pPr marL="5486286" indent="-783755" algn="l" defTabSz="1567510" rtl="0" eaLnBrk="1" latinLnBrk="0" hangingPunct="1">
        <a:spcBef>
          <a:spcPct val="20000"/>
        </a:spcBef>
        <a:buFont typeface="Arial"/>
        <a:buChar char="–"/>
        <a:defRPr sz="6900" kern="1200">
          <a:solidFill>
            <a:schemeClr val="tx1"/>
          </a:solidFill>
          <a:latin typeface="+mn-lt"/>
          <a:ea typeface="+mn-ea"/>
          <a:cs typeface="+mn-cs"/>
        </a:defRPr>
      </a:lvl4pPr>
      <a:lvl5pPr marL="7053796" indent="-783755" algn="l" defTabSz="1567510" rtl="0" eaLnBrk="1" latinLnBrk="0" hangingPunct="1">
        <a:spcBef>
          <a:spcPct val="20000"/>
        </a:spcBef>
        <a:buFont typeface="Arial"/>
        <a:buChar char="»"/>
        <a:defRPr sz="6900" kern="1200">
          <a:solidFill>
            <a:schemeClr val="tx1"/>
          </a:solidFill>
          <a:latin typeface="+mn-lt"/>
          <a:ea typeface="+mn-ea"/>
          <a:cs typeface="+mn-cs"/>
        </a:defRPr>
      </a:lvl5pPr>
      <a:lvl6pPr marL="8621306" indent="-783755" algn="l" defTabSz="1567510" rtl="0" eaLnBrk="1" latinLnBrk="0" hangingPunct="1">
        <a:spcBef>
          <a:spcPct val="20000"/>
        </a:spcBef>
        <a:buFont typeface="Arial"/>
        <a:buChar char="•"/>
        <a:defRPr sz="6900" kern="1200">
          <a:solidFill>
            <a:schemeClr val="tx1"/>
          </a:solidFill>
          <a:latin typeface="+mn-lt"/>
          <a:ea typeface="+mn-ea"/>
          <a:cs typeface="+mn-cs"/>
        </a:defRPr>
      </a:lvl6pPr>
      <a:lvl7pPr marL="10188816" indent="-783755" algn="l" defTabSz="1567510" rtl="0" eaLnBrk="1" latinLnBrk="0" hangingPunct="1">
        <a:spcBef>
          <a:spcPct val="20000"/>
        </a:spcBef>
        <a:buFont typeface="Arial"/>
        <a:buChar char="•"/>
        <a:defRPr sz="6900" kern="1200">
          <a:solidFill>
            <a:schemeClr val="tx1"/>
          </a:solidFill>
          <a:latin typeface="+mn-lt"/>
          <a:ea typeface="+mn-ea"/>
          <a:cs typeface="+mn-cs"/>
        </a:defRPr>
      </a:lvl7pPr>
      <a:lvl8pPr marL="11756327" indent="-783755" algn="l" defTabSz="1567510" rtl="0" eaLnBrk="1" latinLnBrk="0" hangingPunct="1">
        <a:spcBef>
          <a:spcPct val="20000"/>
        </a:spcBef>
        <a:buFont typeface="Arial"/>
        <a:buChar char="•"/>
        <a:defRPr sz="6900" kern="1200">
          <a:solidFill>
            <a:schemeClr val="tx1"/>
          </a:solidFill>
          <a:latin typeface="+mn-lt"/>
          <a:ea typeface="+mn-ea"/>
          <a:cs typeface="+mn-cs"/>
        </a:defRPr>
      </a:lvl8pPr>
      <a:lvl9pPr marL="13323837" indent="-783755" algn="l" defTabSz="1567510" rtl="0" eaLnBrk="1" latinLnBrk="0" hangingPunct="1">
        <a:spcBef>
          <a:spcPct val="20000"/>
        </a:spcBef>
        <a:buFont typeface="Arial"/>
        <a:buChar char="•"/>
        <a:defRPr sz="6900" kern="1200">
          <a:solidFill>
            <a:schemeClr val="tx1"/>
          </a:solidFill>
          <a:latin typeface="+mn-lt"/>
          <a:ea typeface="+mn-ea"/>
          <a:cs typeface="+mn-cs"/>
        </a:defRPr>
      </a:lvl9pPr>
    </p:bodyStyle>
    <p:otherStyle>
      <a:defPPr>
        <a:defRPr lang="en-US"/>
      </a:defPPr>
      <a:lvl1pPr marL="0" algn="l" defTabSz="1567510" rtl="0" eaLnBrk="1" latinLnBrk="0" hangingPunct="1">
        <a:defRPr sz="6200" kern="1200">
          <a:solidFill>
            <a:schemeClr val="tx1"/>
          </a:solidFill>
          <a:latin typeface="+mn-lt"/>
          <a:ea typeface="+mn-ea"/>
          <a:cs typeface="+mn-cs"/>
        </a:defRPr>
      </a:lvl1pPr>
      <a:lvl2pPr marL="1567510" algn="l" defTabSz="1567510" rtl="0" eaLnBrk="1" latinLnBrk="0" hangingPunct="1">
        <a:defRPr sz="6200" kern="1200">
          <a:solidFill>
            <a:schemeClr val="tx1"/>
          </a:solidFill>
          <a:latin typeface="+mn-lt"/>
          <a:ea typeface="+mn-ea"/>
          <a:cs typeface="+mn-cs"/>
        </a:defRPr>
      </a:lvl2pPr>
      <a:lvl3pPr marL="3135020" algn="l" defTabSz="1567510" rtl="0" eaLnBrk="1" latinLnBrk="0" hangingPunct="1">
        <a:defRPr sz="6200" kern="1200">
          <a:solidFill>
            <a:schemeClr val="tx1"/>
          </a:solidFill>
          <a:latin typeface="+mn-lt"/>
          <a:ea typeface="+mn-ea"/>
          <a:cs typeface="+mn-cs"/>
        </a:defRPr>
      </a:lvl3pPr>
      <a:lvl4pPr marL="4702531" algn="l" defTabSz="1567510" rtl="0" eaLnBrk="1" latinLnBrk="0" hangingPunct="1">
        <a:defRPr sz="6200" kern="1200">
          <a:solidFill>
            <a:schemeClr val="tx1"/>
          </a:solidFill>
          <a:latin typeface="+mn-lt"/>
          <a:ea typeface="+mn-ea"/>
          <a:cs typeface="+mn-cs"/>
        </a:defRPr>
      </a:lvl4pPr>
      <a:lvl5pPr marL="6270041" algn="l" defTabSz="1567510" rtl="0" eaLnBrk="1" latinLnBrk="0" hangingPunct="1">
        <a:defRPr sz="6200" kern="1200">
          <a:solidFill>
            <a:schemeClr val="tx1"/>
          </a:solidFill>
          <a:latin typeface="+mn-lt"/>
          <a:ea typeface="+mn-ea"/>
          <a:cs typeface="+mn-cs"/>
        </a:defRPr>
      </a:lvl5pPr>
      <a:lvl6pPr marL="7837551" algn="l" defTabSz="1567510" rtl="0" eaLnBrk="1" latinLnBrk="0" hangingPunct="1">
        <a:defRPr sz="6200" kern="1200">
          <a:solidFill>
            <a:schemeClr val="tx1"/>
          </a:solidFill>
          <a:latin typeface="+mn-lt"/>
          <a:ea typeface="+mn-ea"/>
          <a:cs typeface="+mn-cs"/>
        </a:defRPr>
      </a:lvl6pPr>
      <a:lvl7pPr marL="9405061" algn="l" defTabSz="1567510" rtl="0" eaLnBrk="1" latinLnBrk="0" hangingPunct="1">
        <a:defRPr sz="6200" kern="1200">
          <a:solidFill>
            <a:schemeClr val="tx1"/>
          </a:solidFill>
          <a:latin typeface="+mn-lt"/>
          <a:ea typeface="+mn-ea"/>
          <a:cs typeface="+mn-cs"/>
        </a:defRPr>
      </a:lvl7pPr>
      <a:lvl8pPr marL="10972571" algn="l" defTabSz="1567510" rtl="0" eaLnBrk="1" latinLnBrk="0" hangingPunct="1">
        <a:defRPr sz="6200" kern="1200">
          <a:solidFill>
            <a:schemeClr val="tx1"/>
          </a:solidFill>
          <a:latin typeface="+mn-lt"/>
          <a:ea typeface="+mn-ea"/>
          <a:cs typeface="+mn-cs"/>
        </a:defRPr>
      </a:lvl8pPr>
      <a:lvl9pPr marL="12540082" algn="l" defTabSz="1567510"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C0520F-B849-C74E-AF81-35006C7830EC}"/>
              </a:ext>
            </a:extLst>
          </p:cNvPr>
          <p:cNvSpPr/>
          <p:nvPr/>
        </p:nvSpPr>
        <p:spPr>
          <a:xfrm>
            <a:off x="10058400" y="0"/>
            <a:ext cx="12664440" cy="21945600"/>
          </a:xfrm>
          <a:prstGeom prst="rect">
            <a:avLst/>
          </a:prstGeom>
          <a:solidFill>
            <a:schemeClr val="accent5">
              <a:lumMod val="20000"/>
              <a:lumOff val="80000"/>
            </a:schemeClr>
          </a:solidFill>
          <a:ln>
            <a:solidFill>
              <a:schemeClr val="accent5">
                <a:lumMod val="20000"/>
                <a:lumOff val="80000"/>
              </a:schemeClr>
            </a:solid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9600" b="1" dirty="0">
              <a:solidFill>
                <a:schemeClr val="accent5">
                  <a:lumMod val="50000"/>
                </a:schemeClr>
              </a:solidFill>
            </a:endParaRPr>
          </a:p>
          <a:p>
            <a:pPr algn="ctr"/>
            <a:endParaRPr lang="en-US" sz="9600" dirty="0">
              <a:solidFill>
                <a:schemeClr val="accent5">
                  <a:lumMod val="50000"/>
                </a:schemeClr>
              </a:solidFill>
            </a:endParaRPr>
          </a:p>
          <a:p>
            <a:pPr algn="ctr"/>
            <a:endParaRPr lang="en-US" sz="9600" dirty="0">
              <a:solidFill>
                <a:schemeClr val="accent5">
                  <a:lumMod val="50000"/>
                </a:schemeClr>
              </a:solidFill>
            </a:endParaRPr>
          </a:p>
          <a:p>
            <a:pPr algn="ctr"/>
            <a:endParaRPr lang="en-US" sz="9600" dirty="0">
              <a:solidFill>
                <a:schemeClr val="accent5">
                  <a:lumMod val="50000"/>
                </a:schemeClr>
              </a:solidFill>
            </a:endParaRPr>
          </a:p>
          <a:p>
            <a:pPr algn="ctr"/>
            <a:r>
              <a:rPr lang="en-US" sz="8800" dirty="0">
                <a:solidFill>
                  <a:schemeClr val="accent5">
                    <a:lumMod val="50000"/>
                  </a:schemeClr>
                </a:solidFill>
              </a:rPr>
              <a:t>U.S. high school </a:t>
            </a:r>
          </a:p>
          <a:p>
            <a:pPr algn="ctr"/>
            <a:r>
              <a:rPr lang="en-US" sz="8800" dirty="0">
                <a:solidFill>
                  <a:schemeClr val="accent5">
                    <a:lumMod val="50000"/>
                  </a:schemeClr>
                </a:solidFill>
              </a:rPr>
              <a:t>students who use social media frequently are </a:t>
            </a:r>
          </a:p>
          <a:p>
            <a:pPr algn="ctr"/>
            <a:r>
              <a:rPr lang="en-US" sz="8800" dirty="0">
                <a:solidFill>
                  <a:schemeClr val="accent5">
                    <a:lumMod val="50000"/>
                  </a:schemeClr>
                </a:solidFill>
              </a:rPr>
              <a:t>43% more likely to </a:t>
            </a:r>
          </a:p>
          <a:p>
            <a:pPr algn="ctr"/>
            <a:r>
              <a:rPr lang="en-US" sz="8800" dirty="0">
                <a:solidFill>
                  <a:schemeClr val="accent5">
                    <a:lumMod val="50000"/>
                  </a:schemeClr>
                </a:solidFill>
              </a:rPr>
              <a:t>drink any soda.</a:t>
            </a:r>
          </a:p>
        </p:txBody>
      </p:sp>
      <p:sp>
        <p:nvSpPr>
          <p:cNvPr id="5" name="TextBox 4">
            <a:extLst>
              <a:ext uri="{FF2B5EF4-FFF2-40B4-BE49-F238E27FC236}">
                <a16:creationId xmlns:a16="http://schemas.microsoft.com/office/drawing/2014/main" id="{3F942595-D1D0-9F4D-9A9B-7F58C75D0B29}"/>
              </a:ext>
            </a:extLst>
          </p:cNvPr>
          <p:cNvSpPr txBox="1"/>
          <p:nvPr/>
        </p:nvSpPr>
        <p:spPr>
          <a:xfrm>
            <a:off x="1308204" y="3985587"/>
            <a:ext cx="7498080" cy="830997"/>
          </a:xfrm>
          <a:prstGeom prst="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pPr algn="ctr"/>
            <a:r>
              <a:rPr lang="en-US" sz="4800" b="1" dirty="0">
                <a:solidFill>
                  <a:schemeClr val="accent5">
                    <a:lumMod val="50000"/>
                  </a:schemeClr>
                </a:solidFill>
              </a:rPr>
              <a:t>Introduction</a:t>
            </a:r>
          </a:p>
        </p:txBody>
      </p:sp>
      <p:sp>
        <p:nvSpPr>
          <p:cNvPr id="6" name="TextBox 5">
            <a:extLst>
              <a:ext uri="{FF2B5EF4-FFF2-40B4-BE49-F238E27FC236}">
                <a16:creationId xmlns:a16="http://schemas.microsoft.com/office/drawing/2014/main" id="{018F4EA8-B762-CA40-B35D-EBC7E75C3DB9}"/>
              </a:ext>
            </a:extLst>
          </p:cNvPr>
          <p:cNvSpPr txBox="1"/>
          <p:nvPr/>
        </p:nvSpPr>
        <p:spPr>
          <a:xfrm>
            <a:off x="1259007" y="7677331"/>
            <a:ext cx="7498080" cy="830997"/>
          </a:xfrm>
          <a:prstGeom prst="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pPr algn="ctr"/>
            <a:r>
              <a:rPr lang="en-US" sz="4800" b="1" dirty="0">
                <a:solidFill>
                  <a:schemeClr val="accent5">
                    <a:lumMod val="50000"/>
                  </a:schemeClr>
                </a:solidFill>
              </a:rPr>
              <a:t>Methods</a:t>
            </a:r>
          </a:p>
        </p:txBody>
      </p:sp>
      <p:sp>
        <p:nvSpPr>
          <p:cNvPr id="7" name="TextBox 6">
            <a:extLst>
              <a:ext uri="{FF2B5EF4-FFF2-40B4-BE49-F238E27FC236}">
                <a16:creationId xmlns:a16="http://schemas.microsoft.com/office/drawing/2014/main" id="{AF9EC88D-1451-CB48-9F0A-970D90FC906D}"/>
              </a:ext>
            </a:extLst>
          </p:cNvPr>
          <p:cNvSpPr txBox="1"/>
          <p:nvPr/>
        </p:nvSpPr>
        <p:spPr>
          <a:xfrm>
            <a:off x="24140160" y="735497"/>
            <a:ext cx="7498080" cy="830997"/>
          </a:xfrm>
          <a:prstGeom prst="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pPr algn="ctr"/>
            <a:r>
              <a:rPr lang="en-US" sz="4800" b="1" dirty="0">
                <a:solidFill>
                  <a:schemeClr val="accent5">
                    <a:lumMod val="50000"/>
                  </a:schemeClr>
                </a:solidFill>
              </a:rPr>
              <a:t>Results</a:t>
            </a:r>
          </a:p>
        </p:txBody>
      </p:sp>
      <p:sp>
        <p:nvSpPr>
          <p:cNvPr id="8" name="TextBox 7">
            <a:extLst>
              <a:ext uri="{FF2B5EF4-FFF2-40B4-BE49-F238E27FC236}">
                <a16:creationId xmlns:a16="http://schemas.microsoft.com/office/drawing/2014/main" id="{29AA44BD-6D4B-2343-A65C-B59728A5F32E}"/>
              </a:ext>
            </a:extLst>
          </p:cNvPr>
          <p:cNvSpPr txBox="1"/>
          <p:nvPr/>
        </p:nvSpPr>
        <p:spPr>
          <a:xfrm>
            <a:off x="24071579" y="12549729"/>
            <a:ext cx="7498080" cy="830997"/>
          </a:xfrm>
          <a:prstGeom prst="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pPr algn="ctr"/>
            <a:r>
              <a:rPr lang="en-US" sz="4800" b="1" dirty="0">
                <a:solidFill>
                  <a:schemeClr val="accent5">
                    <a:lumMod val="50000"/>
                  </a:schemeClr>
                </a:solidFill>
              </a:rPr>
              <a:t>Conclusions</a:t>
            </a:r>
          </a:p>
        </p:txBody>
      </p:sp>
      <p:sp>
        <p:nvSpPr>
          <p:cNvPr id="10" name="TextBox 9">
            <a:extLst>
              <a:ext uri="{FF2B5EF4-FFF2-40B4-BE49-F238E27FC236}">
                <a16:creationId xmlns:a16="http://schemas.microsoft.com/office/drawing/2014/main" id="{3492B5EA-497C-5549-9ADA-62A33CF956BE}"/>
              </a:ext>
            </a:extLst>
          </p:cNvPr>
          <p:cNvSpPr txBox="1"/>
          <p:nvPr/>
        </p:nvSpPr>
        <p:spPr>
          <a:xfrm>
            <a:off x="1143000" y="12111297"/>
            <a:ext cx="7498080" cy="830997"/>
          </a:xfrm>
          <a:prstGeom prst="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pPr algn="ctr"/>
            <a:r>
              <a:rPr lang="en-US" sz="4800" b="1" dirty="0">
                <a:solidFill>
                  <a:schemeClr val="accent5">
                    <a:lumMod val="50000"/>
                  </a:schemeClr>
                </a:solidFill>
              </a:rPr>
              <a:t>Demographics</a:t>
            </a:r>
          </a:p>
        </p:txBody>
      </p:sp>
      <p:sp>
        <p:nvSpPr>
          <p:cNvPr id="11" name="TextBox 10">
            <a:extLst>
              <a:ext uri="{FF2B5EF4-FFF2-40B4-BE49-F238E27FC236}">
                <a16:creationId xmlns:a16="http://schemas.microsoft.com/office/drawing/2014/main" id="{292A29AE-3F90-3643-9442-489013AC5DF6}"/>
              </a:ext>
            </a:extLst>
          </p:cNvPr>
          <p:cNvSpPr txBox="1"/>
          <p:nvPr/>
        </p:nvSpPr>
        <p:spPr>
          <a:xfrm>
            <a:off x="24071579" y="16046981"/>
            <a:ext cx="7498080" cy="830997"/>
          </a:xfrm>
          <a:prstGeom prst="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pPr algn="ctr"/>
            <a:r>
              <a:rPr lang="en-US" sz="4800" b="1" dirty="0">
                <a:solidFill>
                  <a:schemeClr val="accent5">
                    <a:lumMod val="50000"/>
                  </a:schemeClr>
                </a:solidFill>
              </a:rPr>
              <a:t>References</a:t>
            </a:r>
          </a:p>
        </p:txBody>
      </p:sp>
      <p:sp>
        <p:nvSpPr>
          <p:cNvPr id="13" name="TextBox 12">
            <a:extLst>
              <a:ext uri="{FF2B5EF4-FFF2-40B4-BE49-F238E27FC236}">
                <a16:creationId xmlns:a16="http://schemas.microsoft.com/office/drawing/2014/main" id="{A3D46913-B095-8E42-931E-4A676BB9B536}"/>
              </a:ext>
            </a:extLst>
          </p:cNvPr>
          <p:cNvSpPr txBox="1"/>
          <p:nvPr/>
        </p:nvSpPr>
        <p:spPr>
          <a:xfrm>
            <a:off x="56087" y="5039296"/>
            <a:ext cx="10058400" cy="3354765"/>
          </a:xfrm>
          <a:prstGeom prst="rect">
            <a:avLst/>
          </a:prstGeom>
          <a:noFill/>
        </p:spPr>
        <p:txBody>
          <a:bodyPr wrap="square" rtlCol="0">
            <a:spAutoFit/>
          </a:bodyPr>
          <a:lstStyle/>
          <a:p>
            <a:pPr marL="571500" indent="-571500">
              <a:buFont typeface="Arial" panose="020B0604020202020204" pitchFamily="34" charset="0"/>
              <a:buChar char="•"/>
            </a:pPr>
            <a:r>
              <a:rPr lang="en-US" sz="2500" dirty="0">
                <a:solidFill>
                  <a:prstClr val="black"/>
                </a:solidFill>
              </a:rPr>
              <a:t>Over 95% of teens aged 13 to 17 report using a social media platform, and more than a third say they use social media “almost constantly”.</a:t>
            </a:r>
            <a:r>
              <a:rPr lang="en-US" sz="2500" baseline="30000" dirty="0">
                <a:solidFill>
                  <a:prstClr val="black"/>
                </a:solidFill>
              </a:rPr>
              <a:t>1</a:t>
            </a:r>
            <a:endParaRPr lang="en-US" sz="2500" dirty="0">
              <a:solidFill>
                <a:prstClr val="black"/>
              </a:solidFill>
            </a:endParaRPr>
          </a:p>
          <a:p>
            <a:pPr marL="571500" indent="-571500">
              <a:buFont typeface="Arial" panose="020B0604020202020204" pitchFamily="34" charset="0"/>
              <a:buChar char="•"/>
            </a:pPr>
            <a:r>
              <a:rPr lang="en-US" sz="2500" dirty="0">
                <a:solidFill>
                  <a:prstClr val="black"/>
                </a:solidFill>
              </a:rPr>
              <a:t>Soda companies like Coca-Cola and Pepsi use social media to tailor their advertising to resonate with youth culture and current trends.</a:t>
            </a:r>
            <a:r>
              <a:rPr lang="en-US" sz="2500" baseline="30000" dirty="0">
                <a:solidFill>
                  <a:prstClr val="black"/>
                </a:solidFill>
              </a:rPr>
              <a:t>2</a:t>
            </a:r>
            <a:endParaRPr lang="en-US" sz="2500" dirty="0">
              <a:solidFill>
                <a:prstClr val="black"/>
              </a:solidFill>
            </a:endParaRPr>
          </a:p>
          <a:p>
            <a:pPr marL="571500" indent="-571500">
              <a:buFont typeface="Arial" panose="020B0604020202020204" pitchFamily="34" charset="0"/>
              <a:buChar char="•"/>
            </a:pPr>
            <a:r>
              <a:rPr lang="en-US" sz="2500" dirty="0">
                <a:solidFill>
                  <a:prstClr val="black"/>
                </a:solidFill>
              </a:rPr>
              <a:t>This study aims to explore the relationship between the frequency of social media use and soda drinking among high school students.</a:t>
            </a:r>
          </a:p>
          <a:p>
            <a:endParaRPr lang="en-US" dirty="0"/>
          </a:p>
        </p:txBody>
      </p:sp>
      <p:sp>
        <p:nvSpPr>
          <p:cNvPr id="14" name="TextBox 13">
            <a:extLst>
              <a:ext uri="{FF2B5EF4-FFF2-40B4-BE49-F238E27FC236}">
                <a16:creationId xmlns:a16="http://schemas.microsoft.com/office/drawing/2014/main" id="{34D0D924-97BA-FC46-B8DD-EF08073EA6AF}"/>
              </a:ext>
            </a:extLst>
          </p:cNvPr>
          <p:cNvSpPr txBox="1"/>
          <p:nvPr/>
        </p:nvSpPr>
        <p:spPr>
          <a:xfrm>
            <a:off x="23157981" y="17010777"/>
            <a:ext cx="9325276" cy="5647700"/>
          </a:xfrm>
          <a:prstGeom prst="rect">
            <a:avLst/>
          </a:prstGeom>
          <a:noFill/>
        </p:spPr>
        <p:txBody>
          <a:bodyPr wrap="square" rtlCol="0">
            <a:spAutoFit/>
          </a:bodyPr>
          <a:lstStyle/>
          <a:p>
            <a:r>
              <a:rPr lang="en-US" sz="2500" dirty="0"/>
              <a:t>1. </a:t>
            </a:r>
            <a:r>
              <a:rPr lang="en-US" sz="2500" dirty="0" err="1"/>
              <a:t>Vogels</a:t>
            </a:r>
            <a:r>
              <a:rPr lang="en-US" sz="2500" dirty="0"/>
              <a:t> E, </a:t>
            </a:r>
            <a:r>
              <a:rPr lang="en-US" sz="2500" dirty="0" err="1"/>
              <a:t>Gelles-Watnick</a:t>
            </a:r>
            <a:r>
              <a:rPr lang="en-US" sz="2500" dirty="0"/>
              <a:t> R, </a:t>
            </a:r>
            <a:r>
              <a:rPr lang="en-US" sz="2500" dirty="0" err="1"/>
              <a:t>Massarat</a:t>
            </a:r>
            <a:r>
              <a:rPr lang="en-US" sz="2500" dirty="0"/>
              <a:t> N.</a:t>
            </a:r>
            <a:r>
              <a:rPr lang="en-US" sz="2500" i="1" dirty="0"/>
              <a:t> </a:t>
            </a:r>
            <a:r>
              <a:rPr lang="en-US" sz="2500" dirty="0"/>
              <a:t>Teens, social media and technology 2022. Pew Research Center. Published August 10, 2022.</a:t>
            </a:r>
            <a:r>
              <a:rPr lang="en-US" sz="2500" i="1" dirty="0"/>
              <a:t> </a:t>
            </a:r>
            <a:r>
              <a:rPr lang="en-US" sz="2500" dirty="0"/>
              <a:t>https://</a:t>
            </a:r>
            <a:r>
              <a:rPr lang="en-US" sz="2500" dirty="0" err="1"/>
              <a:t>www.pewresearch.org</a:t>
            </a:r>
            <a:r>
              <a:rPr lang="en-US" sz="2500" dirty="0"/>
              <a:t>/internet/2022/08/10/teens-social-media-and-technology-2022/</a:t>
            </a:r>
            <a:endParaRPr lang="en-US" sz="2500" i="1" dirty="0"/>
          </a:p>
          <a:p>
            <a:r>
              <a:rPr lang="en-US" sz="2500" dirty="0"/>
              <a:t>2. </a:t>
            </a:r>
            <a:r>
              <a:rPr lang="en-US" sz="2500" dirty="0" err="1"/>
              <a:t>Brownbill</a:t>
            </a:r>
            <a:r>
              <a:rPr lang="en-US" sz="2500" dirty="0"/>
              <a:t>, AL, Miller CL, </a:t>
            </a:r>
            <a:r>
              <a:rPr lang="en-US" sz="2500" dirty="0" err="1"/>
              <a:t>Braunack</a:t>
            </a:r>
            <a:r>
              <a:rPr lang="en-US" sz="2500" dirty="0"/>
              <a:t>-Mayer AJ. The marketing of sugar-sweetened beverages to young people on Facebook. </a:t>
            </a:r>
            <a:r>
              <a:rPr lang="en-US" sz="2500" i="1" dirty="0"/>
              <a:t>Australian and New Zealand Journal of Public Health. </a:t>
            </a:r>
            <a:r>
              <a:rPr lang="en-US" sz="2500" dirty="0"/>
              <a:t>2018;42(4):354-360. </a:t>
            </a:r>
            <a:r>
              <a:rPr lang="en-US" sz="2500" dirty="0" err="1"/>
              <a:t>doi:https</a:t>
            </a:r>
            <a:r>
              <a:rPr lang="en-US" sz="2500" dirty="0"/>
              <a:t>://</a:t>
            </a:r>
            <a:r>
              <a:rPr lang="en-US" sz="2500" dirty="0" err="1"/>
              <a:t>doi.org</a:t>
            </a:r>
            <a:r>
              <a:rPr lang="en-US" sz="2500" dirty="0"/>
              <a:t>/10.1111/1753-6405.12801</a:t>
            </a:r>
          </a:p>
          <a:p>
            <a:r>
              <a:rPr lang="en-US" sz="2500" dirty="0"/>
              <a:t>3. Hawkins L, Farrow C, Clayton M, Thomas JM. Can social media be used to increase fruit and vegetable consumption? A pilot intervention study. </a:t>
            </a:r>
            <a:r>
              <a:rPr lang="en-US" sz="2500" i="1" dirty="0"/>
              <a:t>Digit Health</a:t>
            </a:r>
            <a:r>
              <a:rPr lang="en-US" sz="2500" dirty="0"/>
              <a:t>. 2024;10:20552076241241262. doi:10.1177/20552076241241262</a:t>
            </a:r>
          </a:p>
          <a:p>
            <a:endParaRPr lang="en-US" sz="2500" dirty="0"/>
          </a:p>
          <a:p>
            <a:pPr marL="742950" indent="-742950">
              <a:buAutoNum type="arabicPeriod"/>
            </a:pPr>
            <a:endParaRPr lang="en-US" sz="3600" dirty="0"/>
          </a:p>
        </p:txBody>
      </p:sp>
      <p:sp>
        <p:nvSpPr>
          <p:cNvPr id="15" name="TextBox 14">
            <a:extLst>
              <a:ext uri="{FF2B5EF4-FFF2-40B4-BE49-F238E27FC236}">
                <a16:creationId xmlns:a16="http://schemas.microsoft.com/office/drawing/2014/main" id="{6ED1E42C-F0D9-5440-9FD4-15F9A10C93BB}"/>
              </a:ext>
            </a:extLst>
          </p:cNvPr>
          <p:cNvSpPr txBox="1"/>
          <p:nvPr/>
        </p:nvSpPr>
        <p:spPr>
          <a:xfrm>
            <a:off x="56087" y="8724763"/>
            <a:ext cx="10058400" cy="3170099"/>
          </a:xfrm>
          <a:prstGeom prst="rect">
            <a:avLst/>
          </a:prstGeom>
          <a:noFill/>
        </p:spPr>
        <p:txBody>
          <a:bodyPr wrap="square" rtlCol="0">
            <a:spAutoFit/>
          </a:bodyPr>
          <a:lstStyle/>
          <a:p>
            <a:pPr marL="571500" indent="-571500">
              <a:buFont typeface="Arial" panose="020B0604020202020204" pitchFamily="34" charset="0"/>
              <a:buChar char="•"/>
            </a:pPr>
            <a:r>
              <a:rPr lang="en-US" sz="2500" dirty="0"/>
              <a:t>Data from the Center’s for Disease Control (CDC) Youth Risk Behavior Survey (YRBS) were analyzed using bivariate logistic regression.</a:t>
            </a:r>
          </a:p>
          <a:p>
            <a:pPr marL="571500" indent="-571500">
              <a:buFont typeface="Arial" panose="020B0604020202020204" pitchFamily="34" charset="0"/>
              <a:buChar char="•"/>
            </a:pPr>
            <a:r>
              <a:rPr lang="en-US" sz="2500" dirty="0"/>
              <a:t>Fifteen questions related to health behaviors and demographic characteristics were taken from the 2023 National High School Student Survey to analyze this relationship.</a:t>
            </a:r>
          </a:p>
          <a:p>
            <a:pPr marL="571500" indent="-571500">
              <a:buFont typeface="Arial" panose="020B0604020202020204" pitchFamily="34" charset="0"/>
              <a:buChar char="•"/>
            </a:pPr>
            <a:r>
              <a:rPr lang="en-US" sz="2500" dirty="0"/>
              <a:t>The forward stepwise likelihood ratio was employed to sequentially introduce variables based on their likelihood-ratio p-values, aiming to identify the most optimal model.</a:t>
            </a:r>
            <a:endParaRPr lang="en-US" sz="3600" dirty="0"/>
          </a:p>
        </p:txBody>
      </p:sp>
      <p:graphicFrame>
        <p:nvGraphicFramePr>
          <p:cNvPr id="16" name="Table 15">
            <a:extLst>
              <a:ext uri="{FF2B5EF4-FFF2-40B4-BE49-F238E27FC236}">
                <a16:creationId xmlns:a16="http://schemas.microsoft.com/office/drawing/2014/main" id="{746A8C4A-619E-DA41-A00C-2E8F1DE0EC5C}"/>
              </a:ext>
            </a:extLst>
          </p:cNvPr>
          <p:cNvGraphicFramePr>
            <a:graphicFrameLocks noGrp="1"/>
          </p:cNvGraphicFramePr>
          <p:nvPr>
            <p:extLst>
              <p:ext uri="{D42A27DB-BD31-4B8C-83A1-F6EECF244321}">
                <p14:modId xmlns:p14="http://schemas.microsoft.com/office/powerpoint/2010/main" val="421996378"/>
              </p:ext>
            </p:extLst>
          </p:nvPr>
        </p:nvGraphicFramePr>
        <p:xfrm>
          <a:off x="22722839" y="1949599"/>
          <a:ext cx="10195560" cy="5581558"/>
        </p:xfrm>
        <a:graphic>
          <a:graphicData uri="http://schemas.openxmlformats.org/drawingml/2006/table">
            <a:tbl>
              <a:tblPr firstRow="1" bandRow="1">
                <a:tableStyleId>{7DF18680-E054-41AD-8BC1-D1AEF772440D}</a:tableStyleId>
              </a:tblPr>
              <a:tblGrid>
                <a:gridCol w="2539642">
                  <a:extLst>
                    <a:ext uri="{9D8B030D-6E8A-4147-A177-3AD203B41FA5}">
                      <a16:colId xmlns:a16="http://schemas.microsoft.com/office/drawing/2014/main" val="1686232821"/>
                    </a:ext>
                  </a:extLst>
                </a:gridCol>
                <a:gridCol w="1562091">
                  <a:extLst>
                    <a:ext uri="{9D8B030D-6E8A-4147-A177-3AD203B41FA5}">
                      <a16:colId xmlns:a16="http://schemas.microsoft.com/office/drawing/2014/main" val="636598627"/>
                    </a:ext>
                  </a:extLst>
                </a:gridCol>
                <a:gridCol w="1451666">
                  <a:extLst>
                    <a:ext uri="{9D8B030D-6E8A-4147-A177-3AD203B41FA5}">
                      <a16:colId xmlns:a16="http://schemas.microsoft.com/office/drawing/2014/main" val="2474316894"/>
                    </a:ext>
                  </a:extLst>
                </a:gridCol>
                <a:gridCol w="1518665">
                  <a:extLst>
                    <a:ext uri="{9D8B030D-6E8A-4147-A177-3AD203B41FA5}">
                      <a16:colId xmlns:a16="http://schemas.microsoft.com/office/drawing/2014/main" val="4075326804"/>
                    </a:ext>
                  </a:extLst>
                </a:gridCol>
                <a:gridCol w="1444630">
                  <a:extLst>
                    <a:ext uri="{9D8B030D-6E8A-4147-A177-3AD203B41FA5}">
                      <a16:colId xmlns:a16="http://schemas.microsoft.com/office/drawing/2014/main" val="2010835742"/>
                    </a:ext>
                  </a:extLst>
                </a:gridCol>
                <a:gridCol w="1678866">
                  <a:extLst>
                    <a:ext uri="{9D8B030D-6E8A-4147-A177-3AD203B41FA5}">
                      <a16:colId xmlns:a16="http://schemas.microsoft.com/office/drawing/2014/main" val="977935363"/>
                    </a:ext>
                  </a:extLst>
                </a:gridCol>
              </a:tblGrid>
              <a:tr h="1054621">
                <a:tc gridSpan="6">
                  <a:txBody>
                    <a:bodyPr/>
                    <a:lstStyle/>
                    <a:p>
                      <a:pPr algn="ctr"/>
                      <a:r>
                        <a:rPr lang="en-US" sz="2800" b="1" dirty="0">
                          <a:solidFill>
                            <a:schemeClr val="tx1"/>
                          </a:solidFill>
                        </a:rPr>
                        <a:t>Any soda drinking</a:t>
                      </a:r>
                    </a:p>
                    <a:p>
                      <a:pPr algn="r"/>
                      <a:r>
                        <a:rPr lang="en-US" sz="2800" b="0" dirty="0">
                          <a:solidFill>
                            <a:schemeClr val="bg1"/>
                          </a:solidFill>
                        </a:rPr>
                        <a:t>                                                                                      </a:t>
                      </a:r>
                      <a:r>
                        <a:rPr lang="en-US" sz="2800" b="0" dirty="0">
                          <a:solidFill>
                            <a:schemeClr val="tx1"/>
                          </a:solidFill>
                        </a:rPr>
                        <a:t>(95% C.I. for EXP(B))</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093267422"/>
                  </a:ext>
                </a:extLst>
              </a:tr>
              <a:tr h="564099">
                <a:tc>
                  <a:txBody>
                    <a:bodyPr/>
                    <a:lstStyle/>
                    <a:p>
                      <a:pPr algn="ctr"/>
                      <a:r>
                        <a:rPr lang="en-US" sz="2800" dirty="0"/>
                        <a:t>Variable</a:t>
                      </a:r>
                      <a:endParaRPr lang="en-US" sz="2800" b="1" dirty="0"/>
                    </a:p>
                  </a:txBody>
                  <a:tcPr/>
                </a:tc>
                <a:tc>
                  <a:txBody>
                    <a:bodyPr/>
                    <a:lstStyle/>
                    <a:p>
                      <a:pPr algn="ctr"/>
                      <a:r>
                        <a:rPr lang="en-US" sz="2800" dirty="0"/>
                        <a:t>S.E.</a:t>
                      </a:r>
                      <a:endParaRPr lang="en-US" sz="2800" b="1" dirty="0"/>
                    </a:p>
                  </a:txBody>
                  <a:tcPr/>
                </a:tc>
                <a:tc>
                  <a:txBody>
                    <a:bodyPr/>
                    <a:lstStyle/>
                    <a:p>
                      <a:pPr algn="ctr"/>
                      <a:r>
                        <a:rPr lang="en-US" sz="2800" dirty="0"/>
                        <a:t>Sig</a:t>
                      </a:r>
                      <a:endParaRPr lang="en-US" sz="2800" b="1" dirty="0"/>
                    </a:p>
                  </a:txBody>
                  <a:tcPr/>
                </a:tc>
                <a:tc>
                  <a:txBody>
                    <a:bodyPr/>
                    <a:lstStyle/>
                    <a:p>
                      <a:pPr algn="ctr"/>
                      <a:r>
                        <a:rPr lang="en-US" sz="2800" dirty="0" err="1"/>
                        <a:t>Exp</a:t>
                      </a:r>
                      <a:r>
                        <a:rPr lang="en-US" sz="2800" dirty="0"/>
                        <a:t>(B)</a:t>
                      </a:r>
                      <a:endParaRPr lang="en-US" sz="2800" b="1" dirty="0"/>
                    </a:p>
                  </a:txBody>
                  <a:tcPr/>
                </a:tc>
                <a:tc>
                  <a:txBody>
                    <a:bodyPr/>
                    <a:lstStyle/>
                    <a:p>
                      <a:pPr algn="ctr"/>
                      <a:r>
                        <a:rPr lang="en-US" sz="2800" dirty="0"/>
                        <a:t>Lower</a:t>
                      </a:r>
                      <a:endParaRPr lang="en-US" sz="2800" b="1" dirty="0"/>
                    </a:p>
                  </a:txBody>
                  <a:tcPr/>
                </a:tc>
                <a:tc>
                  <a:txBody>
                    <a:bodyPr/>
                    <a:lstStyle/>
                    <a:p>
                      <a:pPr algn="ctr"/>
                      <a:r>
                        <a:rPr lang="en-US" sz="2800" dirty="0"/>
                        <a:t>Upper</a:t>
                      </a:r>
                      <a:endParaRPr lang="en-US" sz="2800" b="1" dirty="0"/>
                    </a:p>
                  </a:txBody>
                  <a:tcPr/>
                </a:tc>
                <a:extLst>
                  <a:ext uri="{0D108BD9-81ED-4DB2-BD59-A6C34878D82A}">
                    <a16:rowId xmlns:a16="http://schemas.microsoft.com/office/drawing/2014/main" val="4197178523"/>
                  </a:ext>
                </a:extLst>
              </a:tr>
              <a:tr h="564099">
                <a:tc>
                  <a:txBody>
                    <a:bodyPr/>
                    <a:lstStyle/>
                    <a:p>
                      <a:pPr algn="ctr"/>
                      <a:r>
                        <a:rPr lang="en-US" sz="2800" dirty="0"/>
                        <a:t>Grade level</a:t>
                      </a:r>
                      <a:endParaRPr lang="en-US" sz="2800" b="0" dirty="0"/>
                    </a:p>
                  </a:txBody>
                  <a:tcPr/>
                </a:tc>
                <a:tc>
                  <a:txBody>
                    <a:bodyPr/>
                    <a:lstStyle/>
                    <a:p>
                      <a:pPr algn="ctr"/>
                      <a:r>
                        <a:rPr lang="en-US" sz="2800" dirty="0"/>
                        <a:t>0.022</a:t>
                      </a:r>
                    </a:p>
                  </a:txBody>
                  <a:tcPr/>
                </a:tc>
                <a:tc>
                  <a:txBody>
                    <a:bodyPr/>
                    <a:lstStyle/>
                    <a:p>
                      <a:pPr algn="ctr"/>
                      <a:r>
                        <a:rPr lang="en-US" sz="2800" dirty="0"/>
                        <a:t>&lt;0.001</a:t>
                      </a:r>
                    </a:p>
                  </a:txBody>
                  <a:tcPr/>
                </a:tc>
                <a:tc>
                  <a:txBody>
                    <a:bodyPr/>
                    <a:lstStyle/>
                    <a:p>
                      <a:pPr algn="ctr"/>
                      <a:r>
                        <a:rPr lang="en-US" sz="2800" dirty="0"/>
                        <a:t>0.899</a:t>
                      </a:r>
                    </a:p>
                  </a:txBody>
                  <a:tcPr/>
                </a:tc>
                <a:tc>
                  <a:txBody>
                    <a:bodyPr/>
                    <a:lstStyle/>
                    <a:p>
                      <a:pPr algn="ctr"/>
                      <a:r>
                        <a:rPr lang="en-US" sz="2800" dirty="0"/>
                        <a:t>0.862</a:t>
                      </a:r>
                    </a:p>
                  </a:txBody>
                  <a:tcPr/>
                </a:tc>
                <a:tc>
                  <a:txBody>
                    <a:bodyPr/>
                    <a:lstStyle/>
                    <a:p>
                      <a:pPr algn="ctr"/>
                      <a:r>
                        <a:rPr lang="en-US" sz="2800" dirty="0"/>
                        <a:t>0.938</a:t>
                      </a:r>
                    </a:p>
                  </a:txBody>
                  <a:tcPr/>
                </a:tc>
                <a:extLst>
                  <a:ext uri="{0D108BD9-81ED-4DB2-BD59-A6C34878D82A}">
                    <a16:rowId xmlns:a16="http://schemas.microsoft.com/office/drawing/2014/main" val="1484407286"/>
                  </a:ext>
                </a:extLst>
              </a:tr>
              <a:tr h="564099">
                <a:tc>
                  <a:txBody>
                    <a:bodyPr/>
                    <a:lstStyle/>
                    <a:p>
                      <a:pPr algn="ctr"/>
                      <a:r>
                        <a:rPr lang="en-US" sz="2800" dirty="0"/>
                        <a:t>Female</a:t>
                      </a:r>
                      <a:endParaRPr lang="en-US" sz="2800" b="0" dirty="0"/>
                    </a:p>
                  </a:txBody>
                  <a:tcPr/>
                </a:tc>
                <a:tc>
                  <a:txBody>
                    <a:bodyPr/>
                    <a:lstStyle/>
                    <a:p>
                      <a:pPr algn="ctr"/>
                      <a:r>
                        <a:rPr lang="en-US" sz="2800" dirty="0"/>
                        <a:t>0.050</a:t>
                      </a:r>
                    </a:p>
                  </a:txBody>
                  <a:tcPr/>
                </a:tc>
                <a:tc>
                  <a:txBody>
                    <a:bodyPr/>
                    <a:lstStyle/>
                    <a:p>
                      <a:pPr algn="ctr"/>
                      <a:r>
                        <a:rPr lang="en-US" sz="2800" dirty="0"/>
                        <a:t>&lt;0.001</a:t>
                      </a:r>
                    </a:p>
                  </a:txBody>
                  <a:tcPr/>
                </a:tc>
                <a:tc>
                  <a:txBody>
                    <a:bodyPr/>
                    <a:lstStyle/>
                    <a:p>
                      <a:pPr algn="ctr"/>
                      <a:r>
                        <a:rPr lang="en-US" sz="2800" dirty="0"/>
                        <a:t>0.709</a:t>
                      </a:r>
                    </a:p>
                  </a:txBody>
                  <a:tcPr/>
                </a:tc>
                <a:tc>
                  <a:txBody>
                    <a:bodyPr/>
                    <a:lstStyle/>
                    <a:p>
                      <a:pPr algn="ctr"/>
                      <a:r>
                        <a:rPr lang="en-US" sz="2800" dirty="0"/>
                        <a:t>0.643</a:t>
                      </a:r>
                    </a:p>
                  </a:txBody>
                  <a:tcPr/>
                </a:tc>
                <a:tc>
                  <a:txBody>
                    <a:bodyPr/>
                    <a:lstStyle/>
                    <a:p>
                      <a:pPr algn="ctr"/>
                      <a:r>
                        <a:rPr lang="en-US" sz="2800" dirty="0"/>
                        <a:t>0.782</a:t>
                      </a:r>
                    </a:p>
                  </a:txBody>
                  <a:tcPr/>
                </a:tc>
                <a:extLst>
                  <a:ext uri="{0D108BD9-81ED-4DB2-BD59-A6C34878D82A}">
                    <a16:rowId xmlns:a16="http://schemas.microsoft.com/office/drawing/2014/main" val="3352340977"/>
                  </a:ext>
                </a:extLst>
              </a:tr>
              <a:tr h="561979">
                <a:tc>
                  <a:txBody>
                    <a:bodyPr/>
                    <a:lstStyle/>
                    <a:p>
                      <a:pPr algn="ctr"/>
                      <a:r>
                        <a:rPr lang="en-US" sz="2800" dirty="0"/>
                        <a:t>Frequent social media use</a:t>
                      </a:r>
                      <a:endParaRPr lang="en-US" sz="2800" b="0" dirty="0"/>
                    </a:p>
                  </a:txBody>
                  <a:tcPr/>
                </a:tc>
                <a:tc>
                  <a:txBody>
                    <a:bodyPr/>
                    <a:lstStyle/>
                    <a:p>
                      <a:pPr algn="ctr"/>
                      <a:r>
                        <a:rPr lang="en-US" sz="2800" dirty="0"/>
                        <a:t>0.058</a:t>
                      </a:r>
                    </a:p>
                  </a:txBody>
                  <a:tcPr/>
                </a:tc>
                <a:tc>
                  <a:txBody>
                    <a:bodyPr/>
                    <a:lstStyle/>
                    <a:p>
                      <a:pPr algn="ctr"/>
                      <a:r>
                        <a:rPr lang="en-US" sz="2800" dirty="0"/>
                        <a:t>&lt;0.001</a:t>
                      </a:r>
                    </a:p>
                  </a:txBody>
                  <a:tcPr/>
                </a:tc>
                <a:tc>
                  <a:txBody>
                    <a:bodyPr/>
                    <a:lstStyle/>
                    <a:p>
                      <a:pPr algn="ctr"/>
                      <a:r>
                        <a:rPr lang="en-US" sz="2800" dirty="0"/>
                        <a:t>1.430</a:t>
                      </a:r>
                    </a:p>
                  </a:txBody>
                  <a:tcPr/>
                </a:tc>
                <a:tc>
                  <a:txBody>
                    <a:bodyPr/>
                    <a:lstStyle/>
                    <a:p>
                      <a:pPr algn="ctr"/>
                      <a:r>
                        <a:rPr lang="en-US" sz="2800" dirty="0"/>
                        <a:t>1.276</a:t>
                      </a:r>
                    </a:p>
                  </a:txBody>
                  <a:tcPr/>
                </a:tc>
                <a:tc>
                  <a:txBody>
                    <a:bodyPr/>
                    <a:lstStyle/>
                    <a:p>
                      <a:pPr algn="ctr"/>
                      <a:r>
                        <a:rPr lang="en-US" sz="2800" dirty="0"/>
                        <a:t>1.603</a:t>
                      </a:r>
                    </a:p>
                  </a:txBody>
                  <a:tcPr/>
                </a:tc>
                <a:extLst>
                  <a:ext uri="{0D108BD9-81ED-4DB2-BD59-A6C34878D82A}">
                    <a16:rowId xmlns:a16="http://schemas.microsoft.com/office/drawing/2014/main" val="1398815596"/>
                  </a:ext>
                </a:extLst>
              </a:tr>
              <a:tr h="605286">
                <a:tc>
                  <a:txBody>
                    <a:bodyPr/>
                    <a:lstStyle/>
                    <a:p>
                      <a:pPr algn="ctr"/>
                      <a:r>
                        <a:rPr lang="en-US" sz="2800" dirty="0"/>
                        <a:t>Felt sad or hopeless</a:t>
                      </a:r>
                      <a:endParaRPr lang="en-US" sz="2800" b="0" dirty="0"/>
                    </a:p>
                  </a:txBody>
                  <a:tcPr/>
                </a:tc>
                <a:tc>
                  <a:txBody>
                    <a:bodyPr/>
                    <a:lstStyle/>
                    <a:p>
                      <a:pPr algn="ctr"/>
                      <a:r>
                        <a:rPr lang="en-US" sz="2800" dirty="0"/>
                        <a:t>0.052</a:t>
                      </a:r>
                    </a:p>
                  </a:txBody>
                  <a:tcPr/>
                </a:tc>
                <a:tc>
                  <a:txBody>
                    <a:bodyPr/>
                    <a:lstStyle/>
                    <a:p>
                      <a:pPr algn="ctr"/>
                      <a:r>
                        <a:rPr lang="en-US" sz="2800" dirty="0"/>
                        <a:t>&lt;0.001</a:t>
                      </a:r>
                    </a:p>
                  </a:txBody>
                  <a:tcPr/>
                </a:tc>
                <a:tc>
                  <a:txBody>
                    <a:bodyPr/>
                    <a:lstStyle/>
                    <a:p>
                      <a:pPr algn="ctr"/>
                      <a:r>
                        <a:rPr lang="en-US" sz="2800" dirty="0"/>
                        <a:t>1.241</a:t>
                      </a:r>
                    </a:p>
                  </a:txBody>
                  <a:tcPr/>
                </a:tc>
                <a:tc>
                  <a:txBody>
                    <a:bodyPr/>
                    <a:lstStyle/>
                    <a:p>
                      <a:pPr algn="ctr"/>
                      <a:r>
                        <a:rPr lang="en-US" sz="2800" dirty="0"/>
                        <a:t>1.122</a:t>
                      </a:r>
                    </a:p>
                  </a:txBody>
                  <a:tcPr/>
                </a:tc>
                <a:tc>
                  <a:txBody>
                    <a:bodyPr/>
                    <a:lstStyle/>
                    <a:p>
                      <a:pPr algn="ctr"/>
                      <a:r>
                        <a:rPr lang="en-US" sz="2800" dirty="0"/>
                        <a:t>1.374</a:t>
                      </a:r>
                    </a:p>
                  </a:txBody>
                  <a:tcPr/>
                </a:tc>
                <a:extLst>
                  <a:ext uri="{0D108BD9-81ED-4DB2-BD59-A6C34878D82A}">
                    <a16:rowId xmlns:a16="http://schemas.microsoft.com/office/drawing/2014/main" val="2057962606"/>
                  </a:ext>
                </a:extLst>
              </a:tr>
              <a:tr h="605286">
                <a:tc>
                  <a:txBody>
                    <a:bodyPr/>
                    <a:lstStyle/>
                    <a:p>
                      <a:pPr algn="ctr"/>
                      <a:r>
                        <a:rPr lang="en-US" sz="2800" dirty="0"/>
                        <a:t>Any electronic vaping</a:t>
                      </a:r>
                      <a:endParaRPr lang="en-US" sz="2800" b="0" dirty="0"/>
                    </a:p>
                  </a:txBody>
                  <a:tcPr/>
                </a:tc>
                <a:tc>
                  <a:txBody>
                    <a:bodyPr/>
                    <a:lstStyle/>
                    <a:p>
                      <a:pPr algn="ctr"/>
                      <a:r>
                        <a:rPr lang="en-US" sz="2800" dirty="0"/>
                        <a:t>0.069</a:t>
                      </a:r>
                    </a:p>
                  </a:txBody>
                  <a:tcPr/>
                </a:tc>
                <a:tc>
                  <a:txBody>
                    <a:bodyPr/>
                    <a:lstStyle/>
                    <a:p>
                      <a:pPr algn="ctr"/>
                      <a:r>
                        <a:rPr lang="en-US" sz="2800" dirty="0"/>
                        <a:t>&lt;0.001</a:t>
                      </a:r>
                    </a:p>
                  </a:txBody>
                  <a:tcPr/>
                </a:tc>
                <a:tc>
                  <a:txBody>
                    <a:bodyPr/>
                    <a:lstStyle/>
                    <a:p>
                      <a:pPr algn="ctr"/>
                      <a:r>
                        <a:rPr lang="en-US" sz="2800" dirty="0"/>
                        <a:t>1.868</a:t>
                      </a:r>
                    </a:p>
                  </a:txBody>
                  <a:tcPr/>
                </a:tc>
                <a:tc>
                  <a:txBody>
                    <a:bodyPr/>
                    <a:lstStyle/>
                    <a:p>
                      <a:pPr algn="ctr"/>
                      <a:r>
                        <a:rPr lang="en-US" sz="2800" dirty="0"/>
                        <a:t>1.633</a:t>
                      </a:r>
                    </a:p>
                  </a:txBody>
                  <a:tcPr/>
                </a:tc>
                <a:tc>
                  <a:txBody>
                    <a:bodyPr/>
                    <a:lstStyle/>
                    <a:p>
                      <a:pPr algn="ctr"/>
                      <a:r>
                        <a:rPr lang="en-US" sz="2800" dirty="0"/>
                        <a:t>2.138</a:t>
                      </a:r>
                    </a:p>
                  </a:txBody>
                  <a:tcPr/>
                </a:tc>
                <a:extLst>
                  <a:ext uri="{0D108BD9-81ED-4DB2-BD59-A6C34878D82A}">
                    <a16:rowId xmlns:a16="http://schemas.microsoft.com/office/drawing/2014/main" val="1465653513"/>
                  </a:ext>
                </a:extLst>
              </a:tr>
            </a:tbl>
          </a:graphicData>
        </a:graphic>
      </p:graphicFrame>
      <p:sp>
        <p:nvSpPr>
          <p:cNvPr id="17" name="TextBox 16">
            <a:extLst>
              <a:ext uri="{FF2B5EF4-FFF2-40B4-BE49-F238E27FC236}">
                <a16:creationId xmlns:a16="http://schemas.microsoft.com/office/drawing/2014/main" id="{DC2ECAB2-F0D5-3F40-92BC-97B35229FCC1}"/>
              </a:ext>
            </a:extLst>
          </p:cNvPr>
          <p:cNvSpPr txBox="1"/>
          <p:nvPr/>
        </p:nvSpPr>
        <p:spPr>
          <a:xfrm>
            <a:off x="22825710" y="7548862"/>
            <a:ext cx="10195560" cy="2015936"/>
          </a:xfrm>
          <a:prstGeom prst="rect">
            <a:avLst/>
          </a:prstGeom>
          <a:noFill/>
        </p:spPr>
        <p:txBody>
          <a:bodyPr wrap="square" rtlCol="0">
            <a:spAutoFit/>
          </a:bodyPr>
          <a:lstStyle/>
          <a:p>
            <a:r>
              <a:rPr lang="en-US" sz="2500" i="1" dirty="0"/>
              <a:t>Note: </a:t>
            </a:r>
            <a:r>
              <a:rPr lang="en-US" sz="2500" dirty="0"/>
              <a:t>Variables that were excluded due to forward stepwise approach are overweight, obesity, Hispanic or Latino, electronically bullied, transgender, physically active, unstable housing, slept 8 hours, and any cigarette smoking. Hosmer and </a:t>
            </a:r>
            <a:r>
              <a:rPr lang="en-US" sz="2500" dirty="0" err="1"/>
              <a:t>Lemeshow</a:t>
            </a:r>
            <a:r>
              <a:rPr lang="en-US" sz="2500" dirty="0"/>
              <a:t> Test Sig. 0.788. Cox &amp; Snell R Square 0.023. </a:t>
            </a:r>
            <a:r>
              <a:rPr lang="en-US" sz="2500" dirty="0" err="1"/>
              <a:t>Nagelkerke</a:t>
            </a:r>
            <a:r>
              <a:rPr lang="en-US" sz="2500" dirty="0"/>
              <a:t> R Square 0.034.</a:t>
            </a:r>
          </a:p>
        </p:txBody>
      </p:sp>
      <p:sp>
        <p:nvSpPr>
          <p:cNvPr id="18" name="TextBox 17">
            <a:extLst>
              <a:ext uri="{FF2B5EF4-FFF2-40B4-BE49-F238E27FC236}">
                <a16:creationId xmlns:a16="http://schemas.microsoft.com/office/drawing/2014/main" id="{55D8A3C6-3BB2-1F42-97BA-96AAA76DC132}"/>
              </a:ext>
            </a:extLst>
          </p:cNvPr>
          <p:cNvSpPr txBox="1"/>
          <p:nvPr/>
        </p:nvSpPr>
        <p:spPr>
          <a:xfrm>
            <a:off x="22722840" y="9856935"/>
            <a:ext cx="10195560" cy="2400657"/>
          </a:xfrm>
          <a:prstGeom prst="rect">
            <a:avLst/>
          </a:prstGeom>
          <a:noFill/>
        </p:spPr>
        <p:txBody>
          <a:bodyPr wrap="square" rtlCol="0">
            <a:spAutoFit/>
          </a:bodyPr>
          <a:lstStyle/>
          <a:p>
            <a:pPr marL="457200" lvl="0" indent="-457200">
              <a:buFont typeface="Arial" panose="020B0604020202020204" pitchFamily="34" charset="0"/>
              <a:buChar char="•"/>
            </a:pPr>
            <a:r>
              <a:rPr lang="en-US" sz="2500" dirty="0">
                <a:solidFill>
                  <a:prstClr val="black"/>
                </a:solidFill>
              </a:rPr>
              <a:t>High school students who reported using social media more than once a day have 43% greater odds of drinking any soda at all compared to their counterparts (p&lt;0.001). </a:t>
            </a:r>
          </a:p>
          <a:p>
            <a:pPr marL="457200" indent="-457200">
              <a:buFont typeface="Arial" panose="020B0604020202020204" pitchFamily="34" charset="0"/>
              <a:buChar char="•"/>
            </a:pPr>
            <a:r>
              <a:rPr lang="en-US" sz="2500" dirty="0"/>
              <a:t>Grade level, gender, frequent social media use, feelings of sadness or hopelessness, and any electronic vaping are the strongest predictors of drinking any soda in a one-week time frame.</a:t>
            </a:r>
          </a:p>
        </p:txBody>
      </p:sp>
      <p:graphicFrame>
        <p:nvGraphicFramePr>
          <p:cNvPr id="20" name="Table 19">
            <a:extLst>
              <a:ext uri="{FF2B5EF4-FFF2-40B4-BE49-F238E27FC236}">
                <a16:creationId xmlns:a16="http://schemas.microsoft.com/office/drawing/2014/main" id="{F5577312-915C-174F-8A13-07E418E75443}"/>
              </a:ext>
            </a:extLst>
          </p:cNvPr>
          <p:cNvGraphicFramePr>
            <a:graphicFrameLocks noGrp="1"/>
          </p:cNvGraphicFramePr>
          <p:nvPr>
            <p:extLst>
              <p:ext uri="{D42A27DB-BD31-4B8C-83A1-F6EECF244321}">
                <p14:modId xmlns:p14="http://schemas.microsoft.com/office/powerpoint/2010/main" val="4121833901"/>
              </p:ext>
            </p:extLst>
          </p:nvPr>
        </p:nvGraphicFramePr>
        <p:xfrm>
          <a:off x="15240" y="13244766"/>
          <a:ext cx="10043160" cy="5636261"/>
        </p:xfrm>
        <a:graphic>
          <a:graphicData uri="http://schemas.openxmlformats.org/drawingml/2006/table">
            <a:tbl>
              <a:tblPr firstRow="1" bandRow="1">
                <a:tableStyleId>{7DF18680-E054-41AD-8BC1-D1AEF772440D}</a:tableStyleId>
              </a:tblPr>
              <a:tblGrid>
                <a:gridCol w="1984576">
                  <a:extLst>
                    <a:ext uri="{9D8B030D-6E8A-4147-A177-3AD203B41FA5}">
                      <a16:colId xmlns:a16="http://schemas.microsoft.com/office/drawing/2014/main" val="528054366"/>
                    </a:ext>
                  </a:extLst>
                </a:gridCol>
                <a:gridCol w="1984576">
                  <a:extLst>
                    <a:ext uri="{9D8B030D-6E8A-4147-A177-3AD203B41FA5}">
                      <a16:colId xmlns:a16="http://schemas.microsoft.com/office/drawing/2014/main" val="1308902318"/>
                    </a:ext>
                  </a:extLst>
                </a:gridCol>
                <a:gridCol w="2210097">
                  <a:extLst>
                    <a:ext uri="{9D8B030D-6E8A-4147-A177-3AD203B41FA5}">
                      <a16:colId xmlns:a16="http://schemas.microsoft.com/office/drawing/2014/main" val="1633329592"/>
                    </a:ext>
                  </a:extLst>
                </a:gridCol>
                <a:gridCol w="2195062">
                  <a:extLst>
                    <a:ext uri="{9D8B030D-6E8A-4147-A177-3AD203B41FA5}">
                      <a16:colId xmlns:a16="http://schemas.microsoft.com/office/drawing/2014/main" val="4153196617"/>
                    </a:ext>
                  </a:extLst>
                </a:gridCol>
                <a:gridCol w="1668849">
                  <a:extLst>
                    <a:ext uri="{9D8B030D-6E8A-4147-A177-3AD203B41FA5}">
                      <a16:colId xmlns:a16="http://schemas.microsoft.com/office/drawing/2014/main" val="2088025874"/>
                    </a:ext>
                  </a:extLst>
                </a:gridCol>
              </a:tblGrid>
              <a:tr h="1353821">
                <a:tc>
                  <a:txBody>
                    <a:bodyPr/>
                    <a:lstStyle/>
                    <a:p>
                      <a:pPr algn="ctr"/>
                      <a:r>
                        <a:rPr lang="en-US" sz="2500" dirty="0">
                          <a:solidFill>
                            <a:schemeClr val="tx1"/>
                          </a:solidFill>
                        </a:rPr>
                        <a:t>Characteristic</a:t>
                      </a:r>
                    </a:p>
                  </a:txBody>
                  <a:tcPr/>
                </a:tc>
                <a:tc>
                  <a:txBody>
                    <a:bodyPr/>
                    <a:lstStyle/>
                    <a:p>
                      <a:pPr algn="ctr"/>
                      <a:r>
                        <a:rPr lang="en-US" sz="2500" dirty="0">
                          <a:solidFill>
                            <a:schemeClr val="tx1"/>
                          </a:solidFill>
                        </a:rPr>
                        <a:t>Total</a:t>
                      </a:r>
                    </a:p>
                  </a:txBody>
                  <a:tcPr/>
                </a:tc>
                <a:tc>
                  <a:txBody>
                    <a:bodyPr/>
                    <a:lstStyle/>
                    <a:p>
                      <a:pPr algn="ctr"/>
                      <a:r>
                        <a:rPr lang="en-US" sz="2500" dirty="0">
                          <a:solidFill>
                            <a:schemeClr val="tx1"/>
                          </a:solidFill>
                        </a:rPr>
                        <a:t>Frequent social media use</a:t>
                      </a:r>
                    </a:p>
                    <a:p>
                      <a:pPr algn="ctr"/>
                      <a:r>
                        <a:rPr lang="en-US" sz="2500" dirty="0">
                          <a:solidFill>
                            <a:schemeClr val="tx1"/>
                          </a:solidFill>
                        </a:rPr>
                        <a:t>n (%)</a:t>
                      </a:r>
                    </a:p>
                  </a:txBody>
                  <a:tcPr/>
                </a:tc>
                <a:tc>
                  <a:txBody>
                    <a:bodyPr/>
                    <a:lstStyle/>
                    <a:p>
                      <a:pPr algn="ctr"/>
                      <a:r>
                        <a:rPr lang="en-US" sz="2500" dirty="0">
                          <a:solidFill>
                            <a:schemeClr val="tx1"/>
                          </a:solidFill>
                        </a:rPr>
                        <a:t>Not frequent social media use n (%)</a:t>
                      </a:r>
                    </a:p>
                  </a:txBody>
                  <a:tcPr/>
                </a:tc>
                <a:tc>
                  <a:txBody>
                    <a:bodyPr/>
                    <a:lstStyle/>
                    <a:p>
                      <a:pPr algn="ctr"/>
                      <a:r>
                        <a:rPr lang="en-US" sz="2500" dirty="0">
                          <a:solidFill>
                            <a:schemeClr val="tx1"/>
                          </a:solidFill>
                        </a:rPr>
                        <a:t>p</a:t>
                      </a:r>
                    </a:p>
                  </a:txBody>
                  <a:tcPr/>
                </a:tc>
                <a:extLst>
                  <a:ext uri="{0D108BD9-81ED-4DB2-BD59-A6C34878D82A}">
                    <a16:rowId xmlns:a16="http://schemas.microsoft.com/office/drawing/2014/main" val="1371544395"/>
                  </a:ext>
                </a:extLst>
              </a:tr>
              <a:tr h="4258714">
                <a:tc>
                  <a:txBody>
                    <a:bodyPr/>
                    <a:lstStyle/>
                    <a:p>
                      <a:r>
                        <a:rPr lang="en-US" sz="2500" dirty="0">
                          <a:solidFill>
                            <a:schemeClr val="tx1"/>
                          </a:solidFill>
                        </a:rPr>
                        <a:t>Grade level</a:t>
                      </a:r>
                    </a:p>
                    <a:p>
                      <a:r>
                        <a:rPr lang="en-US" sz="2500" dirty="0">
                          <a:solidFill>
                            <a:schemeClr val="tx1"/>
                          </a:solidFill>
                        </a:rPr>
                        <a:t>           9</a:t>
                      </a:r>
                      <a:r>
                        <a:rPr lang="en-US" sz="2500" baseline="30000" dirty="0">
                          <a:solidFill>
                            <a:schemeClr val="tx1"/>
                          </a:solidFill>
                        </a:rPr>
                        <a:t>th</a:t>
                      </a:r>
                      <a:endParaRPr lang="en-US" sz="2500" dirty="0">
                        <a:solidFill>
                          <a:schemeClr val="tx1"/>
                        </a:solidFill>
                      </a:endParaRPr>
                    </a:p>
                    <a:p>
                      <a:r>
                        <a:rPr lang="en-US" sz="2500" dirty="0">
                          <a:solidFill>
                            <a:schemeClr val="tx1"/>
                          </a:solidFill>
                        </a:rPr>
                        <a:t>          10</a:t>
                      </a:r>
                      <a:r>
                        <a:rPr lang="en-US" sz="2500" baseline="30000" dirty="0">
                          <a:solidFill>
                            <a:schemeClr val="tx1"/>
                          </a:solidFill>
                        </a:rPr>
                        <a:t>th</a:t>
                      </a:r>
                      <a:r>
                        <a:rPr lang="en-US" sz="2500" dirty="0">
                          <a:solidFill>
                            <a:schemeClr val="tx1"/>
                          </a:solidFill>
                        </a:rPr>
                        <a:t> </a:t>
                      </a:r>
                    </a:p>
                    <a:p>
                      <a:r>
                        <a:rPr lang="en-US" sz="2500" dirty="0">
                          <a:solidFill>
                            <a:schemeClr val="tx1"/>
                          </a:solidFill>
                        </a:rPr>
                        <a:t>          11</a:t>
                      </a:r>
                      <a:r>
                        <a:rPr lang="en-US" sz="2500" baseline="30000" dirty="0">
                          <a:solidFill>
                            <a:schemeClr val="tx1"/>
                          </a:solidFill>
                        </a:rPr>
                        <a:t>th</a:t>
                      </a:r>
                      <a:r>
                        <a:rPr lang="en-US" sz="2500" dirty="0">
                          <a:solidFill>
                            <a:schemeClr val="tx1"/>
                          </a:solidFill>
                        </a:rPr>
                        <a:t> </a:t>
                      </a:r>
                    </a:p>
                    <a:p>
                      <a:r>
                        <a:rPr lang="en-US" sz="2500" dirty="0">
                          <a:solidFill>
                            <a:schemeClr val="tx1"/>
                          </a:solidFill>
                        </a:rPr>
                        <a:t>          12</a:t>
                      </a:r>
                      <a:r>
                        <a:rPr lang="en-US" sz="2500" baseline="30000" dirty="0">
                          <a:solidFill>
                            <a:schemeClr val="tx1"/>
                          </a:solidFill>
                        </a:rPr>
                        <a:t>th</a:t>
                      </a:r>
                      <a:r>
                        <a:rPr lang="en-US" sz="2500" dirty="0">
                          <a:solidFill>
                            <a:schemeClr val="tx1"/>
                          </a:solidFill>
                        </a:rPr>
                        <a:t> </a:t>
                      </a:r>
                    </a:p>
                    <a:p>
                      <a:r>
                        <a:rPr lang="en-US" sz="2500" dirty="0">
                          <a:solidFill>
                            <a:schemeClr val="tx1"/>
                          </a:solidFill>
                        </a:rPr>
                        <a:t>   Ungraded</a:t>
                      </a:r>
                    </a:p>
                    <a:p>
                      <a:r>
                        <a:rPr lang="en-US" sz="2500" dirty="0">
                          <a:solidFill>
                            <a:schemeClr val="tx1"/>
                          </a:solidFill>
                        </a:rPr>
                        <a:t>         Total       </a:t>
                      </a:r>
                    </a:p>
                    <a:p>
                      <a:r>
                        <a:rPr lang="en-US" sz="2500" dirty="0">
                          <a:solidFill>
                            <a:schemeClr val="tx1"/>
                          </a:solidFill>
                        </a:rPr>
                        <a:t>Gender</a:t>
                      </a:r>
                    </a:p>
                    <a:p>
                      <a:r>
                        <a:rPr lang="en-US" sz="2500" dirty="0">
                          <a:solidFill>
                            <a:schemeClr val="tx1"/>
                          </a:solidFill>
                        </a:rPr>
                        <a:t>         Female</a:t>
                      </a:r>
                    </a:p>
                    <a:p>
                      <a:r>
                        <a:rPr lang="en-US" sz="2500" dirty="0">
                          <a:solidFill>
                            <a:schemeClr val="tx1"/>
                          </a:solidFill>
                        </a:rPr>
                        <a:t>         Male</a:t>
                      </a:r>
                    </a:p>
                    <a:p>
                      <a:r>
                        <a:rPr lang="en-US" sz="2500" dirty="0">
                          <a:solidFill>
                            <a:schemeClr val="tx1"/>
                          </a:solidFill>
                        </a:rPr>
                        <a:t>         Total</a:t>
                      </a:r>
                    </a:p>
                  </a:txBody>
                  <a:tcPr/>
                </a:tc>
                <a:tc>
                  <a:txBody>
                    <a:bodyPr/>
                    <a:lstStyle/>
                    <a:p>
                      <a:pPr algn="ctr"/>
                      <a:endParaRPr lang="en-US" sz="2500" dirty="0">
                        <a:solidFill>
                          <a:schemeClr val="tx1"/>
                        </a:solidFill>
                      </a:endParaRPr>
                    </a:p>
                    <a:p>
                      <a:pPr algn="ctr"/>
                      <a:r>
                        <a:rPr lang="en-US" sz="2500" dirty="0">
                          <a:solidFill>
                            <a:schemeClr val="tx1"/>
                          </a:solidFill>
                        </a:rPr>
                        <a:t>4,405</a:t>
                      </a:r>
                    </a:p>
                    <a:p>
                      <a:pPr algn="ctr"/>
                      <a:r>
                        <a:rPr lang="en-US" sz="2500" dirty="0">
                          <a:solidFill>
                            <a:schemeClr val="tx1"/>
                          </a:solidFill>
                        </a:rPr>
                        <a:t>4,055</a:t>
                      </a:r>
                    </a:p>
                    <a:p>
                      <a:pPr algn="ctr"/>
                      <a:r>
                        <a:rPr lang="en-US" sz="2500" dirty="0">
                          <a:solidFill>
                            <a:schemeClr val="tx1"/>
                          </a:solidFill>
                        </a:rPr>
                        <a:t>3,552</a:t>
                      </a:r>
                    </a:p>
                    <a:p>
                      <a:pPr algn="ctr"/>
                      <a:r>
                        <a:rPr lang="en-US" sz="2500" dirty="0">
                          <a:solidFill>
                            <a:schemeClr val="tx1"/>
                          </a:solidFill>
                        </a:rPr>
                        <a:t>3,127</a:t>
                      </a:r>
                    </a:p>
                    <a:p>
                      <a:pPr algn="ctr"/>
                      <a:r>
                        <a:rPr lang="en-US" sz="2500" dirty="0">
                          <a:solidFill>
                            <a:schemeClr val="tx1"/>
                          </a:solidFill>
                        </a:rPr>
                        <a:t>28</a:t>
                      </a:r>
                    </a:p>
                    <a:p>
                      <a:pPr algn="ctr"/>
                      <a:r>
                        <a:rPr lang="en-US" sz="2500" dirty="0">
                          <a:solidFill>
                            <a:schemeClr val="tx1"/>
                          </a:solidFill>
                        </a:rPr>
                        <a:t>15,167</a:t>
                      </a:r>
                    </a:p>
                    <a:p>
                      <a:pPr algn="ctr"/>
                      <a:endParaRPr lang="en-US" sz="2500" dirty="0">
                        <a:solidFill>
                          <a:schemeClr val="tx1"/>
                        </a:solidFill>
                      </a:endParaRPr>
                    </a:p>
                    <a:p>
                      <a:pPr algn="ctr"/>
                      <a:r>
                        <a:rPr lang="en-US" sz="2500" dirty="0">
                          <a:solidFill>
                            <a:schemeClr val="tx1"/>
                          </a:solidFill>
                        </a:rPr>
                        <a:t>7,499</a:t>
                      </a:r>
                    </a:p>
                    <a:p>
                      <a:pPr algn="ctr"/>
                      <a:r>
                        <a:rPr lang="en-US" sz="2500" dirty="0">
                          <a:solidFill>
                            <a:schemeClr val="tx1"/>
                          </a:solidFill>
                        </a:rPr>
                        <a:t>7,608</a:t>
                      </a:r>
                    </a:p>
                    <a:p>
                      <a:pPr algn="ctr"/>
                      <a:r>
                        <a:rPr lang="en-US" sz="2500" dirty="0">
                          <a:solidFill>
                            <a:schemeClr val="tx1"/>
                          </a:solidFill>
                        </a:rPr>
                        <a:t>15,107</a:t>
                      </a:r>
                    </a:p>
                  </a:txBody>
                  <a:tcPr/>
                </a:tc>
                <a:tc>
                  <a:txBody>
                    <a:bodyPr/>
                    <a:lstStyle/>
                    <a:p>
                      <a:pPr algn="ctr"/>
                      <a:endParaRPr lang="en-US" sz="2500" dirty="0">
                        <a:solidFill>
                          <a:schemeClr val="tx1"/>
                        </a:solidFill>
                      </a:endParaRPr>
                    </a:p>
                    <a:p>
                      <a:pPr algn="ctr"/>
                      <a:r>
                        <a:rPr lang="en-US" sz="2500" dirty="0">
                          <a:solidFill>
                            <a:schemeClr val="tx1"/>
                          </a:solidFill>
                        </a:rPr>
                        <a:t>3,317 (75.3%)</a:t>
                      </a:r>
                    </a:p>
                    <a:p>
                      <a:pPr algn="ctr"/>
                      <a:r>
                        <a:rPr lang="en-US" sz="2500" dirty="0">
                          <a:solidFill>
                            <a:schemeClr val="tx1"/>
                          </a:solidFill>
                        </a:rPr>
                        <a:t>3,194 (78.8%)</a:t>
                      </a:r>
                    </a:p>
                    <a:p>
                      <a:pPr algn="ctr"/>
                      <a:r>
                        <a:rPr lang="en-US" sz="2500" dirty="0">
                          <a:solidFill>
                            <a:schemeClr val="tx1"/>
                          </a:solidFill>
                        </a:rPr>
                        <a:t>2,817 (79.3%)</a:t>
                      </a:r>
                    </a:p>
                    <a:p>
                      <a:pPr algn="ctr"/>
                      <a:r>
                        <a:rPr lang="en-US" sz="2500" dirty="0">
                          <a:solidFill>
                            <a:schemeClr val="tx1"/>
                          </a:solidFill>
                        </a:rPr>
                        <a:t>2,502 (80.0%)</a:t>
                      </a:r>
                    </a:p>
                    <a:p>
                      <a:pPr algn="ctr"/>
                      <a:r>
                        <a:rPr lang="en-US" sz="2500" dirty="0">
                          <a:solidFill>
                            <a:schemeClr val="tx1"/>
                          </a:solidFill>
                        </a:rPr>
                        <a:t>14 (50%)</a:t>
                      </a:r>
                    </a:p>
                    <a:p>
                      <a:pPr algn="ctr"/>
                      <a:r>
                        <a:rPr lang="en-US" sz="2500" dirty="0">
                          <a:solidFill>
                            <a:schemeClr val="tx1"/>
                          </a:solidFill>
                        </a:rPr>
                        <a:t>11,844 (78.1%)</a:t>
                      </a:r>
                    </a:p>
                    <a:p>
                      <a:pPr algn="ctr"/>
                      <a:endParaRPr lang="en-US" sz="2500" dirty="0">
                        <a:solidFill>
                          <a:schemeClr val="tx1"/>
                        </a:solidFill>
                      </a:endParaRPr>
                    </a:p>
                    <a:p>
                      <a:pPr algn="ctr"/>
                      <a:r>
                        <a:rPr lang="en-US" sz="2500" dirty="0">
                          <a:solidFill>
                            <a:schemeClr val="tx1"/>
                          </a:solidFill>
                        </a:rPr>
                        <a:t>6,242 (83.2%)</a:t>
                      </a:r>
                    </a:p>
                    <a:p>
                      <a:pPr algn="ctr"/>
                      <a:r>
                        <a:rPr lang="en-US" sz="2500" dirty="0">
                          <a:solidFill>
                            <a:schemeClr val="tx1"/>
                          </a:solidFill>
                        </a:rPr>
                        <a:t>5,573 (73.3%)</a:t>
                      </a:r>
                    </a:p>
                    <a:p>
                      <a:pPr algn="ctr"/>
                      <a:r>
                        <a:rPr lang="en-US" sz="2500" dirty="0">
                          <a:solidFill>
                            <a:schemeClr val="tx1"/>
                          </a:solidFill>
                        </a:rPr>
                        <a:t>11,815 (78.2%)</a:t>
                      </a:r>
                    </a:p>
                  </a:txBody>
                  <a:tcPr/>
                </a:tc>
                <a:tc>
                  <a:txBody>
                    <a:bodyPr/>
                    <a:lstStyle/>
                    <a:p>
                      <a:pPr algn="ctr"/>
                      <a:endParaRPr lang="en-US" sz="2500" dirty="0">
                        <a:solidFill>
                          <a:schemeClr val="tx1"/>
                        </a:solidFill>
                      </a:endParaRPr>
                    </a:p>
                    <a:p>
                      <a:pPr algn="ctr"/>
                      <a:r>
                        <a:rPr lang="en-US" sz="2500" dirty="0">
                          <a:solidFill>
                            <a:schemeClr val="tx1"/>
                          </a:solidFill>
                        </a:rPr>
                        <a:t>1,088 (24.7%)</a:t>
                      </a:r>
                    </a:p>
                    <a:p>
                      <a:pPr algn="ctr"/>
                      <a:r>
                        <a:rPr lang="en-US" sz="2500" dirty="0">
                          <a:solidFill>
                            <a:schemeClr val="tx1"/>
                          </a:solidFill>
                        </a:rPr>
                        <a:t>861 (21.2%)</a:t>
                      </a:r>
                    </a:p>
                    <a:p>
                      <a:pPr algn="ctr"/>
                      <a:r>
                        <a:rPr lang="en-US" sz="2500" dirty="0">
                          <a:solidFill>
                            <a:schemeClr val="tx1"/>
                          </a:solidFill>
                        </a:rPr>
                        <a:t>735 (20.7%)</a:t>
                      </a:r>
                    </a:p>
                    <a:p>
                      <a:pPr algn="ctr"/>
                      <a:r>
                        <a:rPr lang="en-US" sz="2500" dirty="0">
                          <a:solidFill>
                            <a:schemeClr val="tx1"/>
                          </a:solidFill>
                        </a:rPr>
                        <a:t>625 (20.0%)</a:t>
                      </a:r>
                    </a:p>
                    <a:p>
                      <a:pPr algn="ctr"/>
                      <a:r>
                        <a:rPr lang="en-US" sz="2500" dirty="0">
                          <a:solidFill>
                            <a:schemeClr val="tx1"/>
                          </a:solidFill>
                        </a:rPr>
                        <a:t>14 (50%)</a:t>
                      </a:r>
                    </a:p>
                    <a:p>
                      <a:pPr algn="ctr"/>
                      <a:r>
                        <a:rPr lang="en-US" sz="2500" dirty="0">
                          <a:solidFill>
                            <a:schemeClr val="tx1"/>
                          </a:solidFill>
                        </a:rPr>
                        <a:t>3,323 (21.9%)</a:t>
                      </a:r>
                    </a:p>
                    <a:p>
                      <a:pPr algn="ctr"/>
                      <a:endParaRPr lang="en-US" sz="2500" dirty="0">
                        <a:solidFill>
                          <a:schemeClr val="tx1"/>
                        </a:solidFill>
                      </a:endParaRPr>
                    </a:p>
                    <a:p>
                      <a:pPr algn="ctr"/>
                      <a:r>
                        <a:rPr lang="en-US" sz="2500" dirty="0">
                          <a:solidFill>
                            <a:schemeClr val="tx1"/>
                          </a:solidFill>
                        </a:rPr>
                        <a:t>1,257 (16.8%)</a:t>
                      </a:r>
                    </a:p>
                    <a:p>
                      <a:pPr algn="ctr"/>
                      <a:r>
                        <a:rPr lang="en-US" sz="2500" dirty="0">
                          <a:solidFill>
                            <a:schemeClr val="tx1"/>
                          </a:solidFill>
                        </a:rPr>
                        <a:t>2,035 (26.7%)</a:t>
                      </a:r>
                    </a:p>
                    <a:p>
                      <a:pPr algn="ctr"/>
                      <a:r>
                        <a:rPr lang="en-US" sz="2500" dirty="0">
                          <a:solidFill>
                            <a:schemeClr val="tx1"/>
                          </a:solidFill>
                        </a:rPr>
                        <a:t>3,292 (21.8%)</a:t>
                      </a:r>
                    </a:p>
                  </a:txBody>
                  <a:tcPr/>
                </a:tc>
                <a:tc>
                  <a:txBody>
                    <a:bodyPr/>
                    <a:lstStyle/>
                    <a:p>
                      <a:pPr algn="ctr"/>
                      <a:r>
                        <a:rPr lang="en-US" sz="2500" dirty="0">
                          <a:solidFill>
                            <a:schemeClr val="tx1"/>
                          </a:solidFill>
                        </a:rPr>
                        <a:t>&lt;0.001</a:t>
                      </a:r>
                    </a:p>
                    <a:p>
                      <a:pPr algn="ctr"/>
                      <a:endParaRPr lang="en-US" sz="2500" dirty="0">
                        <a:solidFill>
                          <a:schemeClr val="tx1"/>
                        </a:solidFill>
                      </a:endParaRPr>
                    </a:p>
                    <a:p>
                      <a:pPr algn="ctr"/>
                      <a:endParaRPr lang="en-US" sz="2500" dirty="0">
                        <a:solidFill>
                          <a:schemeClr val="tx1"/>
                        </a:solidFill>
                      </a:endParaRPr>
                    </a:p>
                    <a:p>
                      <a:pPr algn="ctr"/>
                      <a:endParaRPr lang="en-US" sz="2500" dirty="0">
                        <a:solidFill>
                          <a:schemeClr val="tx1"/>
                        </a:solidFill>
                      </a:endParaRPr>
                    </a:p>
                    <a:p>
                      <a:pPr algn="ctr"/>
                      <a:endParaRPr lang="en-US" sz="2500" dirty="0">
                        <a:solidFill>
                          <a:schemeClr val="tx1"/>
                        </a:solidFill>
                      </a:endParaRPr>
                    </a:p>
                    <a:p>
                      <a:pPr algn="ctr"/>
                      <a:endParaRPr lang="en-US" sz="2500" dirty="0">
                        <a:solidFill>
                          <a:schemeClr val="tx1"/>
                        </a:solidFill>
                      </a:endParaRPr>
                    </a:p>
                    <a:p>
                      <a:pPr algn="ctr"/>
                      <a:endParaRPr lang="en-US" sz="2500" dirty="0">
                        <a:solidFill>
                          <a:schemeClr val="tx1"/>
                        </a:solidFill>
                      </a:endParaRPr>
                    </a:p>
                    <a:p>
                      <a:pPr algn="ctr"/>
                      <a:r>
                        <a:rPr lang="en-US" sz="2500" dirty="0">
                          <a:solidFill>
                            <a:schemeClr val="tx1"/>
                          </a:solidFill>
                        </a:rPr>
                        <a:t>&lt;0.001</a:t>
                      </a:r>
                    </a:p>
                  </a:txBody>
                  <a:tcPr/>
                </a:tc>
                <a:extLst>
                  <a:ext uri="{0D108BD9-81ED-4DB2-BD59-A6C34878D82A}">
                    <a16:rowId xmlns:a16="http://schemas.microsoft.com/office/drawing/2014/main" val="2417380716"/>
                  </a:ext>
                </a:extLst>
              </a:tr>
            </a:tbl>
          </a:graphicData>
        </a:graphic>
      </p:graphicFrame>
      <p:sp>
        <p:nvSpPr>
          <p:cNvPr id="21" name="Rectangle 20">
            <a:extLst>
              <a:ext uri="{FF2B5EF4-FFF2-40B4-BE49-F238E27FC236}">
                <a16:creationId xmlns:a16="http://schemas.microsoft.com/office/drawing/2014/main" id="{A3EC4842-0665-5048-9BF0-52782A4D8936}"/>
              </a:ext>
            </a:extLst>
          </p:cNvPr>
          <p:cNvSpPr/>
          <p:nvPr/>
        </p:nvSpPr>
        <p:spPr>
          <a:xfrm>
            <a:off x="48467" y="18978346"/>
            <a:ext cx="10073640" cy="2785378"/>
          </a:xfrm>
          <a:prstGeom prst="rect">
            <a:avLst/>
          </a:prstGeom>
          <a:noFill/>
        </p:spPr>
        <p:txBody>
          <a:bodyPr wrap="square">
            <a:spAutoFit/>
          </a:bodyPr>
          <a:lstStyle/>
          <a:p>
            <a:r>
              <a:rPr lang="en-US" sz="2500" i="1" dirty="0"/>
              <a:t>Note: </a:t>
            </a:r>
            <a:r>
              <a:rPr lang="en-US" sz="2500" dirty="0"/>
              <a:t>“Frequent social media use” indicates using social media more than once per day. “Not frequent social media use” indicates using social media once a day or less. A statistically significant value is p&lt;0.05. Percentages are calculated by dividing the number of students in each category by the total number of students horizontally. Percentages represent the number of students who either use social media frequently or do not use social media frequently in each category.</a:t>
            </a:r>
          </a:p>
        </p:txBody>
      </p:sp>
      <p:sp>
        <p:nvSpPr>
          <p:cNvPr id="22" name="TextBox 21">
            <a:extLst>
              <a:ext uri="{FF2B5EF4-FFF2-40B4-BE49-F238E27FC236}">
                <a16:creationId xmlns:a16="http://schemas.microsoft.com/office/drawing/2014/main" id="{DCE2FA2F-556E-B049-A824-E84BE05B7CD5}"/>
              </a:ext>
            </a:extLst>
          </p:cNvPr>
          <p:cNvSpPr txBox="1"/>
          <p:nvPr/>
        </p:nvSpPr>
        <p:spPr>
          <a:xfrm>
            <a:off x="63177" y="264281"/>
            <a:ext cx="9947287" cy="3539430"/>
          </a:xfrm>
          <a:prstGeom prst="rect">
            <a:avLst/>
          </a:prstGeom>
          <a:noFill/>
        </p:spPr>
        <p:txBody>
          <a:bodyPr wrap="square" rtlCol="0">
            <a:spAutoFit/>
          </a:bodyPr>
          <a:lstStyle/>
          <a:p>
            <a:pPr algn="ctr"/>
            <a:r>
              <a:rPr lang="en-US" sz="3200" b="1" dirty="0">
                <a:solidFill>
                  <a:schemeClr val="accent5">
                    <a:lumMod val="50000"/>
                  </a:schemeClr>
                </a:solidFill>
              </a:rPr>
              <a:t>The Association Between the Frequency of Social Media Use and Soda Drinking Among U.S. High School Students</a:t>
            </a:r>
          </a:p>
          <a:p>
            <a:pPr algn="ctr"/>
            <a:endParaRPr lang="en-US" sz="3200" dirty="0">
              <a:solidFill>
                <a:schemeClr val="accent5">
                  <a:lumMod val="50000"/>
                </a:schemeClr>
              </a:solidFill>
            </a:endParaRPr>
          </a:p>
          <a:p>
            <a:pPr algn="ctr"/>
            <a:r>
              <a:rPr lang="en-US" sz="3200" dirty="0">
                <a:solidFill>
                  <a:schemeClr val="accent5">
                    <a:lumMod val="50000"/>
                  </a:schemeClr>
                </a:solidFill>
              </a:rPr>
              <a:t>Paige </a:t>
            </a:r>
            <a:r>
              <a:rPr lang="en-US" sz="3200" dirty="0" err="1">
                <a:solidFill>
                  <a:schemeClr val="accent5">
                    <a:lumMod val="50000"/>
                  </a:schemeClr>
                </a:solidFill>
              </a:rPr>
              <a:t>Dellosso</a:t>
            </a:r>
            <a:r>
              <a:rPr lang="en-US" sz="3200" dirty="0">
                <a:solidFill>
                  <a:schemeClr val="accent5">
                    <a:lumMod val="50000"/>
                  </a:schemeClr>
                </a:solidFill>
              </a:rPr>
              <a:t>; Lauren </a:t>
            </a:r>
            <a:r>
              <a:rPr lang="en-US" sz="3200" dirty="0" err="1">
                <a:solidFill>
                  <a:schemeClr val="accent5">
                    <a:lumMod val="50000"/>
                  </a:schemeClr>
                </a:solidFill>
              </a:rPr>
              <a:t>Dinour</a:t>
            </a:r>
            <a:r>
              <a:rPr lang="en-US" sz="3200" dirty="0">
                <a:solidFill>
                  <a:schemeClr val="accent5">
                    <a:lumMod val="50000"/>
                  </a:schemeClr>
                </a:solidFill>
              </a:rPr>
              <a:t> </a:t>
            </a:r>
            <a:r>
              <a:rPr lang="en-US" sz="3200" dirty="0" err="1">
                <a:solidFill>
                  <a:schemeClr val="accent5">
                    <a:lumMod val="50000"/>
                  </a:schemeClr>
                </a:solidFill>
              </a:rPr>
              <a:t>DrPH</a:t>
            </a:r>
            <a:r>
              <a:rPr lang="en-US" sz="3200" dirty="0">
                <a:solidFill>
                  <a:schemeClr val="accent5">
                    <a:lumMod val="50000"/>
                  </a:schemeClr>
                </a:solidFill>
              </a:rPr>
              <a:t>, RD, CLC; Adrian </a:t>
            </a:r>
            <a:r>
              <a:rPr lang="en-US" sz="3200" dirty="0" err="1">
                <a:solidFill>
                  <a:schemeClr val="accent5">
                    <a:lumMod val="50000"/>
                  </a:schemeClr>
                </a:solidFill>
              </a:rPr>
              <a:t>Kerrihard</a:t>
            </a:r>
            <a:r>
              <a:rPr lang="en-US" sz="3200" dirty="0">
                <a:solidFill>
                  <a:schemeClr val="accent5">
                    <a:lumMod val="50000"/>
                  </a:schemeClr>
                </a:solidFill>
              </a:rPr>
              <a:t>, PhD; Jessica </a:t>
            </a:r>
            <a:r>
              <a:rPr lang="en-US" sz="3200" dirty="0" err="1">
                <a:solidFill>
                  <a:schemeClr val="accent5">
                    <a:lumMod val="50000"/>
                  </a:schemeClr>
                </a:solidFill>
              </a:rPr>
              <a:t>Bihuniak</a:t>
            </a:r>
            <a:r>
              <a:rPr lang="en-US" sz="3200" dirty="0">
                <a:solidFill>
                  <a:schemeClr val="accent5">
                    <a:lumMod val="50000"/>
                  </a:schemeClr>
                </a:solidFill>
              </a:rPr>
              <a:t>, PhD, RD</a:t>
            </a:r>
          </a:p>
          <a:p>
            <a:pPr algn="ctr"/>
            <a:r>
              <a:rPr lang="en-US" sz="3200" dirty="0">
                <a:solidFill>
                  <a:schemeClr val="accent5">
                    <a:lumMod val="50000"/>
                  </a:schemeClr>
                </a:solidFill>
              </a:rPr>
              <a:t>Montclair State University</a:t>
            </a:r>
          </a:p>
          <a:p>
            <a:pPr algn="ctr"/>
            <a:r>
              <a:rPr lang="en-US" sz="3200" dirty="0">
                <a:solidFill>
                  <a:schemeClr val="accent5">
                    <a:lumMod val="50000"/>
                  </a:schemeClr>
                </a:solidFill>
              </a:rPr>
              <a:t>TRANSCEND</a:t>
            </a:r>
          </a:p>
        </p:txBody>
      </p:sp>
      <p:pic>
        <p:nvPicPr>
          <p:cNvPr id="23" name="Picture 22">
            <a:extLst>
              <a:ext uri="{FF2B5EF4-FFF2-40B4-BE49-F238E27FC236}">
                <a16:creationId xmlns:a16="http://schemas.microsoft.com/office/drawing/2014/main" id="{0C25E5AF-DA2C-4B46-8900-370B21DCC8BF}"/>
              </a:ext>
            </a:extLst>
          </p:cNvPr>
          <p:cNvPicPr>
            <a:picLocks noChangeAspect="1"/>
          </p:cNvPicPr>
          <p:nvPr/>
        </p:nvPicPr>
        <p:blipFill>
          <a:blip r:embed="rId3"/>
          <a:stretch>
            <a:fillRect/>
          </a:stretch>
        </p:blipFill>
        <p:spPr>
          <a:xfrm>
            <a:off x="12557562" y="1150995"/>
            <a:ext cx="7722201" cy="7722201"/>
          </a:xfrm>
          <a:prstGeom prst="rect">
            <a:avLst/>
          </a:prstGeom>
        </p:spPr>
      </p:pic>
      <p:pic>
        <p:nvPicPr>
          <p:cNvPr id="29" name="Picture 28">
            <a:extLst>
              <a:ext uri="{FF2B5EF4-FFF2-40B4-BE49-F238E27FC236}">
                <a16:creationId xmlns:a16="http://schemas.microsoft.com/office/drawing/2014/main" id="{EB94D1A3-4174-A245-A09C-B37C4DE4EC12}"/>
              </a:ext>
            </a:extLst>
          </p:cNvPr>
          <p:cNvPicPr>
            <a:picLocks noChangeAspect="1"/>
          </p:cNvPicPr>
          <p:nvPr/>
        </p:nvPicPr>
        <p:blipFill>
          <a:blip r:embed="rId4">
            <a:extLst>
              <a:ext uri="{BEBA8EAE-BF5A-486C-A8C5-ECC9F3942E4B}">
                <a14:imgProps xmlns:a14="http://schemas.microsoft.com/office/drawing/2010/main">
                  <a14:imgLayer>
                    <a14:imgEffect>
                      <a14:backgroundRemoval t="0" b="100000" l="0" r="99692">
                        <a14:foregroundMark x1="16500" y1="41923" x2="16500" y2="41923"/>
                        <a14:foregroundMark x1="36777" y1="43654" x2="36777" y2="43654"/>
                        <a14:foregroundMark x1="46029" y1="36923" x2="46029" y2="36923"/>
                        <a14:foregroundMark x1="51889" y1="35192" x2="51889" y2="35192"/>
                        <a14:foregroundMark x1="64264" y1="38462" x2="64264" y2="38462"/>
                        <a14:foregroundMark x1="79067" y1="47115" x2="79067" y2="47115"/>
                        <a14:foregroundMark x1="84888" y1="38462" x2="84888" y2="38462"/>
                        <a14:foregroundMark x1="85582" y1="24808" x2="85582" y2="24808"/>
                        <a14:foregroundMark x1="94873" y1="41923" x2="94873" y2="41923"/>
                        <a14:foregroundMark x1="1465" y1="89038" x2="1465" y2="89038"/>
                        <a14:foregroundMark x1="7710" y1="83846" x2="7710" y2="83846"/>
                        <a14:foregroundMark x1="15073" y1="92308" x2="15073" y2="92308"/>
                        <a14:foregroundMark x1="20393" y1="89038" x2="20393" y2="89038"/>
                        <a14:foregroundMark x1="26484" y1="85192" x2="26484" y2="85192"/>
                        <a14:foregroundMark x1="36739" y1="90385" x2="36739" y2="90385"/>
                        <a14:foregroundMark x1="40247" y1="86538" x2="40247" y2="86538"/>
                        <a14:foregroundMark x1="46453" y1="84615" x2="46453" y2="84615"/>
                        <a14:foregroundMark x1="52930" y1="85962" x2="52930" y2="85962"/>
                        <a14:foregroundMark x1="58520" y1="86538" x2="58520" y2="86538"/>
                        <a14:foregroundMark x1="65767" y1="89808" x2="65767" y2="89808"/>
                        <a14:foregroundMark x1="72012" y1="86538" x2="72012" y2="86538"/>
                        <a14:foregroundMark x1="79761" y1="87115" x2="79761" y2="87115"/>
                        <a14:foregroundMark x1="84580" y1="86538" x2="84580" y2="86538"/>
                        <a14:foregroundMark x1="90517" y1="86538" x2="90517" y2="86538"/>
                        <a14:foregroundMark x1="97417" y1="94231" x2="97417" y2="94231"/>
                        <a14:foregroundMark x1="308" y1="98269" x2="308" y2="98269"/>
                        <a14:foregroundMark x1="78489" y1="97885" x2="78489" y2="97885"/>
                        <a14:backgroundMark x1="73053" y1="82308" x2="73053" y2="82308"/>
                        <a14:backgroundMark x1="14109" y1="87885" x2="14109" y2="87885"/>
                      </a14:backgroundRemoval>
                    </a14:imgEffect>
                  </a14:imgLayer>
                </a14:imgProps>
              </a:ext>
            </a:extLst>
          </a:blip>
          <a:stretch>
            <a:fillRect/>
          </a:stretch>
        </p:blipFill>
        <p:spPr>
          <a:xfrm>
            <a:off x="13514989" y="20101732"/>
            <a:ext cx="5738212" cy="1150297"/>
          </a:xfrm>
          <a:prstGeom prst="rect">
            <a:avLst/>
          </a:prstGeom>
        </p:spPr>
      </p:pic>
      <p:sp>
        <p:nvSpPr>
          <p:cNvPr id="30" name="TextBox 29">
            <a:extLst>
              <a:ext uri="{FF2B5EF4-FFF2-40B4-BE49-F238E27FC236}">
                <a16:creationId xmlns:a16="http://schemas.microsoft.com/office/drawing/2014/main" id="{11D98A6F-D065-B448-ADAC-C4EA41C17F10}"/>
              </a:ext>
            </a:extLst>
          </p:cNvPr>
          <p:cNvSpPr txBox="1"/>
          <p:nvPr/>
        </p:nvSpPr>
        <p:spPr>
          <a:xfrm>
            <a:off x="22860000" y="13513525"/>
            <a:ext cx="10126980" cy="2400657"/>
          </a:xfrm>
          <a:prstGeom prst="rect">
            <a:avLst/>
          </a:prstGeom>
          <a:noFill/>
        </p:spPr>
        <p:txBody>
          <a:bodyPr wrap="square" rtlCol="0">
            <a:spAutoFit/>
          </a:bodyPr>
          <a:lstStyle/>
          <a:p>
            <a:pPr marL="342900" indent="-342900">
              <a:buFont typeface="Arial" panose="020B0604020202020204" pitchFamily="34" charset="0"/>
              <a:buChar char="•"/>
            </a:pPr>
            <a:r>
              <a:rPr lang="en-US" sz="2500" dirty="0"/>
              <a:t>The findings of this study underscore the importance of considering multiple factors when studying the relationship between the frequency of social media use and soda drinking.</a:t>
            </a:r>
          </a:p>
          <a:p>
            <a:pPr marL="342900" indent="-342900">
              <a:buFont typeface="Arial" panose="020B0604020202020204" pitchFamily="34" charset="0"/>
              <a:buChar char="•"/>
            </a:pPr>
            <a:r>
              <a:rPr lang="en-US" sz="2500" dirty="0"/>
              <a:t>Interventions targeting improved dietary habits among adolescents may benefit from leveraging social media to promote healthy behaviors, such as decreasing the consumption of sugar-sweetened beverages.</a:t>
            </a:r>
            <a:r>
              <a:rPr lang="en-US" sz="2500" baseline="30000" dirty="0"/>
              <a:t>3</a:t>
            </a:r>
            <a:endParaRPr lang="en-US" sz="2500" dirty="0"/>
          </a:p>
        </p:txBody>
      </p:sp>
    </p:spTree>
    <p:extLst>
      <p:ext uri="{BB962C8B-B14F-4D97-AF65-F5344CB8AC3E}">
        <p14:creationId xmlns:p14="http://schemas.microsoft.com/office/powerpoint/2010/main" val="2567992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10024</TotalTime>
  <Words>814</Words>
  <Application>Microsoft Macintosh PowerPoint</Application>
  <PresentationFormat>Custom</PresentationFormat>
  <Paragraphs>131</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Spence, Marsha</cp:lastModifiedBy>
  <cp:revision>57</cp:revision>
  <dcterms:created xsi:type="dcterms:W3CDTF">2017-04-28T15:30:21Z</dcterms:created>
  <dcterms:modified xsi:type="dcterms:W3CDTF">2025-06-05T16:27:52Z</dcterms:modified>
</cp:coreProperties>
</file>