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7" r:id="rId2"/>
  </p:sldIdLst>
  <p:sldSz cx="32918400" cy="21945600"/>
  <p:notesSz cx="6858000" cy="9144000"/>
  <p:defaultTextStyle>
    <a:defPPr>
      <a:defRPr lang="en-US"/>
    </a:defPPr>
    <a:lvl1pPr marL="0" algn="l" defTabSz="1567510" rtl="0" eaLnBrk="1" latinLnBrk="0" hangingPunct="1">
      <a:defRPr sz="6200" kern="1200">
        <a:solidFill>
          <a:schemeClr val="tx1"/>
        </a:solidFill>
        <a:latin typeface="+mn-lt"/>
        <a:ea typeface="+mn-ea"/>
        <a:cs typeface="+mn-cs"/>
      </a:defRPr>
    </a:lvl1pPr>
    <a:lvl2pPr marL="1567510" algn="l" defTabSz="1567510" rtl="0" eaLnBrk="1" latinLnBrk="0" hangingPunct="1">
      <a:defRPr sz="6200" kern="1200">
        <a:solidFill>
          <a:schemeClr val="tx1"/>
        </a:solidFill>
        <a:latin typeface="+mn-lt"/>
        <a:ea typeface="+mn-ea"/>
        <a:cs typeface="+mn-cs"/>
      </a:defRPr>
    </a:lvl2pPr>
    <a:lvl3pPr marL="3135020" algn="l" defTabSz="1567510" rtl="0" eaLnBrk="1" latinLnBrk="0" hangingPunct="1">
      <a:defRPr sz="6200" kern="1200">
        <a:solidFill>
          <a:schemeClr val="tx1"/>
        </a:solidFill>
        <a:latin typeface="+mn-lt"/>
        <a:ea typeface="+mn-ea"/>
        <a:cs typeface="+mn-cs"/>
      </a:defRPr>
    </a:lvl3pPr>
    <a:lvl4pPr marL="4702531" algn="l" defTabSz="1567510" rtl="0" eaLnBrk="1" latinLnBrk="0" hangingPunct="1">
      <a:defRPr sz="6200" kern="1200">
        <a:solidFill>
          <a:schemeClr val="tx1"/>
        </a:solidFill>
        <a:latin typeface="+mn-lt"/>
        <a:ea typeface="+mn-ea"/>
        <a:cs typeface="+mn-cs"/>
      </a:defRPr>
    </a:lvl4pPr>
    <a:lvl5pPr marL="6270041" algn="l" defTabSz="1567510" rtl="0" eaLnBrk="1" latinLnBrk="0" hangingPunct="1">
      <a:defRPr sz="6200" kern="1200">
        <a:solidFill>
          <a:schemeClr val="tx1"/>
        </a:solidFill>
        <a:latin typeface="+mn-lt"/>
        <a:ea typeface="+mn-ea"/>
        <a:cs typeface="+mn-cs"/>
      </a:defRPr>
    </a:lvl5pPr>
    <a:lvl6pPr marL="7837551" algn="l" defTabSz="1567510" rtl="0" eaLnBrk="1" latinLnBrk="0" hangingPunct="1">
      <a:defRPr sz="6200" kern="1200">
        <a:solidFill>
          <a:schemeClr val="tx1"/>
        </a:solidFill>
        <a:latin typeface="+mn-lt"/>
        <a:ea typeface="+mn-ea"/>
        <a:cs typeface="+mn-cs"/>
      </a:defRPr>
    </a:lvl6pPr>
    <a:lvl7pPr marL="9405061" algn="l" defTabSz="1567510" rtl="0" eaLnBrk="1" latinLnBrk="0" hangingPunct="1">
      <a:defRPr sz="6200" kern="1200">
        <a:solidFill>
          <a:schemeClr val="tx1"/>
        </a:solidFill>
        <a:latin typeface="+mn-lt"/>
        <a:ea typeface="+mn-ea"/>
        <a:cs typeface="+mn-cs"/>
      </a:defRPr>
    </a:lvl7pPr>
    <a:lvl8pPr marL="10972571" algn="l" defTabSz="1567510" rtl="0" eaLnBrk="1" latinLnBrk="0" hangingPunct="1">
      <a:defRPr sz="6200" kern="1200">
        <a:solidFill>
          <a:schemeClr val="tx1"/>
        </a:solidFill>
        <a:latin typeface="+mn-lt"/>
        <a:ea typeface="+mn-ea"/>
        <a:cs typeface="+mn-cs"/>
      </a:defRPr>
    </a:lvl8pPr>
    <a:lvl9pPr marL="12540082" algn="l" defTabSz="1567510" rtl="0" eaLnBrk="1" latinLnBrk="0" hangingPunct="1">
      <a:defRPr sz="6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12">
          <p15:clr>
            <a:srgbClr val="A4A3A4"/>
          </p15:clr>
        </p15:guide>
        <p15:guide id="2"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AA0530"/>
    <a:srgbClr val="3C2100"/>
    <a:srgbClr val="542E00"/>
    <a:srgbClr val="9452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643"/>
    <p:restoredTop sz="93401"/>
  </p:normalViewPr>
  <p:slideViewPr>
    <p:cSldViewPr snapToGrid="0" snapToObjects="1">
      <p:cViewPr varScale="1">
        <p:scale>
          <a:sx n="37" d="100"/>
          <a:sy n="37" d="100"/>
        </p:scale>
        <p:origin x="1752" y="248"/>
      </p:cViewPr>
      <p:guideLst>
        <p:guide orient="horz" pos="6912"/>
        <p:guide pos="1036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lunayamazaki/Documents/Thesis/Qualitative%20Analisis%20Graph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000" b="1" i="0" u="none" strike="noStrike" kern="1200" spc="0" baseline="0">
                <a:solidFill>
                  <a:srgbClr val="3C2100"/>
                </a:solidFill>
                <a:latin typeface="+mn-lt"/>
                <a:ea typeface="+mn-ea"/>
                <a:cs typeface="+mn-cs"/>
              </a:defRPr>
            </a:pPr>
            <a:r>
              <a:rPr lang="en-US" sz="3000" b="1" dirty="0">
                <a:solidFill>
                  <a:srgbClr val="3C2100"/>
                </a:solidFill>
              </a:rPr>
              <a:t>Common</a:t>
            </a:r>
            <a:r>
              <a:rPr lang="en-US" sz="3000" b="1" baseline="0" dirty="0">
                <a:solidFill>
                  <a:srgbClr val="3C2100"/>
                </a:solidFill>
              </a:rPr>
              <a:t> premenstrual symptoms (N=124)</a:t>
            </a:r>
            <a:endParaRPr lang="en-US" sz="3000" b="1" dirty="0">
              <a:solidFill>
                <a:srgbClr val="3C2100"/>
              </a:solidFill>
            </a:endParaRPr>
          </a:p>
        </c:rich>
      </c:tx>
      <c:overlay val="0"/>
      <c:spPr>
        <a:noFill/>
        <a:ln>
          <a:noFill/>
        </a:ln>
        <a:effectLst/>
      </c:spPr>
      <c:txPr>
        <a:bodyPr rot="0" spcFirstLastPara="1" vertOverflow="ellipsis" vert="horz" wrap="square" anchor="ctr" anchorCtr="1"/>
        <a:lstStyle/>
        <a:p>
          <a:pPr>
            <a:defRPr sz="3000" b="1" i="0" u="none" strike="noStrike" kern="1200" spc="0" baseline="0">
              <a:solidFill>
                <a:srgbClr val="3C2100"/>
              </a:solidFill>
              <a:latin typeface="+mn-lt"/>
              <a:ea typeface="+mn-ea"/>
              <a:cs typeface="+mn-cs"/>
            </a:defRPr>
          </a:pPr>
          <a:endParaRPr lang="en-US"/>
        </a:p>
      </c:txPr>
    </c:title>
    <c:autoTitleDeleted val="0"/>
    <c:plotArea>
      <c:layout/>
      <c:barChart>
        <c:barDir val="bar"/>
        <c:grouping val="clustered"/>
        <c:varyColors val="0"/>
        <c:ser>
          <c:idx val="0"/>
          <c:order val="0"/>
          <c:tx>
            <c:strRef>
              <c:f>Sheet1!$O$1</c:f>
              <c:strCache>
                <c:ptCount val="1"/>
                <c:pt idx="0">
                  <c:v>Frequency</c:v>
                </c:pt>
              </c:strCache>
            </c:strRef>
          </c:tx>
          <c:spPr>
            <a:solidFill>
              <a:schemeClr val="accent2">
                <a:lumMod val="60000"/>
                <a:lumOff val="40000"/>
              </a:schemeClr>
            </a:solidFill>
            <a:ln>
              <a:noFill/>
            </a:ln>
            <a:effectLst/>
          </c:spPr>
          <c:invertIfNegative val="0"/>
          <c:dPt>
            <c:idx val="0"/>
            <c:invertIfNegative val="0"/>
            <c:bubble3D val="0"/>
            <c:spPr>
              <a:solidFill>
                <a:schemeClr val="accent2">
                  <a:lumMod val="75000"/>
                </a:schemeClr>
              </a:solidFill>
              <a:ln>
                <a:noFill/>
              </a:ln>
              <a:effectLst/>
            </c:spPr>
            <c:extLst>
              <c:ext xmlns:c16="http://schemas.microsoft.com/office/drawing/2014/chart" uri="{C3380CC4-5D6E-409C-BE32-E72D297353CC}">
                <c16:uniqueId val="{00000000-E945-624F-86E2-6FF381804FEF}"/>
              </c:ext>
            </c:extLst>
          </c:dPt>
          <c:dPt>
            <c:idx val="1"/>
            <c:invertIfNegative val="0"/>
            <c:bubble3D val="0"/>
            <c:spPr>
              <a:solidFill>
                <a:schemeClr val="accent2">
                  <a:lumMod val="75000"/>
                </a:schemeClr>
              </a:solidFill>
              <a:ln>
                <a:noFill/>
              </a:ln>
              <a:effectLst/>
            </c:spPr>
            <c:extLst>
              <c:ext xmlns:c16="http://schemas.microsoft.com/office/drawing/2014/chart" uri="{C3380CC4-5D6E-409C-BE32-E72D297353CC}">
                <c16:uniqueId val="{00000001-E945-624F-86E2-6FF381804FEF}"/>
              </c:ext>
            </c:extLst>
          </c:dPt>
          <c:dPt>
            <c:idx val="2"/>
            <c:invertIfNegative val="0"/>
            <c:bubble3D val="0"/>
            <c:spPr>
              <a:solidFill>
                <a:schemeClr val="accent2">
                  <a:lumMod val="75000"/>
                </a:schemeClr>
              </a:solidFill>
              <a:ln>
                <a:noFill/>
              </a:ln>
              <a:effectLst/>
            </c:spPr>
            <c:extLst>
              <c:ext xmlns:c16="http://schemas.microsoft.com/office/drawing/2014/chart" uri="{C3380CC4-5D6E-409C-BE32-E72D297353CC}">
                <c16:uniqueId val="{00000002-E945-624F-86E2-6FF381804FEF}"/>
              </c:ext>
            </c:extLst>
          </c:dPt>
          <c:cat>
            <c:strRef>
              <c:f>Sheet1!$N$2:$N$9</c:f>
              <c:strCache>
                <c:ptCount val="8"/>
                <c:pt idx="0">
                  <c:v>Bloating</c:v>
                </c:pt>
                <c:pt idx="1">
                  <c:v>Abdominal pain</c:v>
                </c:pt>
                <c:pt idx="2">
                  <c:v>Fatigue</c:v>
                </c:pt>
                <c:pt idx="3">
                  <c:v>Depression</c:v>
                </c:pt>
                <c:pt idx="4">
                  <c:v>Mood swings</c:v>
                </c:pt>
                <c:pt idx="5">
                  <c:v>Headache</c:v>
                </c:pt>
                <c:pt idx="6">
                  <c:v>Anxiety</c:v>
                </c:pt>
                <c:pt idx="7">
                  <c:v>Anger</c:v>
                </c:pt>
              </c:strCache>
            </c:strRef>
          </c:cat>
          <c:val>
            <c:numRef>
              <c:f>Sheet1!$O$2:$O$9</c:f>
              <c:numCache>
                <c:formatCode>0.0%</c:formatCode>
                <c:ptCount val="8"/>
                <c:pt idx="0">
                  <c:v>0.40322580645161288</c:v>
                </c:pt>
                <c:pt idx="1">
                  <c:v>0.39516129032258063</c:v>
                </c:pt>
                <c:pt idx="2">
                  <c:v>0.38709677419354838</c:v>
                </c:pt>
                <c:pt idx="3">
                  <c:v>0.33064516129032256</c:v>
                </c:pt>
                <c:pt idx="4">
                  <c:v>0.25806451612903225</c:v>
                </c:pt>
                <c:pt idx="5">
                  <c:v>0.25</c:v>
                </c:pt>
                <c:pt idx="6">
                  <c:v>0.17741935483870969</c:v>
                </c:pt>
                <c:pt idx="7">
                  <c:v>0.14516129032258066</c:v>
                </c:pt>
              </c:numCache>
            </c:numRef>
          </c:val>
          <c:extLst>
            <c:ext xmlns:c16="http://schemas.microsoft.com/office/drawing/2014/chart" uri="{C3380CC4-5D6E-409C-BE32-E72D297353CC}">
              <c16:uniqueId val="{00000000-648D-A54D-AC9E-B9D9AB10A559}"/>
            </c:ext>
          </c:extLst>
        </c:ser>
        <c:dLbls>
          <c:showLegendKey val="0"/>
          <c:showVal val="0"/>
          <c:showCatName val="0"/>
          <c:showSerName val="0"/>
          <c:showPercent val="0"/>
          <c:showBubbleSize val="0"/>
        </c:dLbls>
        <c:gapWidth val="182"/>
        <c:axId val="1967712112"/>
        <c:axId val="1967723344"/>
      </c:barChart>
      <c:catAx>
        <c:axId val="19677121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100" b="0" i="0" u="none" strike="noStrike" kern="1200" baseline="0">
                <a:solidFill>
                  <a:srgbClr val="3C2100"/>
                </a:solidFill>
                <a:latin typeface="+mn-lt"/>
                <a:ea typeface="+mn-ea"/>
                <a:cs typeface="+mn-cs"/>
              </a:defRPr>
            </a:pPr>
            <a:endParaRPr lang="en-US"/>
          </a:p>
        </c:txPr>
        <c:crossAx val="1967723344"/>
        <c:crosses val="autoZero"/>
        <c:auto val="1"/>
        <c:lblAlgn val="ctr"/>
        <c:lblOffset val="100"/>
        <c:noMultiLvlLbl val="0"/>
      </c:catAx>
      <c:valAx>
        <c:axId val="1967723344"/>
        <c:scaling>
          <c:orientation val="minMax"/>
        </c:scaling>
        <c:delete val="0"/>
        <c:axPos val="t"/>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rgbClr val="3C2100"/>
                </a:solidFill>
                <a:latin typeface="+mn-lt"/>
                <a:ea typeface="+mn-ea"/>
                <a:cs typeface="+mn-cs"/>
              </a:defRPr>
            </a:pPr>
            <a:endParaRPr lang="en-US"/>
          </a:p>
        </c:txPr>
        <c:crossAx val="19677121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428201-F149-F34C-B7B8-C1BC83AF05EE}" type="doc">
      <dgm:prSet loTypeId="urn:microsoft.com/office/officeart/2005/8/layout/hierarchy3" loCatId="" qsTypeId="urn:microsoft.com/office/officeart/2005/8/quickstyle/simple1" qsCatId="simple" csTypeId="urn:microsoft.com/office/officeart/2005/8/colors/accent1_2" csCatId="accent1" phldr="1"/>
      <dgm:spPr/>
      <dgm:t>
        <a:bodyPr/>
        <a:lstStyle/>
        <a:p>
          <a:endParaRPr lang="en-US"/>
        </a:p>
      </dgm:t>
    </dgm:pt>
    <dgm:pt modelId="{0B9149B3-CF4A-3247-A5C2-EF1CF9649D94}">
      <dgm:prSet phldrT="[Text]" custT="1"/>
      <dgm:spPr>
        <a:solidFill>
          <a:schemeClr val="accent2">
            <a:lumMod val="40000"/>
            <a:lumOff val="60000"/>
          </a:schemeClr>
        </a:solidFill>
        <a:ln w="25400" cap="flat" cmpd="sng" algn="ctr">
          <a:noFill/>
          <a:prstDash val="solid"/>
        </a:ln>
        <a:effectLst/>
      </dgm:spPr>
      <dgm:t>
        <a:bodyPr spcFirstLastPara="0" vert="horz" wrap="square" lIns="123825" tIns="82550" rIns="123825" bIns="82550" numCol="1" spcCol="1270" anchor="ctr" anchorCtr="0"/>
        <a:lstStyle/>
        <a:p>
          <a:pPr marL="0" lvl="0" indent="0" algn="ctr" defTabSz="2889250">
            <a:lnSpc>
              <a:spcPct val="90000"/>
            </a:lnSpc>
            <a:spcBef>
              <a:spcPct val="0"/>
            </a:spcBef>
            <a:spcAft>
              <a:spcPct val="35000"/>
            </a:spcAft>
            <a:buNone/>
          </a:pPr>
          <a:r>
            <a:rPr lang="en-US" sz="2800" b="1" kern="1200" dirty="0">
              <a:solidFill>
                <a:srgbClr val="3C2100"/>
              </a:solidFill>
              <a:latin typeface="Calibri"/>
              <a:ea typeface="+mn-ea"/>
              <a:cs typeface="+mn-cs"/>
            </a:rPr>
            <a:t>Daily Activities (n=98)</a:t>
          </a:r>
        </a:p>
      </dgm:t>
    </dgm:pt>
    <dgm:pt modelId="{DB17B680-3CB4-B049-AFC6-DC065317EB63}" type="parTrans" cxnId="{4BF680A6-4F70-424E-B5E9-159C7EFE4C44}">
      <dgm:prSet/>
      <dgm:spPr/>
      <dgm:t>
        <a:bodyPr/>
        <a:lstStyle/>
        <a:p>
          <a:endParaRPr lang="en-US"/>
        </a:p>
      </dgm:t>
    </dgm:pt>
    <dgm:pt modelId="{31A84307-DBFC-344D-BD88-47A08BD72A2B}" type="sibTrans" cxnId="{4BF680A6-4F70-424E-B5E9-159C7EFE4C44}">
      <dgm:prSet/>
      <dgm:spPr/>
      <dgm:t>
        <a:bodyPr/>
        <a:lstStyle/>
        <a:p>
          <a:endParaRPr lang="en-US"/>
        </a:p>
      </dgm:t>
    </dgm:pt>
    <dgm:pt modelId="{18ABA13B-3C8F-984B-A4E0-5DCE157134B5}">
      <dgm:prSet phldrT="[Text]" custT="1"/>
      <dgm:spPr>
        <a:solidFill>
          <a:schemeClr val="bg2">
            <a:alpha val="90000"/>
          </a:schemeClr>
        </a:solidFill>
        <a:ln w="9525">
          <a:solidFill>
            <a:schemeClr val="accent2">
              <a:lumMod val="75000"/>
            </a:schemeClr>
          </a:solidFill>
        </a:ln>
      </dgm:spPr>
      <dgm:t>
        <a:bodyPr/>
        <a:lstStyle/>
        <a:p>
          <a:pPr marL="0" lvl="0" indent="0" algn="ctr" defTabSz="2533650">
            <a:lnSpc>
              <a:spcPct val="90000"/>
            </a:lnSpc>
            <a:spcBef>
              <a:spcPct val="0"/>
            </a:spcBef>
            <a:spcAft>
              <a:spcPct val="35000"/>
            </a:spcAft>
            <a:buNone/>
          </a:pPr>
          <a:r>
            <a:rPr lang="en-US" sz="2800" b="1" kern="1200" dirty="0">
              <a:solidFill>
                <a:srgbClr val="3C2100"/>
              </a:solidFill>
              <a:latin typeface="Calibri"/>
              <a:ea typeface="+mn-ea"/>
              <a:cs typeface="+mn-cs"/>
            </a:rPr>
            <a:t>Challenges to daily activities</a:t>
          </a:r>
        </a:p>
      </dgm:t>
    </dgm:pt>
    <dgm:pt modelId="{EA4F8A27-259A-224A-8C1C-9D71E00647E6}" type="parTrans" cxnId="{580FB6D4-250F-064A-9938-50C75E06AFAE}">
      <dgm:prSet/>
      <dgm:spPr>
        <a:ln w="9525">
          <a:solidFill>
            <a:schemeClr val="accent2">
              <a:lumMod val="75000"/>
            </a:schemeClr>
          </a:solidFill>
        </a:ln>
      </dgm:spPr>
      <dgm:t>
        <a:bodyPr/>
        <a:lstStyle/>
        <a:p>
          <a:endParaRPr lang="en-US"/>
        </a:p>
      </dgm:t>
    </dgm:pt>
    <dgm:pt modelId="{A6A5C541-742F-3C46-9960-D5BEABFED174}" type="sibTrans" cxnId="{580FB6D4-250F-064A-9938-50C75E06AFAE}">
      <dgm:prSet/>
      <dgm:spPr/>
      <dgm:t>
        <a:bodyPr/>
        <a:lstStyle/>
        <a:p>
          <a:endParaRPr lang="en-US"/>
        </a:p>
      </dgm:t>
    </dgm:pt>
    <dgm:pt modelId="{DCD7CD9F-024B-7F45-8D32-595C5B9CBF06}">
      <dgm:prSet phldrT="[Text]" custT="1"/>
      <dgm:spPr>
        <a:solidFill>
          <a:schemeClr val="bg2">
            <a:alpha val="90000"/>
          </a:schemeClr>
        </a:solidFill>
        <a:ln w="9525">
          <a:solidFill>
            <a:schemeClr val="accent2">
              <a:lumMod val="75000"/>
            </a:schemeClr>
          </a:solidFill>
        </a:ln>
      </dgm:spPr>
      <dgm:t>
        <a:bodyPr/>
        <a:lstStyle/>
        <a:p>
          <a:pPr marL="0" lvl="0" indent="0" algn="ctr" defTabSz="2533650">
            <a:lnSpc>
              <a:spcPct val="90000"/>
            </a:lnSpc>
            <a:spcBef>
              <a:spcPct val="0"/>
            </a:spcBef>
            <a:spcAft>
              <a:spcPct val="35000"/>
            </a:spcAft>
            <a:buNone/>
          </a:pPr>
          <a:r>
            <a:rPr lang="en-US" sz="2800" b="1" kern="1200">
              <a:solidFill>
                <a:srgbClr val="3C2100"/>
              </a:solidFill>
              <a:latin typeface="Calibri"/>
              <a:ea typeface="+mn-ea"/>
              <a:cs typeface="+mn-cs"/>
            </a:rPr>
            <a:t>Reduced life engagement</a:t>
          </a:r>
          <a:endParaRPr lang="en-US" sz="2800" b="1" kern="1200" dirty="0">
            <a:solidFill>
              <a:srgbClr val="3C2100"/>
            </a:solidFill>
            <a:latin typeface="Calibri"/>
            <a:ea typeface="+mn-ea"/>
            <a:cs typeface="+mn-cs"/>
          </a:endParaRPr>
        </a:p>
      </dgm:t>
    </dgm:pt>
    <dgm:pt modelId="{16FC7C56-54B3-E149-8D96-8ADA3A43BB1E}" type="parTrans" cxnId="{6A3DB74C-8F74-464A-B822-44930BB17141}">
      <dgm:prSet/>
      <dgm:spPr>
        <a:ln w="9525">
          <a:solidFill>
            <a:schemeClr val="accent2">
              <a:lumMod val="75000"/>
            </a:schemeClr>
          </a:solidFill>
        </a:ln>
      </dgm:spPr>
      <dgm:t>
        <a:bodyPr/>
        <a:lstStyle/>
        <a:p>
          <a:endParaRPr lang="en-US"/>
        </a:p>
      </dgm:t>
    </dgm:pt>
    <dgm:pt modelId="{CAC104D3-8EC5-D443-A52B-9CC6E8E010D4}" type="sibTrans" cxnId="{6A3DB74C-8F74-464A-B822-44930BB17141}">
      <dgm:prSet/>
      <dgm:spPr/>
      <dgm:t>
        <a:bodyPr/>
        <a:lstStyle/>
        <a:p>
          <a:endParaRPr lang="en-US"/>
        </a:p>
      </dgm:t>
    </dgm:pt>
    <dgm:pt modelId="{3C9A8F13-4E8E-F444-A643-7AC2DF4768FD}">
      <dgm:prSet custT="1"/>
      <dgm:spPr>
        <a:solidFill>
          <a:schemeClr val="bg2">
            <a:alpha val="90000"/>
          </a:schemeClr>
        </a:solidFill>
        <a:ln w="9525">
          <a:solidFill>
            <a:schemeClr val="accent2">
              <a:lumMod val="75000"/>
            </a:schemeClr>
          </a:solidFill>
        </a:ln>
      </dgm:spPr>
      <dgm:t>
        <a:bodyPr/>
        <a:lstStyle/>
        <a:p>
          <a:pPr marL="0" lvl="0" indent="0" algn="ctr" defTabSz="2533650">
            <a:lnSpc>
              <a:spcPct val="90000"/>
            </a:lnSpc>
            <a:spcBef>
              <a:spcPct val="0"/>
            </a:spcBef>
            <a:spcAft>
              <a:spcPct val="35000"/>
            </a:spcAft>
            <a:buNone/>
          </a:pPr>
          <a:r>
            <a:rPr lang="en-US" sz="2800" b="1" kern="1200" dirty="0">
              <a:solidFill>
                <a:srgbClr val="3C2100"/>
              </a:solidFill>
              <a:latin typeface="Calibri"/>
              <a:ea typeface="+mn-ea"/>
              <a:cs typeface="+mn-cs"/>
            </a:rPr>
            <a:t>Living with emotional instability</a:t>
          </a:r>
        </a:p>
      </dgm:t>
    </dgm:pt>
    <dgm:pt modelId="{CBE59C02-B8A9-3443-99E2-CC899D350BB5}" type="parTrans" cxnId="{A1E992D1-D4C9-D646-B106-C8831F8B2FD0}">
      <dgm:prSet/>
      <dgm:spPr>
        <a:ln w="9525">
          <a:solidFill>
            <a:schemeClr val="accent2">
              <a:lumMod val="75000"/>
            </a:schemeClr>
          </a:solidFill>
        </a:ln>
      </dgm:spPr>
      <dgm:t>
        <a:bodyPr/>
        <a:lstStyle/>
        <a:p>
          <a:endParaRPr lang="en-US"/>
        </a:p>
      </dgm:t>
    </dgm:pt>
    <dgm:pt modelId="{0DB7FD32-292E-3547-B81F-E4302357475D}" type="sibTrans" cxnId="{A1E992D1-D4C9-D646-B106-C8831F8B2FD0}">
      <dgm:prSet/>
      <dgm:spPr/>
      <dgm:t>
        <a:bodyPr/>
        <a:lstStyle/>
        <a:p>
          <a:endParaRPr lang="en-US"/>
        </a:p>
      </dgm:t>
    </dgm:pt>
    <dgm:pt modelId="{3F1A9DD5-A821-264D-B019-A7D69FCA35D0}" type="pres">
      <dgm:prSet presAssocID="{20428201-F149-F34C-B7B8-C1BC83AF05EE}" presName="diagram" presStyleCnt="0">
        <dgm:presLayoutVars>
          <dgm:chPref val="1"/>
          <dgm:dir val="rev"/>
          <dgm:animOne val="branch"/>
          <dgm:animLvl val="lvl"/>
          <dgm:resizeHandles/>
        </dgm:presLayoutVars>
      </dgm:prSet>
      <dgm:spPr/>
    </dgm:pt>
    <dgm:pt modelId="{998DC7D0-ABA3-ED4B-A584-0FABEEDE22CF}" type="pres">
      <dgm:prSet presAssocID="{0B9149B3-CF4A-3247-A5C2-EF1CF9649D94}" presName="root" presStyleCnt="0"/>
      <dgm:spPr/>
    </dgm:pt>
    <dgm:pt modelId="{07EF5A2E-5396-6E43-A232-F48824BCAF18}" type="pres">
      <dgm:prSet presAssocID="{0B9149B3-CF4A-3247-A5C2-EF1CF9649D94}" presName="rootComposite" presStyleCnt="0"/>
      <dgm:spPr/>
    </dgm:pt>
    <dgm:pt modelId="{01D1C826-A14A-734A-B51E-952F6E1C73F2}" type="pres">
      <dgm:prSet presAssocID="{0B9149B3-CF4A-3247-A5C2-EF1CF9649D94}" presName="rootText" presStyleLbl="node1" presStyleIdx="0" presStyleCnt="1" custScaleY="56679" custLinFactNeighborY="18548"/>
      <dgm:spPr>
        <a:xfrm>
          <a:off x="7897415" y="11162"/>
          <a:ext cx="6150768" cy="3075384"/>
        </a:xfrm>
        <a:prstGeom prst="roundRect">
          <a:avLst>
            <a:gd name="adj" fmla="val 10000"/>
          </a:avLst>
        </a:prstGeom>
      </dgm:spPr>
    </dgm:pt>
    <dgm:pt modelId="{2646CDDC-F1E9-4145-8F5A-AB4ECF373E22}" type="pres">
      <dgm:prSet presAssocID="{0B9149B3-CF4A-3247-A5C2-EF1CF9649D94}" presName="rootConnector" presStyleLbl="node1" presStyleIdx="0" presStyleCnt="1"/>
      <dgm:spPr/>
    </dgm:pt>
    <dgm:pt modelId="{65298BD0-A10F-A34A-BCDE-6BCEF3F88F81}" type="pres">
      <dgm:prSet presAssocID="{0B9149B3-CF4A-3247-A5C2-EF1CF9649D94}" presName="childShape" presStyleCnt="0"/>
      <dgm:spPr/>
    </dgm:pt>
    <dgm:pt modelId="{D81929D6-465B-EC4A-80F2-4909D11B0E81}" type="pres">
      <dgm:prSet presAssocID="{EA4F8A27-259A-224A-8C1C-9D71E00647E6}" presName="Name13" presStyleLbl="parChTrans1D2" presStyleIdx="0" presStyleCnt="3"/>
      <dgm:spPr/>
    </dgm:pt>
    <dgm:pt modelId="{C7C2D35B-40B2-1245-9A23-29FB5992C64B}" type="pres">
      <dgm:prSet presAssocID="{18ABA13B-3C8F-984B-A4E0-5DCE157134B5}" presName="childText" presStyleLbl="bgAcc1" presStyleIdx="0" presStyleCnt="3" custScaleX="153104" custScaleY="77726">
        <dgm:presLayoutVars>
          <dgm:bulletEnabled val="1"/>
        </dgm:presLayoutVars>
      </dgm:prSet>
      <dgm:spPr/>
    </dgm:pt>
    <dgm:pt modelId="{9685FFC0-2E8E-CC4D-9829-6FCA86BB6DDC}" type="pres">
      <dgm:prSet presAssocID="{16FC7C56-54B3-E149-8D96-8ADA3A43BB1E}" presName="Name13" presStyleLbl="parChTrans1D2" presStyleIdx="1" presStyleCnt="3"/>
      <dgm:spPr/>
    </dgm:pt>
    <dgm:pt modelId="{656880C7-674A-F241-B798-96D4E7F3641E}" type="pres">
      <dgm:prSet presAssocID="{DCD7CD9F-024B-7F45-8D32-595C5B9CBF06}" presName="childText" presStyleLbl="bgAcc1" presStyleIdx="1" presStyleCnt="3" custScaleX="153104" custScaleY="77726" custLinFactNeighborY="-15076">
        <dgm:presLayoutVars>
          <dgm:bulletEnabled val="1"/>
        </dgm:presLayoutVars>
      </dgm:prSet>
      <dgm:spPr/>
    </dgm:pt>
    <dgm:pt modelId="{713F1A64-F4E0-1449-A429-25F94B2173A9}" type="pres">
      <dgm:prSet presAssocID="{CBE59C02-B8A9-3443-99E2-CC899D350BB5}" presName="Name13" presStyleLbl="parChTrans1D2" presStyleIdx="2" presStyleCnt="3"/>
      <dgm:spPr/>
    </dgm:pt>
    <dgm:pt modelId="{4CD3AA33-3A32-2341-BB0F-C7D829F72843}" type="pres">
      <dgm:prSet presAssocID="{3C9A8F13-4E8E-F444-A643-7AC2DF4768FD}" presName="childText" presStyleLbl="bgAcc1" presStyleIdx="2" presStyleCnt="3" custScaleX="153104" custScaleY="77726" custLinFactNeighborY="-30141">
        <dgm:presLayoutVars>
          <dgm:bulletEnabled val="1"/>
        </dgm:presLayoutVars>
      </dgm:prSet>
      <dgm:spPr/>
    </dgm:pt>
  </dgm:ptLst>
  <dgm:cxnLst>
    <dgm:cxn modelId="{81109F1B-3DCF-7F48-8D1B-7A4926FB1190}" type="presOf" srcId="{0B9149B3-CF4A-3247-A5C2-EF1CF9649D94}" destId="{2646CDDC-F1E9-4145-8F5A-AB4ECF373E22}" srcOrd="1" destOrd="0" presId="urn:microsoft.com/office/officeart/2005/8/layout/hierarchy3"/>
    <dgm:cxn modelId="{9D78933A-AF65-AF4B-8345-5A6CC1D41172}" type="presOf" srcId="{3C9A8F13-4E8E-F444-A643-7AC2DF4768FD}" destId="{4CD3AA33-3A32-2341-BB0F-C7D829F72843}" srcOrd="0" destOrd="0" presId="urn:microsoft.com/office/officeart/2005/8/layout/hierarchy3"/>
    <dgm:cxn modelId="{43F9AE41-590B-1D40-8EF8-8B155878EE01}" type="presOf" srcId="{CBE59C02-B8A9-3443-99E2-CC899D350BB5}" destId="{713F1A64-F4E0-1449-A429-25F94B2173A9}" srcOrd="0" destOrd="0" presId="urn:microsoft.com/office/officeart/2005/8/layout/hierarchy3"/>
    <dgm:cxn modelId="{6A3DB74C-8F74-464A-B822-44930BB17141}" srcId="{0B9149B3-CF4A-3247-A5C2-EF1CF9649D94}" destId="{DCD7CD9F-024B-7F45-8D32-595C5B9CBF06}" srcOrd="1" destOrd="0" parTransId="{16FC7C56-54B3-E149-8D96-8ADA3A43BB1E}" sibTransId="{CAC104D3-8EC5-D443-A52B-9CC6E8E010D4}"/>
    <dgm:cxn modelId="{6E72BB4F-480E-4345-9B41-8CD00232F600}" type="presOf" srcId="{EA4F8A27-259A-224A-8C1C-9D71E00647E6}" destId="{D81929D6-465B-EC4A-80F2-4909D11B0E81}" srcOrd="0" destOrd="0" presId="urn:microsoft.com/office/officeart/2005/8/layout/hierarchy3"/>
    <dgm:cxn modelId="{4A89F762-15DA-F647-8997-A586BB52E736}" type="presOf" srcId="{DCD7CD9F-024B-7F45-8D32-595C5B9CBF06}" destId="{656880C7-674A-F241-B798-96D4E7F3641E}" srcOrd="0" destOrd="0" presId="urn:microsoft.com/office/officeart/2005/8/layout/hierarchy3"/>
    <dgm:cxn modelId="{09E32983-D1EB-5742-8E93-25BE9629CB2E}" type="presOf" srcId="{0B9149B3-CF4A-3247-A5C2-EF1CF9649D94}" destId="{01D1C826-A14A-734A-B51E-952F6E1C73F2}" srcOrd="0" destOrd="0" presId="urn:microsoft.com/office/officeart/2005/8/layout/hierarchy3"/>
    <dgm:cxn modelId="{A49123A1-DD83-B145-8498-7DBF2334E8E3}" type="presOf" srcId="{20428201-F149-F34C-B7B8-C1BC83AF05EE}" destId="{3F1A9DD5-A821-264D-B019-A7D69FCA35D0}" srcOrd="0" destOrd="0" presId="urn:microsoft.com/office/officeart/2005/8/layout/hierarchy3"/>
    <dgm:cxn modelId="{4BF680A6-4F70-424E-B5E9-159C7EFE4C44}" srcId="{20428201-F149-F34C-B7B8-C1BC83AF05EE}" destId="{0B9149B3-CF4A-3247-A5C2-EF1CF9649D94}" srcOrd="0" destOrd="0" parTransId="{DB17B680-3CB4-B049-AFC6-DC065317EB63}" sibTransId="{31A84307-DBFC-344D-BD88-47A08BD72A2B}"/>
    <dgm:cxn modelId="{C68B53BC-11C6-B54B-9DFD-67C272E216FB}" type="presOf" srcId="{18ABA13B-3C8F-984B-A4E0-5DCE157134B5}" destId="{C7C2D35B-40B2-1245-9A23-29FB5992C64B}" srcOrd="0" destOrd="0" presId="urn:microsoft.com/office/officeart/2005/8/layout/hierarchy3"/>
    <dgm:cxn modelId="{A1E992D1-D4C9-D646-B106-C8831F8B2FD0}" srcId="{0B9149B3-CF4A-3247-A5C2-EF1CF9649D94}" destId="{3C9A8F13-4E8E-F444-A643-7AC2DF4768FD}" srcOrd="2" destOrd="0" parTransId="{CBE59C02-B8A9-3443-99E2-CC899D350BB5}" sibTransId="{0DB7FD32-292E-3547-B81F-E4302357475D}"/>
    <dgm:cxn modelId="{580FB6D4-250F-064A-9938-50C75E06AFAE}" srcId="{0B9149B3-CF4A-3247-A5C2-EF1CF9649D94}" destId="{18ABA13B-3C8F-984B-A4E0-5DCE157134B5}" srcOrd="0" destOrd="0" parTransId="{EA4F8A27-259A-224A-8C1C-9D71E00647E6}" sibTransId="{A6A5C541-742F-3C46-9960-D5BEABFED174}"/>
    <dgm:cxn modelId="{2C9514EA-1A7D-054C-A5A8-D4CE0FF6F67A}" type="presOf" srcId="{16FC7C56-54B3-E149-8D96-8ADA3A43BB1E}" destId="{9685FFC0-2E8E-CC4D-9829-6FCA86BB6DDC}" srcOrd="0" destOrd="0" presId="urn:microsoft.com/office/officeart/2005/8/layout/hierarchy3"/>
    <dgm:cxn modelId="{71FD9628-7C7E-6C48-8EFF-72FD2F3AC28C}" type="presParOf" srcId="{3F1A9DD5-A821-264D-B019-A7D69FCA35D0}" destId="{998DC7D0-ABA3-ED4B-A584-0FABEEDE22CF}" srcOrd="0" destOrd="0" presId="urn:microsoft.com/office/officeart/2005/8/layout/hierarchy3"/>
    <dgm:cxn modelId="{BA2A82CA-798B-FF4D-9339-EAB8E3D562A6}" type="presParOf" srcId="{998DC7D0-ABA3-ED4B-A584-0FABEEDE22CF}" destId="{07EF5A2E-5396-6E43-A232-F48824BCAF18}" srcOrd="0" destOrd="0" presId="urn:microsoft.com/office/officeart/2005/8/layout/hierarchy3"/>
    <dgm:cxn modelId="{54EB2980-6BB2-2C47-BE76-3153EB930411}" type="presParOf" srcId="{07EF5A2E-5396-6E43-A232-F48824BCAF18}" destId="{01D1C826-A14A-734A-B51E-952F6E1C73F2}" srcOrd="0" destOrd="0" presId="urn:microsoft.com/office/officeart/2005/8/layout/hierarchy3"/>
    <dgm:cxn modelId="{3F7894A4-A371-8C42-B726-E0532297B38E}" type="presParOf" srcId="{07EF5A2E-5396-6E43-A232-F48824BCAF18}" destId="{2646CDDC-F1E9-4145-8F5A-AB4ECF373E22}" srcOrd="1" destOrd="0" presId="urn:microsoft.com/office/officeart/2005/8/layout/hierarchy3"/>
    <dgm:cxn modelId="{45DA8CA2-21E3-F44A-AB3E-83F9C3998AF1}" type="presParOf" srcId="{998DC7D0-ABA3-ED4B-A584-0FABEEDE22CF}" destId="{65298BD0-A10F-A34A-BCDE-6BCEF3F88F81}" srcOrd="1" destOrd="0" presId="urn:microsoft.com/office/officeart/2005/8/layout/hierarchy3"/>
    <dgm:cxn modelId="{9C64593F-4116-B048-BEC8-C147987CB131}" type="presParOf" srcId="{65298BD0-A10F-A34A-BCDE-6BCEF3F88F81}" destId="{D81929D6-465B-EC4A-80F2-4909D11B0E81}" srcOrd="0" destOrd="0" presId="urn:microsoft.com/office/officeart/2005/8/layout/hierarchy3"/>
    <dgm:cxn modelId="{72F897EC-96C4-A64F-B27F-DFF00C9E1265}" type="presParOf" srcId="{65298BD0-A10F-A34A-BCDE-6BCEF3F88F81}" destId="{C7C2D35B-40B2-1245-9A23-29FB5992C64B}" srcOrd="1" destOrd="0" presId="urn:microsoft.com/office/officeart/2005/8/layout/hierarchy3"/>
    <dgm:cxn modelId="{DE9718EB-7EF3-794C-BB53-17FA229BDE62}" type="presParOf" srcId="{65298BD0-A10F-A34A-BCDE-6BCEF3F88F81}" destId="{9685FFC0-2E8E-CC4D-9829-6FCA86BB6DDC}" srcOrd="2" destOrd="0" presId="urn:microsoft.com/office/officeart/2005/8/layout/hierarchy3"/>
    <dgm:cxn modelId="{5881423A-A02F-D343-BA7F-F44E7430321B}" type="presParOf" srcId="{65298BD0-A10F-A34A-BCDE-6BCEF3F88F81}" destId="{656880C7-674A-F241-B798-96D4E7F3641E}" srcOrd="3" destOrd="0" presId="urn:microsoft.com/office/officeart/2005/8/layout/hierarchy3"/>
    <dgm:cxn modelId="{0541A62A-9459-5D44-A318-8D9964EEFF6A}" type="presParOf" srcId="{65298BD0-A10F-A34A-BCDE-6BCEF3F88F81}" destId="{713F1A64-F4E0-1449-A429-25F94B2173A9}" srcOrd="4" destOrd="0" presId="urn:microsoft.com/office/officeart/2005/8/layout/hierarchy3"/>
    <dgm:cxn modelId="{A45C8F31-FB68-2F4E-A8A8-5E5FC03B7934}" type="presParOf" srcId="{65298BD0-A10F-A34A-BCDE-6BCEF3F88F81}" destId="{4CD3AA33-3A32-2341-BB0F-C7D829F72843}"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428201-F149-F34C-B7B8-C1BC83AF05EE}" type="doc">
      <dgm:prSet loTypeId="urn:microsoft.com/office/officeart/2005/8/layout/hierarchy3" loCatId="" qsTypeId="urn:microsoft.com/office/officeart/2005/8/quickstyle/simple1" qsCatId="simple" csTypeId="urn:microsoft.com/office/officeart/2005/8/colors/accent1_2" csCatId="accent1" phldr="1"/>
      <dgm:spPr/>
      <dgm:t>
        <a:bodyPr/>
        <a:lstStyle/>
        <a:p>
          <a:endParaRPr lang="en-US"/>
        </a:p>
      </dgm:t>
    </dgm:pt>
    <dgm:pt modelId="{2E817A57-1A0E-7D41-8F0B-45DB86D0C853}">
      <dgm:prSet custT="1"/>
      <dgm:spPr>
        <a:solidFill>
          <a:schemeClr val="accent2">
            <a:lumMod val="40000"/>
            <a:lumOff val="60000"/>
          </a:schemeClr>
        </a:solidFill>
        <a:ln w="25400" cap="flat" cmpd="sng" algn="ctr">
          <a:noFill/>
          <a:prstDash val="solid"/>
        </a:ln>
        <a:effectLst/>
      </dgm:spPr>
      <dgm:t>
        <a:bodyPr spcFirstLastPara="0" vert="horz" wrap="square" lIns="123825" tIns="82550" rIns="123825" bIns="82550" numCol="1" spcCol="1270" anchor="ctr" anchorCtr="0"/>
        <a:lstStyle/>
        <a:p>
          <a:pPr marL="0" lvl="0" indent="0" algn="ctr" defTabSz="2889250">
            <a:lnSpc>
              <a:spcPct val="90000"/>
            </a:lnSpc>
            <a:spcBef>
              <a:spcPct val="0"/>
            </a:spcBef>
            <a:spcAft>
              <a:spcPct val="35000"/>
            </a:spcAft>
            <a:buNone/>
          </a:pPr>
          <a:r>
            <a:rPr lang="en-US" sz="2800" b="1" kern="1200" dirty="0">
              <a:solidFill>
                <a:srgbClr val="3C2100"/>
              </a:solidFill>
              <a:latin typeface="Calibri"/>
              <a:ea typeface="+mn-ea"/>
              <a:cs typeface="+mn-cs"/>
            </a:rPr>
            <a:t>Social Relationships (n=61)</a:t>
          </a:r>
        </a:p>
      </dgm:t>
    </dgm:pt>
    <dgm:pt modelId="{4316344D-88A6-F946-9B9A-C050602B63F9}" type="parTrans" cxnId="{A899F813-1F7A-5A48-97A7-E36F41790581}">
      <dgm:prSet/>
      <dgm:spPr/>
      <dgm:t>
        <a:bodyPr/>
        <a:lstStyle/>
        <a:p>
          <a:endParaRPr lang="en-US"/>
        </a:p>
      </dgm:t>
    </dgm:pt>
    <dgm:pt modelId="{DC7C556D-01F6-184E-B7B8-6FF2BA4BEDFB}" type="sibTrans" cxnId="{A899F813-1F7A-5A48-97A7-E36F41790581}">
      <dgm:prSet/>
      <dgm:spPr/>
      <dgm:t>
        <a:bodyPr/>
        <a:lstStyle/>
        <a:p>
          <a:endParaRPr lang="en-US"/>
        </a:p>
      </dgm:t>
    </dgm:pt>
    <dgm:pt modelId="{C1D21C5D-87A0-F446-BBE4-D390D3610172}">
      <dgm:prSet custT="1"/>
      <dgm:spPr>
        <a:solidFill>
          <a:schemeClr val="bg2">
            <a:alpha val="90000"/>
          </a:schemeClr>
        </a:solidFill>
        <a:ln w="9525">
          <a:solidFill>
            <a:schemeClr val="accent2">
              <a:lumMod val="75000"/>
            </a:schemeClr>
          </a:solidFill>
        </a:ln>
      </dgm:spPr>
      <dgm:t>
        <a:bodyPr/>
        <a:lstStyle/>
        <a:p>
          <a:pPr marL="0" lvl="0" indent="0" algn="ctr" defTabSz="2533650">
            <a:lnSpc>
              <a:spcPct val="90000"/>
            </a:lnSpc>
            <a:spcBef>
              <a:spcPct val="0"/>
            </a:spcBef>
            <a:spcAft>
              <a:spcPct val="35000"/>
            </a:spcAft>
            <a:buNone/>
          </a:pPr>
          <a:r>
            <a:rPr lang="en-US" sz="2800" b="1" kern="1200" dirty="0">
              <a:solidFill>
                <a:srgbClr val="3C2100"/>
              </a:solidFill>
              <a:latin typeface="Calibri"/>
              <a:ea typeface="+mn-ea"/>
              <a:cs typeface="+mn-cs"/>
            </a:rPr>
            <a:t>Social disengagement</a:t>
          </a:r>
        </a:p>
      </dgm:t>
    </dgm:pt>
    <dgm:pt modelId="{FEA77B2A-FE20-574E-A630-7A29408768F6}" type="parTrans" cxnId="{7CA4F624-DB0D-AE4E-9229-8326A6ED60A2}">
      <dgm:prSet/>
      <dgm:spPr>
        <a:ln w="9525">
          <a:solidFill>
            <a:schemeClr val="accent2">
              <a:lumMod val="75000"/>
            </a:schemeClr>
          </a:solidFill>
        </a:ln>
      </dgm:spPr>
      <dgm:t>
        <a:bodyPr/>
        <a:lstStyle/>
        <a:p>
          <a:endParaRPr lang="en-US"/>
        </a:p>
      </dgm:t>
    </dgm:pt>
    <dgm:pt modelId="{701EC722-2D99-A64F-A8C5-45BDCF13F494}" type="sibTrans" cxnId="{7CA4F624-DB0D-AE4E-9229-8326A6ED60A2}">
      <dgm:prSet/>
      <dgm:spPr/>
      <dgm:t>
        <a:bodyPr/>
        <a:lstStyle/>
        <a:p>
          <a:endParaRPr lang="en-US"/>
        </a:p>
      </dgm:t>
    </dgm:pt>
    <dgm:pt modelId="{E20BAFF4-A8F5-EF4C-8499-41AEAD29CE3C}">
      <dgm:prSet custT="1"/>
      <dgm:spPr>
        <a:solidFill>
          <a:schemeClr val="bg2">
            <a:alpha val="90000"/>
          </a:schemeClr>
        </a:solidFill>
        <a:ln w="9525">
          <a:solidFill>
            <a:schemeClr val="accent2">
              <a:lumMod val="75000"/>
            </a:schemeClr>
          </a:solidFill>
        </a:ln>
      </dgm:spPr>
      <dgm:t>
        <a:bodyPr/>
        <a:lstStyle/>
        <a:p>
          <a:pPr marL="0" lvl="0" indent="0" algn="ctr" defTabSz="2533650">
            <a:lnSpc>
              <a:spcPct val="90000"/>
            </a:lnSpc>
            <a:spcBef>
              <a:spcPct val="0"/>
            </a:spcBef>
            <a:spcAft>
              <a:spcPct val="35000"/>
            </a:spcAft>
            <a:buNone/>
          </a:pPr>
          <a:r>
            <a:rPr lang="en-US" sz="2800" b="1" kern="1200" dirty="0">
              <a:solidFill>
                <a:srgbClr val="3C2100"/>
              </a:solidFill>
              <a:latin typeface="Calibri"/>
              <a:ea typeface="+mn-ea"/>
              <a:cs typeface="+mn-cs"/>
            </a:rPr>
            <a:t>Challenges to social interaction</a:t>
          </a:r>
        </a:p>
      </dgm:t>
    </dgm:pt>
    <dgm:pt modelId="{35A646F7-BDCA-E14B-B0DE-AD884E2C757C}" type="parTrans" cxnId="{138A3D50-FB0B-4D40-90F5-7D8DC096FB39}">
      <dgm:prSet/>
      <dgm:spPr>
        <a:ln w="9525">
          <a:solidFill>
            <a:schemeClr val="accent2">
              <a:lumMod val="75000"/>
            </a:schemeClr>
          </a:solidFill>
        </a:ln>
      </dgm:spPr>
      <dgm:t>
        <a:bodyPr/>
        <a:lstStyle/>
        <a:p>
          <a:endParaRPr lang="en-US"/>
        </a:p>
      </dgm:t>
    </dgm:pt>
    <dgm:pt modelId="{A380EBA2-5B54-8B48-B588-7EC614CFC5AC}" type="sibTrans" cxnId="{138A3D50-FB0B-4D40-90F5-7D8DC096FB39}">
      <dgm:prSet/>
      <dgm:spPr/>
      <dgm:t>
        <a:bodyPr/>
        <a:lstStyle/>
        <a:p>
          <a:endParaRPr lang="en-US"/>
        </a:p>
      </dgm:t>
    </dgm:pt>
    <dgm:pt modelId="{3F1A9DD5-A821-264D-B019-A7D69FCA35D0}" type="pres">
      <dgm:prSet presAssocID="{20428201-F149-F34C-B7B8-C1BC83AF05EE}" presName="diagram" presStyleCnt="0">
        <dgm:presLayoutVars>
          <dgm:chPref val="1"/>
          <dgm:dir/>
          <dgm:animOne val="branch"/>
          <dgm:animLvl val="lvl"/>
          <dgm:resizeHandles/>
        </dgm:presLayoutVars>
      </dgm:prSet>
      <dgm:spPr/>
    </dgm:pt>
    <dgm:pt modelId="{1E3A153C-E3F5-C84F-A7ED-2F2B570441F3}" type="pres">
      <dgm:prSet presAssocID="{2E817A57-1A0E-7D41-8F0B-45DB86D0C853}" presName="root" presStyleCnt="0"/>
      <dgm:spPr/>
    </dgm:pt>
    <dgm:pt modelId="{08E7108C-33F0-B946-9162-84709D7A790F}" type="pres">
      <dgm:prSet presAssocID="{2E817A57-1A0E-7D41-8F0B-45DB86D0C853}" presName="rootComposite" presStyleCnt="0"/>
      <dgm:spPr/>
    </dgm:pt>
    <dgm:pt modelId="{A3A2C711-C5A9-8D43-B9F3-46047DB873FC}" type="pres">
      <dgm:prSet presAssocID="{2E817A57-1A0E-7D41-8F0B-45DB86D0C853}" presName="rootText" presStyleLbl="node1" presStyleIdx="0" presStyleCnt="1" custScaleX="79604" custScaleY="36067" custLinFactNeighborX="195" custLinFactNeighborY="33493"/>
      <dgm:spPr>
        <a:xfrm>
          <a:off x="15585876" y="11162"/>
          <a:ext cx="6150768" cy="3075384"/>
        </a:xfrm>
        <a:prstGeom prst="roundRect">
          <a:avLst>
            <a:gd name="adj" fmla="val 10000"/>
          </a:avLst>
        </a:prstGeom>
      </dgm:spPr>
    </dgm:pt>
    <dgm:pt modelId="{6D66A14E-2963-D343-80D8-A5DAFD735560}" type="pres">
      <dgm:prSet presAssocID="{2E817A57-1A0E-7D41-8F0B-45DB86D0C853}" presName="rootConnector" presStyleLbl="node1" presStyleIdx="0" presStyleCnt="1"/>
      <dgm:spPr/>
    </dgm:pt>
    <dgm:pt modelId="{015FF3DE-E04B-3D48-8B02-35CBBCD157B4}" type="pres">
      <dgm:prSet presAssocID="{2E817A57-1A0E-7D41-8F0B-45DB86D0C853}" presName="childShape" presStyleCnt="0"/>
      <dgm:spPr/>
    </dgm:pt>
    <dgm:pt modelId="{C2B707BA-E22A-E646-A938-B356AA226AF3}" type="pres">
      <dgm:prSet presAssocID="{FEA77B2A-FE20-574E-A630-7A29408768F6}" presName="Name13" presStyleLbl="parChTrans1D2" presStyleIdx="0" presStyleCnt="2"/>
      <dgm:spPr/>
    </dgm:pt>
    <dgm:pt modelId="{770BDEF3-FC32-A342-A7FD-7BB9BE0E9FBF}" type="pres">
      <dgm:prSet presAssocID="{C1D21C5D-87A0-F446-BBE4-D390D3610172}" presName="childText" presStyleLbl="bgAcc1" presStyleIdx="0" presStyleCnt="2" custScaleX="91651" custScaleY="55349" custLinFactNeighborX="-355" custLinFactNeighborY="13993">
        <dgm:presLayoutVars>
          <dgm:bulletEnabled val="1"/>
        </dgm:presLayoutVars>
      </dgm:prSet>
      <dgm:spPr/>
    </dgm:pt>
    <dgm:pt modelId="{50F3A910-C661-EE40-843B-E31EA3B219B6}" type="pres">
      <dgm:prSet presAssocID="{35A646F7-BDCA-E14B-B0DE-AD884E2C757C}" presName="Name13" presStyleLbl="parChTrans1D2" presStyleIdx="1" presStyleCnt="2"/>
      <dgm:spPr/>
    </dgm:pt>
    <dgm:pt modelId="{897845D3-9A0F-1F47-9708-7E7DAFACA2C3}" type="pres">
      <dgm:prSet presAssocID="{E20BAFF4-A8F5-EF4C-8499-41AEAD29CE3C}" presName="childText" presStyleLbl="bgAcc1" presStyleIdx="1" presStyleCnt="2" custScaleX="91651" custScaleY="55349" custLinFactNeighborY="-4928">
        <dgm:presLayoutVars>
          <dgm:bulletEnabled val="1"/>
        </dgm:presLayoutVars>
      </dgm:prSet>
      <dgm:spPr/>
    </dgm:pt>
  </dgm:ptLst>
  <dgm:cxnLst>
    <dgm:cxn modelId="{A2FFCE0B-038A-6443-A83F-3E6EE4102B7E}" type="presOf" srcId="{35A646F7-BDCA-E14B-B0DE-AD884E2C757C}" destId="{50F3A910-C661-EE40-843B-E31EA3B219B6}" srcOrd="0" destOrd="0" presId="urn:microsoft.com/office/officeart/2005/8/layout/hierarchy3"/>
    <dgm:cxn modelId="{A899F813-1F7A-5A48-97A7-E36F41790581}" srcId="{20428201-F149-F34C-B7B8-C1BC83AF05EE}" destId="{2E817A57-1A0E-7D41-8F0B-45DB86D0C853}" srcOrd="0" destOrd="0" parTransId="{4316344D-88A6-F946-9B9A-C050602B63F9}" sibTransId="{DC7C556D-01F6-184E-B7B8-6FF2BA4BEDFB}"/>
    <dgm:cxn modelId="{7CA4F624-DB0D-AE4E-9229-8326A6ED60A2}" srcId="{2E817A57-1A0E-7D41-8F0B-45DB86D0C853}" destId="{C1D21C5D-87A0-F446-BBE4-D390D3610172}" srcOrd="0" destOrd="0" parTransId="{FEA77B2A-FE20-574E-A630-7A29408768F6}" sibTransId="{701EC722-2D99-A64F-A8C5-45BDCF13F494}"/>
    <dgm:cxn modelId="{7226642A-7B16-0742-9A65-1489FCE3B813}" type="presOf" srcId="{FEA77B2A-FE20-574E-A630-7A29408768F6}" destId="{C2B707BA-E22A-E646-A938-B356AA226AF3}" srcOrd="0" destOrd="0" presId="urn:microsoft.com/office/officeart/2005/8/layout/hierarchy3"/>
    <dgm:cxn modelId="{138A3D50-FB0B-4D40-90F5-7D8DC096FB39}" srcId="{2E817A57-1A0E-7D41-8F0B-45DB86D0C853}" destId="{E20BAFF4-A8F5-EF4C-8499-41AEAD29CE3C}" srcOrd="1" destOrd="0" parTransId="{35A646F7-BDCA-E14B-B0DE-AD884E2C757C}" sibTransId="{A380EBA2-5B54-8B48-B588-7EC614CFC5AC}"/>
    <dgm:cxn modelId="{9E311375-A412-4A45-96CA-1163B230B7B5}" type="presOf" srcId="{C1D21C5D-87A0-F446-BBE4-D390D3610172}" destId="{770BDEF3-FC32-A342-A7FD-7BB9BE0E9FBF}" srcOrd="0" destOrd="0" presId="urn:microsoft.com/office/officeart/2005/8/layout/hierarchy3"/>
    <dgm:cxn modelId="{CDEBD875-3F9E-2441-8962-9768846485F5}" type="presOf" srcId="{E20BAFF4-A8F5-EF4C-8499-41AEAD29CE3C}" destId="{897845D3-9A0F-1F47-9708-7E7DAFACA2C3}" srcOrd="0" destOrd="0" presId="urn:microsoft.com/office/officeart/2005/8/layout/hierarchy3"/>
    <dgm:cxn modelId="{A49123A1-DD83-B145-8498-7DBF2334E8E3}" type="presOf" srcId="{20428201-F149-F34C-B7B8-C1BC83AF05EE}" destId="{3F1A9DD5-A821-264D-B019-A7D69FCA35D0}" srcOrd="0" destOrd="0" presId="urn:microsoft.com/office/officeart/2005/8/layout/hierarchy3"/>
    <dgm:cxn modelId="{41CA01AC-7840-E549-AEE3-B8972E17C659}" type="presOf" srcId="{2E817A57-1A0E-7D41-8F0B-45DB86D0C853}" destId="{6D66A14E-2963-D343-80D8-A5DAFD735560}" srcOrd="1" destOrd="0" presId="urn:microsoft.com/office/officeart/2005/8/layout/hierarchy3"/>
    <dgm:cxn modelId="{521802BB-72AE-384A-9640-BEC24F5DD62C}" type="presOf" srcId="{2E817A57-1A0E-7D41-8F0B-45DB86D0C853}" destId="{A3A2C711-C5A9-8D43-B9F3-46047DB873FC}" srcOrd="0" destOrd="0" presId="urn:microsoft.com/office/officeart/2005/8/layout/hierarchy3"/>
    <dgm:cxn modelId="{4CFBD8B7-46FF-C846-8BC6-0166A05DBA39}" type="presParOf" srcId="{3F1A9DD5-A821-264D-B019-A7D69FCA35D0}" destId="{1E3A153C-E3F5-C84F-A7ED-2F2B570441F3}" srcOrd="0" destOrd="0" presId="urn:microsoft.com/office/officeart/2005/8/layout/hierarchy3"/>
    <dgm:cxn modelId="{CAAEFF50-9742-4748-9852-52D4EDBA27B1}" type="presParOf" srcId="{1E3A153C-E3F5-C84F-A7ED-2F2B570441F3}" destId="{08E7108C-33F0-B946-9162-84709D7A790F}" srcOrd="0" destOrd="0" presId="urn:microsoft.com/office/officeart/2005/8/layout/hierarchy3"/>
    <dgm:cxn modelId="{9700BBBD-E95D-854C-9380-364C67A6D265}" type="presParOf" srcId="{08E7108C-33F0-B946-9162-84709D7A790F}" destId="{A3A2C711-C5A9-8D43-B9F3-46047DB873FC}" srcOrd="0" destOrd="0" presId="urn:microsoft.com/office/officeart/2005/8/layout/hierarchy3"/>
    <dgm:cxn modelId="{21ED7087-623C-304E-BECF-1762B2100055}" type="presParOf" srcId="{08E7108C-33F0-B946-9162-84709D7A790F}" destId="{6D66A14E-2963-D343-80D8-A5DAFD735560}" srcOrd="1" destOrd="0" presId="urn:microsoft.com/office/officeart/2005/8/layout/hierarchy3"/>
    <dgm:cxn modelId="{1B492854-F2FD-0B48-98CA-E4F0BFD32ADC}" type="presParOf" srcId="{1E3A153C-E3F5-C84F-A7ED-2F2B570441F3}" destId="{015FF3DE-E04B-3D48-8B02-35CBBCD157B4}" srcOrd="1" destOrd="0" presId="urn:microsoft.com/office/officeart/2005/8/layout/hierarchy3"/>
    <dgm:cxn modelId="{E31C8F6F-788D-CD47-8FCA-04F9E311971D}" type="presParOf" srcId="{015FF3DE-E04B-3D48-8B02-35CBBCD157B4}" destId="{C2B707BA-E22A-E646-A938-B356AA226AF3}" srcOrd="0" destOrd="0" presId="urn:microsoft.com/office/officeart/2005/8/layout/hierarchy3"/>
    <dgm:cxn modelId="{95CBD273-5BBD-914D-B5DE-8B1A78AC2C48}" type="presParOf" srcId="{015FF3DE-E04B-3D48-8B02-35CBBCD157B4}" destId="{770BDEF3-FC32-A342-A7FD-7BB9BE0E9FBF}" srcOrd="1" destOrd="0" presId="urn:microsoft.com/office/officeart/2005/8/layout/hierarchy3"/>
    <dgm:cxn modelId="{FC0C808F-5717-1148-A26C-8C6676748E19}" type="presParOf" srcId="{015FF3DE-E04B-3D48-8B02-35CBBCD157B4}" destId="{50F3A910-C661-EE40-843B-E31EA3B219B6}" srcOrd="2" destOrd="0" presId="urn:microsoft.com/office/officeart/2005/8/layout/hierarchy3"/>
    <dgm:cxn modelId="{B73351E4-B4A1-1A4C-B5A9-227EDED4A724}" type="presParOf" srcId="{015FF3DE-E04B-3D48-8B02-35CBBCD157B4}" destId="{897845D3-9A0F-1F47-9708-7E7DAFACA2C3}" srcOrd="3" destOrd="0" presId="urn:microsoft.com/office/officeart/2005/8/layout/hierarchy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428201-F149-F34C-B7B8-C1BC83AF05EE}" type="doc">
      <dgm:prSet loTypeId="urn:microsoft.com/office/officeart/2005/8/layout/hierarchy3" loCatId="" qsTypeId="urn:microsoft.com/office/officeart/2005/8/quickstyle/simple1" qsCatId="simple" csTypeId="urn:microsoft.com/office/officeart/2005/8/colors/accent1_2" csCatId="accent1" phldr="1"/>
      <dgm:spPr/>
      <dgm:t>
        <a:bodyPr/>
        <a:lstStyle/>
        <a:p>
          <a:endParaRPr lang="en-US"/>
        </a:p>
      </dgm:t>
    </dgm:pt>
    <dgm:pt modelId="{5171FC87-A733-F149-80CE-EBE4905A02C4}">
      <dgm:prSet phldrT="[Text]" custT="1"/>
      <dgm:spPr>
        <a:solidFill>
          <a:schemeClr val="accent2">
            <a:lumMod val="40000"/>
            <a:lumOff val="60000"/>
          </a:schemeClr>
        </a:solidFill>
        <a:ln>
          <a:noFill/>
        </a:ln>
      </dgm:spPr>
      <dgm:t>
        <a:bodyPr/>
        <a:lstStyle/>
        <a:p>
          <a:r>
            <a:rPr lang="en-US" sz="2800" b="1" dirty="0">
              <a:solidFill>
                <a:srgbClr val="3C2100"/>
              </a:solidFill>
            </a:rPr>
            <a:t>Schoolwork (n=58)</a:t>
          </a:r>
        </a:p>
      </dgm:t>
    </dgm:pt>
    <dgm:pt modelId="{1EEBC464-98E2-E643-B760-000119A42A46}" type="parTrans" cxnId="{2DBFF874-5E1D-1944-8B1A-04881A703A3D}">
      <dgm:prSet/>
      <dgm:spPr/>
      <dgm:t>
        <a:bodyPr/>
        <a:lstStyle/>
        <a:p>
          <a:endParaRPr lang="en-US"/>
        </a:p>
      </dgm:t>
    </dgm:pt>
    <dgm:pt modelId="{3D41F574-7976-8041-BCD4-4F2235935448}" type="sibTrans" cxnId="{2DBFF874-5E1D-1944-8B1A-04881A703A3D}">
      <dgm:prSet/>
      <dgm:spPr/>
      <dgm:t>
        <a:bodyPr/>
        <a:lstStyle/>
        <a:p>
          <a:endParaRPr lang="en-US"/>
        </a:p>
      </dgm:t>
    </dgm:pt>
    <dgm:pt modelId="{5C79F82A-C25A-364E-8530-3896FDA6ABDD}">
      <dgm:prSet phldrT="[Text]" custT="1"/>
      <dgm:spPr>
        <a:solidFill>
          <a:schemeClr val="bg2">
            <a:alpha val="90000"/>
          </a:schemeClr>
        </a:solidFill>
        <a:ln w="9525">
          <a:solidFill>
            <a:schemeClr val="accent2">
              <a:lumMod val="75000"/>
            </a:schemeClr>
          </a:solidFill>
        </a:ln>
      </dgm:spPr>
      <dgm:t>
        <a:bodyPr/>
        <a:lstStyle/>
        <a:p>
          <a:r>
            <a:rPr lang="en-US" sz="2800" b="1" dirty="0">
              <a:solidFill>
                <a:srgbClr val="3C2100"/>
              </a:solidFill>
            </a:rPr>
            <a:t>Decreased study effectiveness </a:t>
          </a:r>
        </a:p>
      </dgm:t>
    </dgm:pt>
    <dgm:pt modelId="{946D0A19-A00D-FD49-A7DA-F66C03CF9E53}" type="parTrans" cxnId="{5A4EFFDA-032C-8646-9D50-726DF4B67139}">
      <dgm:prSet/>
      <dgm:spPr>
        <a:ln w="9525">
          <a:solidFill>
            <a:schemeClr val="accent2">
              <a:lumMod val="75000"/>
            </a:schemeClr>
          </a:solidFill>
        </a:ln>
      </dgm:spPr>
      <dgm:t>
        <a:bodyPr/>
        <a:lstStyle/>
        <a:p>
          <a:endParaRPr lang="en-US"/>
        </a:p>
      </dgm:t>
    </dgm:pt>
    <dgm:pt modelId="{EF721E49-388E-6E47-BD8F-A224F15A38A1}" type="sibTrans" cxnId="{5A4EFFDA-032C-8646-9D50-726DF4B67139}">
      <dgm:prSet/>
      <dgm:spPr/>
      <dgm:t>
        <a:bodyPr/>
        <a:lstStyle/>
        <a:p>
          <a:endParaRPr lang="en-US"/>
        </a:p>
      </dgm:t>
    </dgm:pt>
    <dgm:pt modelId="{FC193FD4-C55F-5047-AFF4-A1A93FDDEE8F}">
      <dgm:prSet phldrT="[Text]" custT="1"/>
      <dgm:spPr>
        <a:solidFill>
          <a:schemeClr val="bg2">
            <a:alpha val="90000"/>
          </a:schemeClr>
        </a:solidFill>
        <a:ln w="9525">
          <a:solidFill>
            <a:schemeClr val="accent2">
              <a:lumMod val="75000"/>
            </a:schemeClr>
          </a:solidFill>
        </a:ln>
      </dgm:spPr>
      <dgm:t>
        <a:bodyPr/>
        <a:lstStyle/>
        <a:p>
          <a:pPr marL="0" lvl="0" indent="0" algn="ctr" defTabSz="2533650">
            <a:lnSpc>
              <a:spcPct val="90000"/>
            </a:lnSpc>
            <a:spcBef>
              <a:spcPct val="0"/>
            </a:spcBef>
            <a:spcAft>
              <a:spcPct val="35000"/>
            </a:spcAft>
            <a:buNone/>
          </a:pPr>
          <a:r>
            <a:rPr lang="en-US" sz="2800" b="1" kern="1200" dirty="0">
              <a:solidFill>
                <a:srgbClr val="3C2100"/>
              </a:solidFill>
              <a:latin typeface="Calibri"/>
              <a:ea typeface="+mn-ea"/>
              <a:cs typeface="+mn-cs"/>
            </a:rPr>
            <a:t>Being distracted from studying</a:t>
          </a:r>
        </a:p>
      </dgm:t>
    </dgm:pt>
    <dgm:pt modelId="{FE00646A-BB1C-5E44-A264-8908E469DB75}" type="parTrans" cxnId="{CC7A88AD-730D-9542-8F3D-EECC3B115B90}">
      <dgm:prSet/>
      <dgm:spPr>
        <a:ln w="9525">
          <a:solidFill>
            <a:schemeClr val="accent2">
              <a:lumMod val="75000"/>
            </a:schemeClr>
          </a:solidFill>
        </a:ln>
      </dgm:spPr>
      <dgm:t>
        <a:bodyPr/>
        <a:lstStyle/>
        <a:p>
          <a:endParaRPr lang="en-US"/>
        </a:p>
      </dgm:t>
    </dgm:pt>
    <dgm:pt modelId="{6B5909A7-0994-C54D-95BD-919970B9212D}" type="sibTrans" cxnId="{CC7A88AD-730D-9542-8F3D-EECC3B115B90}">
      <dgm:prSet/>
      <dgm:spPr/>
      <dgm:t>
        <a:bodyPr/>
        <a:lstStyle/>
        <a:p>
          <a:endParaRPr lang="en-US"/>
        </a:p>
      </dgm:t>
    </dgm:pt>
    <dgm:pt modelId="{3F1A9DD5-A821-264D-B019-A7D69FCA35D0}" type="pres">
      <dgm:prSet presAssocID="{20428201-F149-F34C-B7B8-C1BC83AF05EE}" presName="diagram" presStyleCnt="0">
        <dgm:presLayoutVars>
          <dgm:chPref val="1"/>
          <dgm:dir/>
          <dgm:animOne val="branch"/>
          <dgm:animLvl val="lvl"/>
          <dgm:resizeHandles/>
        </dgm:presLayoutVars>
      </dgm:prSet>
      <dgm:spPr/>
    </dgm:pt>
    <dgm:pt modelId="{9951EC8E-B83F-DD4D-B6A6-604F45D90869}" type="pres">
      <dgm:prSet presAssocID="{5171FC87-A733-F149-80CE-EBE4905A02C4}" presName="root" presStyleCnt="0"/>
      <dgm:spPr/>
    </dgm:pt>
    <dgm:pt modelId="{2B405667-01B8-624C-B111-F4534182779C}" type="pres">
      <dgm:prSet presAssocID="{5171FC87-A733-F149-80CE-EBE4905A02C4}" presName="rootComposite" presStyleCnt="0"/>
      <dgm:spPr/>
    </dgm:pt>
    <dgm:pt modelId="{1DCA99F5-CEB3-E747-AA5D-9BB9D71095FD}" type="pres">
      <dgm:prSet presAssocID="{5171FC87-A733-F149-80CE-EBE4905A02C4}" presName="rootText" presStyleLbl="node1" presStyleIdx="0" presStyleCnt="1" custScaleY="53703" custLinFactNeighborY="31062"/>
      <dgm:spPr/>
    </dgm:pt>
    <dgm:pt modelId="{28D8FBB7-8735-EB4D-BFA0-DAD8316A0611}" type="pres">
      <dgm:prSet presAssocID="{5171FC87-A733-F149-80CE-EBE4905A02C4}" presName="rootConnector" presStyleLbl="node1" presStyleIdx="0" presStyleCnt="1"/>
      <dgm:spPr/>
    </dgm:pt>
    <dgm:pt modelId="{9AEFCD5A-18AA-B549-8959-CB584F54ABEE}" type="pres">
      <dgm:prSet presAssocID="{5171FC87-A733-F149-80CE-EBE4905A02C4}" presName="childShape" presStyleCnt="0"/>
      <dgm:spPr/>
    </dgm:pt>
    <dgm:pt modelId="{54FD552E-E7CE-3D4D-95EE-E4EC66D314E7}" type="pres">
      <dgm:prSet presAssocID="{946D0A19-A00D-FD49-A7DA-F66C03CF9E53}" presName="Name13" presStyleLbl="parChTrans1D2" presStyleIdx="0" presStyleCnt="2"/>
      <dgm:spPr/>
    </dgm:pt>
    <dgm:pt modelId="{6E5641B8-53E0-AA4F-BE87-5D8614539CE9}" type="pres">
      <dgm:prSet presAssocID="{5C79F82A-C25A-364E-8530-3896FDA6ABDD}" presName="childText" presStyleLbl="bgAcc1" presStyleIdx="0" presStyleCnt="2" custScaleX="135316" custScaleY="83812" custLinFactNeighborY="13944">
        <dgm:presLayoutVars>
          <dgm:bulletEnabled val="1"/>
        </dgm:presLayoutVars>
      </dgm:prSet>
      <dgm:spPr/>
    </dgm:pt>
    <dgm:pt modelId="{7BB1F942-6E70-A049-9EE7-7001CCAD3B5E}" type="pres">
      <dgm:prSet presAssocID="{FE00646A-BB1C-5E44-A264-8908E469DB75}" presName="Name13" presStyleLbl="parChTrans1D2" presStyleIdx="1" presStyleCnt="2"/>
      <dgm:spPr/>
    </dgm:pt>
    <dgm:pt modelId="{CF59B00C-8FFE-8F4C-AF9D-7FF873567655}" type="pres">
      <dgm:prSet presAssocID="{FC193FD4-C55F-5047-AFF4-A1A93FDDEE8F}" presName="childText" presStyleLbl="bgAcc1" presStyleIdx="1" presStyleCnt="2" custScaleX="136246" custScaleY="81901">
        <dgm:presLayoutVars>
          <dgm:bulletEnabled val="1"/>
        </dgm:presLayoutVars>
      </dgm:prSet>
      <dgm:spPr/>
    </dgm:pt>
  </dgm:ptLst>
  <dgm:cxnLst>
    <dgm:cxn modelId="{67BC0329-266B-BC4C-8A3D-73E59B7B4C6B}" type="presOf" srcId="{5171FC87-A733-F149-80CE-EBE4905A02C4}" destId="{1DCA99F5-CEB3-E747-AA5D-9BB9D71095FD}" srcOrd="0" destOrd="0" presId="urn:microsoft.com/office/officeart/2005/8/layout/hierarchy3"/>
    <dgm:cxn modelId="{E52F1940-CE35-0441-AD64-B7E72EE80F0E}" type="presOf" srcId="{FE00646A-BB1C-5E44-A264-8908E469DB75}" destId="{7BB1F942-6E70-A049-9EE7-7001CCAD3B5E}" srcOrd="0" destOrd="0" presId="urn:microsoft.com/office/officeart/2005/8/layout/hierarchy3"/>
    <dgm:cxn modelId="{391CD94B-7089-D04D-AE76-60561FC34E51}" type="presOf" srcId="{FC193FD4-C55F-5047-AFF4-A1A93FDDEE8F}" destId="{CF59B00C-8FFE-8F4C-AF9D-7FF873567655}" srcOrd="0" destOrd="0" presId="urn:microsoft.com/office/officeart/2005/8/layout/hierarchy3"/>
    <dgm:cxn modelId="{AD875572-A1ED-024D-BB40-46A21420F489}" type="presOf" srcId="{5C79F82A-C25A-364E-8530-3896FDA6ABDD}" destId="{6E5641B8-53E0-AA4F-BE87-5D8614539CE9}" srcOrd="0" destOrd="0" presId="urn:microsoft.com/office/officeart/2005/8/layout/hierarchy3"/>
    <dgm:cxn modelId="{2DBFF874-5E1D-1944-8B1A-04881A703A3D}" srcId="{20428201-F149-F34C-B7B8-C1BC83AF05EE}" destId="{5171FC87-A733-F149-80CE-EBE4905A02C4}" srcOrd="0" destOrd="0" parTransId="{1EEBC464-98E2-E643-B760-000119A42A46}" sibTransId="{3D41F574-7976-8041-BCD4-4F2235935448}"/>
    <dgm:cxn modelId="{A49123A1-DD83-B145-8498-7DBF2334E8E3}" type="presOf" srcId="{20428201-F149-F34C-B7B8-C1BC83AF05EE}" destId="{3F1A9DD5-A821-264D-B019-A7D69FCA35D0}" srcOrd="0" destOrd="0" presId="urn:microsoft.com/office/officeart/2005/8/layout/hierarchy3"/>
    <dgm:cxn modelId="{CC7A88AD-730D-9542-8F3D-EECC3B115B90}" srcId="{5171FC87-A733-F149-80CE-EBE4905A02C4}" destId="{FC193FD4-C55F-5047-AFF4-A1A93FDDEE8F}" srcOrd="1" destOrd="0" parTransId="{FE00646A-BB1C-5E44-A264-8908E469DB75}" sibTransId="{6B5909A7-0994-C54D-95BD-919970B9212D}"/>
    <dgm:cxn modelId="{5A2D14BF-8B9D-6F43-93FD-CE9AA9AE5DBF}" type="presOf" srcId="{5171FC87-A733-F149-80CE-EBE4905A02C4}" destId="{28D8FBB7-8735-EB4D-BFA0-DAD8316A0611}" srcOrd="1" destOrd="0" presId="urn:microsoft.com/office/officeart/2005/8/layout/hierarchy3"/>
    <dgm:cxn modelId="{5A4EFFDA-032C-8646-9D50-726DF4B67139}" srcId="{5171FC87-A733-F149-80CE-EBE4905A02C4}" destId="{5C79F82A-C25A-364E-8530-3896FDA6ABDD}" srcOrd="0" destOrd="0" parTransId="{946D0A19-A00D-FD49-A7DA-F66C03CF9E53}" sibTransId="{EF721E49-388E-6E47-BD8F-A224F15A38A1}"/>
    <dgm:cxn modelId="{26F55EF5-7D92-7545-B370-FAD06E1643B6}" type="presOf" srcId="{946D0A19-A00D-FD49-A7DA-F66C03CF9E53}" destId="{54FD552E-E7CE-3D4D-95EE-E4EC66D314E7}" srcOrd="0" destOrd="0" presId="urn:microsoft.com/office/officeart/2005/8/layout/hierarchy3"/>
    <dgm:cxn modelId="{2A4537E2-B541-9F48-8B6B-AF13025749C6}" type="presParOf" srcId="{3F1A9DD5-A821-264D-B019-A7D69FCA35D0}" destId="{9951EC8E-B83F-DD4D-B6A6-604F45D90869}" srcOrd="0" destOrd="0" presId="urn:microsoft.com/office/officeart/2005/8/layout/hierarchy3"/>
    <dgm:cxn modelId="{DC2B257F-0741-5443-9549-AB525B81FC94}" type="presParOf" srcId="{9951EC8E-B83F-DD4D-B6A6-604F45D90869}" destId="{2B405667-01B8-624C-B111-F4534182779C}" srcOrd="0" destOrd="0" presId="urn:microsoft.com/office/officeart/2005/8/layout/hierarchy3"/>
    <dgm:cxn modelId="{CDAE6C9A-AD50-BC40-9325-97AA78E2BCFC}" type="presParOf" srcId="{2B405667-01B8-624C-B111-F4534182779C}" destId="{1DCA99F5-CEB3-E747-AA5D-9BB9D71095FD}" srcOrd="0" destOrd="0" presId="urn:microsoft.com/office/officeart/2005/8/layout/hierarchy3"/>
    <dgm:cxn modelId="{78DDE161-2107-CF42-9AA9-828C741EFB5F}" type="presParOf" srcId="{2B405667-01B8-624C-B111-F4534182779C}" destId="{28D8FBB7-8735-EB4D-BFA0-DAD8316A0611}" srcOrd="1" destOrd="0" presId="urn:microsoft.com/office/officeart/2005/8/layout/hierarchy3"/>
    <dgm:cxn modelId="{84A7F76E-B400-1D44-A14E-58566D255AB6}" type="presParOf" srcId="{9951EC8E-B83F-DD4D-B6A6-604F45D90869}" destId="{9AEFCD5A-18AA-B549-8959-CB584F54ABEE}" srcOrd="1" destOrd="0" presId="urn:microsoft.com/office/officeart/2005/8/layout/hierarchy3"/>
    <dgm:cxn modelId="{B4BB1C91-4757-2D4C-8DE0-136136E2F762}" type="presParOf" srcId="{9AEFCD5A-18AA-B549-8959-CB584F54ABEE}" destId="{54FD552E-E7CE-3D4D-95EE-E4EC66D314E7}" srcOrd="0" destOrd="0" presId="urn:microsoft.com/office/officeart/2005/8/layout/hierarchy3"/>
    <dgm:cxn modelId="{42C89395-26CF-E446-A482-EC1C19CDBD4D}" type="presParOf" srcId="{9AEFCD5A-18AA-B549-8959-CB584F54ABEE}" destId="{6E5641B8-53E0-AA4F-BE87-5D8614539CE9}" srcOrd="1" destOrd="0" presId="urn:microsoft.com/office/officeart/2005/8/layout/hierarchy3"/>
    <dgm:cxn modelId="{7C6531C3-88F9-8843-8D35-46A182159779}" type="presParOf" srcId="{9AEFCD5A-18AA-B549-8959-CB584F54ABEE}" destId="{7BB1F942-6E70-A049-9EE7-7001CCAD3B5E}" srcOrd="2" destOrd="0" presId="urn:microsoft.com/office/officeart/2005/8/layout/hierarchy3"/>
    <dgm:cxn modelId="{4A5F70F9-B7E4-1E49-BE48-BD77713F9F83}" type="presParOf" srcId="{9AEFCD5A-18AA-B549-8959-CB584F54ABEE}" destId="{CF59B00C-8FFE-8F4C-AF9D-7FF873567655}" srcOrd="3" destOrd="0" presId="urn:microsoft.com/office/officeart/2005/8/layout/hierarchy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D1C826-A14A-734A-B51E-952F6E1C73F2}">
      <dsp:nvSpPr>
        <dsp:cNvPr id="0" name=""/>
        <dsp:cNvSpPr/>
      </dsp:nvSpPr>
      <dsp:spPr>
        <a:xfrm>
          <a:off x="1636018" y="286764"/>
          <a:ext cx="3047197" cy="863560"/>
        </a:xfrm>
        <a:prstGeom prst="roundRect">
          <a:avLst>
            <a:gd name="adj" fmla="val 10000"/>
          </a:avLst>
        </a:prstGeom>
        <a:solidFill>
          <a:schemeClr val="accent2">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2800" b="1" kern="1200" dirty="0">
              <a:solidFill>
                <a:srgbClr val="3C2100"/>
              </a:solidFill>
              <a:latin typeface="Calibri"/>
              <a:ea typeface="+mn-ea"/>
              <a:cs typeface="+mn-cs"/>
            </a:rPr>
            <a:t>Daily Activities (n=98)</a:t>
          </a:r>
        </a:p>
      </dsp:txBody>
      <dsp:txXfrm>
        <a:off x="1661311" y="312057"/>
        <a:ext cx="2996611" cy="812974"/>
      </dsp:txXfrm>
    </dsp:sp>
    <dsp:sp modelId="{D81929D6-465B-EC4A-80F2-4909D11B0E81}">
      <dsp:nvSpPr>
        <dsp:cNvPr id="0" name=""/>
        <dsp:cNvSpPr/>
      </dsp:nvSpPr>
      <dsp:spPr>
        <a:xfrm>
          <a:off x="4073776" y="1150325"/>
          <a:ext cx="304719" cy="690418"/>
        </a:xfrm>
        <a:custGeom>
          <a:avLst/>
          <a:gdLst/>
          <a:ahLst/>
          <a:cxnLst/>
          <a:rect l="0" t="0" r="0" b="0"/>
          <a:pathLst>
            <a:path>
              <a:moveTo>
                <a:pt x="304719" y="0"/>
              </a:moveTo>
              <a:lnTo>
                <a:pt x="304719" y="690418"/>
              </a:lnTo>
              <a:lnTo>
                <a:pt x="0" y="690418"/>
              </a:lnTo>
            </a:path>
          </a:pathLst>
        </a:custGeom>
        <a:noFill/>
        <a:ln w="952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C7C2D35B-40B2-1245-9A23-29FB5992C64B}">
      <dsp:nvSpPr>
        <dsp:cNvPr id="0" name=""/>
        <dsp:cNvSpPr/>
      </dsp:nvSpPr>
      <dsp:spPr>
        <a:xfrm>
          <a:off x="341470" y="1248627"/>
          <a:ext cx="3732305" cy="1184232"/>
        </a:xfrm>
        <a:prstGeom prst="roundRect">
          <a:avLst>
            <a:gd name="adj" fmla="val 10000"/>
          </a:avLst>
        </a:prstGeom>
        <a:solidFill>
          <a:schemeClr val="bg2">
            <a:alpha val="90000"/>
          </a:schemeClr>
        </a:solidFill>
        <a:ln w="952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2533650">
            <a:lnSpc>
              <a:spcPct val="90000"/>
            </a:lnSpc>
            <a:spcBef>
              <a:spcPct val="0"/>
            </a:spcBef>
            <a:spcAft>
              <a:spcPct val="35000"/>
            </a:spcAft>
            <a:buNone/>
          </a:pPr>
          <a:r>
            <a:rPr lang="en-US" sz="2800" b="1" kern="1200" dirty="0">
              <a:solidFill>
                <a:srgbClr val="3C2100"/>
              </a:solidFill>
              <a:latin typeface="Calibri"/>
              <a:ea typeface="+mn-ea"/>
              <a:cs typeface="+mn-cs"/>
            </a:rPr>
            <a:t>Challenges to daily activities</a:t>
          </a:r>
        </a:p>
      </dsp:txBody>
      <dsp:txXfrm>
        <a:off x="376155" y="1283312"/>
        <a:ext cx="3662935" cy="1114862"/>
      </dsp:txXfrm>
    </dsp:sp>
    <dsp:sp modelId="{9685FFC0-2E8E-CC4D-9829-6FCA86BB6DDC}">
      <dsp:nvSpPr>
        <dsp:cNvPr id="0" name=""/>
        <dsp:cNvSpPr/>
      </dsp:nvSpPr>
      <dsp:spPr>
        <a:xfrm>
          <a:off x="4073776" y="1150325"/>
          <a:ext cx="304719" cy="2025853"/>
        </a:xfrm>
        <a:custGeom>
          <a:avLst/>
          <a:gdLst/>
          <a:ahLst/>
          <a:cxnLst/>
          <a:rect l="0" t="0" r="0" b="0"/>
          <a:pathLst>
            <a:path>
              <a:moveTo>
                <a:pt x="304719" y="0"/>
              </a:moveTo>
              <a:lnTo>
                <a:pt x="304719" y="2025853"/>
              </a:lnTo>
              <a:lnTo>
                <a:pt x="0" y="2025853"/>
              </a:lnTo>
            </a:path>
          </a:pathLst>
        </a:custGeom>
        <a:noFill/>
        <a:ln w="952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656880C7-674A-F241-B798-96D4E7F3641E}">
      <dsp:nvSpPr>
        <dsp:cNvPr id="0" name=""/>
        <dsp:cNvSpPr/>
      </dsp:nvSpPr>
      <dsp:spPr>
        <a:xfrm>
          <a:off x="341470" y="2584062"/>
          <a:ext cx="3732305" cy="1184232"/>
        </a:xfrm>
        <a:prstGeom prst="roundRect">
          <a:avLst>
            <a:gd name="adj" fmla="val 10000"/>
          </a:avLst>
        </a:prstGeom>
        <a:solidFill>
          <a:schemeClr val="bg2">
            <a:alpha val="90000"/>
          </a:schemeClr>
        </a:solidFill>
        <a:ln w="952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2533650">
            <a:lnSpc>
              <a:spcPct val="90000"/>
            </a:lnSpc>
            <a:spcBef>
              <a:spcPct val="0"/>
            </a:spcBef>
            <a:spcAft>
              <a:spcPct val="35000"/>
            </a:spcAft>
            <a:buNone/>
          </a:pPr>
          <a:r>
            <a:rPr lang="en-US" sz="2800" b="1" kern="1200">
              <a:solidFill>
                <a:srgbClr val="3C2100"/>
              </a:solidFill>
              <a:latin typeface="Calibri"/>
              <a:ea typeface="+mn-ea"/>
              <a:cs typeface="+mn-cs"/>
            </a:rPr>
            <a:t>Reduced life engagement</a:t>
          </a:r>
          <a:endParaRPr lang="en-US" sz="2800" b="1" kern="1200" dirty="0">
            <a:solidFill>
              <a:srgbClr val="3C2100"/>
            </a:solidFill>
            <a:latin typeface="Calibri"/>
            <a:ea typeface="+mn-ea"/>
            <a:cs typeface="+mn-cs"/>
          </a:endParaRPr>
        </a:p>
      </dsp:txBody>
      <dsp:txXfrm>
        <a:off x="376155" y="2618747"/>
        <a:ext cx="3662935" cy="1114862"/>
      </dsp:txXfrm>
    </dsp:sp>
    <dsp:sp modelId="{713F1A64-F4E0-1449-A429-25F94B2173A9}">
      <dsp:nvSpPr>
        <dsp:cNvPr id="0" name=""/>
        <dsp:cNvSpPr/>
      </dsp:nvSpPr>
      <dsp:spPr>
        <a:xfrm>
          <a:off x="4073776" y="1150325"/>
          <a:ext cx="304719" cy="3361455"/>
        </a:xfrm>
        <a:custGeom>
          <a:avLst/>
          <a:gdLst/>
          <a:ahLst/>
          <a:cxnLst/>
          <a:rect l="0" t="0" r="0" b="0"/>
          <a:pathLst>
            <a:path>
              <a:moveTo>
                <a:pt x="304719" y="0"/>
              </a:moveTo>
              <a:lnTo>
                <a:pt x="304719" y="3361455"/>
              </a:lnTo>
              <a:lnTo>
                <a:pt x="0" y="3361455"/>
              </a:lnTo>
            </a:path>
          </a:pathLst>
        </a:custGeom>
        <a:noFill/>
        <a:ln w="952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4CD3AA33-3A32-2341-BB0F-C7D829F72843}">
      <dsp:nvSpPr>
        <dsp:cNvPr id="0" name=""/>
        <dsp:cNvSpPr/>
      </dsp:nvSpPr>
      <dsp:spPr>
        <a:xfrm>
          <a:off x="341470" y="3919664"/>
          <a:ext cx="3732305" cy="1184232"/>
        </a:xfrm>
        <a:prstGeom prst="roundRect">
          <a:avLst>
            <a:gd name="adj" fmla="val 10000"/>
          </a:avLst>
        </a:prstGeom>
        <a:solidFill>
          <a:schemeClr val="bg2">
            <a:alpha val="90000"/>
          </a:schemeClr>
        </a:solidFill>
        <a:ln w="952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2533650">
            <a:lnSpc>
              <a:spcPct val="90000"/>
            </a:lnSpc>
            <a:spcBef>
              <a:spcPct val="0"/>
            </a:spcBef>
            <a:spcAft>
              <a:spcPct val="35000"/>
            </a:spcAft>
            <a:buNone/>
          </a:pPr>
          <a:r>
            <a:rPr lang="en-US" sz="2800" b="1" kern="1200" dirty="0">
              <a:solidFill>
                <a:srgbClr val="3C2100"/>
              </a:solidFill>
              <a:latin typeface="Calibri"/>
              <a:ea typeface="+mn-ea"/>
              <a:cs typeface="+mn-cs"/>
            </a:rPr>
            <a:t>Living with emotional instability</a:t>
          </a:r>
        </a:p>
      </dsp:txBody>
      <dsp:txXfrm>
        <a:off x="376155" y="3954349"/>
        <a:ext cx="3662935" cy="11148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A2C711-C5A9-8D43-B9F3-46047DB873FC}">
      <dsp:nvSpPr>
        <dsp:cNvPr id="0" name=""/>
        <dsp:cNvSpPr/>
      </dsp:nvSpPr>
      <dsp:spPr>
        <a:xfrm>
          <a:off x="439118" y="763036"/>
          <a:ext cx="3626225" cy="821485"/>
        </a:xfrm>
        <a:prstGeom prst="roundRect">
          <a:avLst>
            <a:gd name="adj" fmla="val 10000"/>
          </a:avLst>
        </a:prstGeom>
        <a:solidFill>
          <a:schemeClr val="accent2">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2800" b="1" kern="1200" dirty="0">
              <a:solidFill>
                <a:srgbClr val="3C2100"/>
              </a:solidFill>
              <a:latin typeface="Calibri"/>
              <a:ea typeface="+mn-ea"/>
              <a:cs typeface="+mn-cs"/>
            </a:rPr>
            <a:t>Social Relationships (n=61)</a:t>
          </a:r>
        </a:p>
      </dsp:txBody>
      <dsp:txXfrm>
        <a:off x="463178" y="787096"/>
        <a:ext cx="3578105" cy="773365"/>
      </dsp:txXfrm>
    </dsp:sp>
    <dsp:sp modelId="{C2B707BA-E22A-E646-A938-B356AA226AF3}">
      <dsp:nvSpPr>
        <dsp:cNvPr id="0" name=""/>
        <dsp:cNvSpPr/>
      </dsp:nvSpPr>
      <dsp:spPr>
        <a:xfrm>
          <a:off x="801741" y="1584522"/>
          <a:ext cx="340802" cy="755604"/>
        </a:xfrm>
        <a:custGeom>
          <a:avLst/>
          <a:gdLst/>
          <a:ahLst/>
          <a:cxnLst/>
          <a:rect l="0" t="0" r="0" b="0"/>
          <a:pathLst>
            <a:path>
              <a:moveTo>
                <a:pt x="0" y="0"/>
              </a:moveTo>
              <a:lnTo>
                <a:pt x="0" y="755604"/>
              </a:lnTo>
              <a:lnTo>
                <a:pt x="340802" y="755604"/>
              </a:lnTo>
            </a:path>
          </a:pathLst>
        </a:custGeom>
        <a:noFill/>
        <a:ln w="952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770BDEF3-FC32-A342-A7FD-7BB9BE0E9FBF}">
      <dsp:nvSpPr>
        <dsp:cNvPr id="0" name=""/>
        <dsp:cNvSpPr/>
      </dsp:nvSpPr>
      <dsp:spPr>
        <a:xfrm>
          <a:off x="1142543" y="1709793"/>
          <a:ext cx="3340004" cy="1260665"/>
        </a:xfrm>
        <a:prstGeom prst="roundRect">
          <a:avLst>
            <a:gd name="adj" fmla="val 10000"/>
          </a:avLst>
        </a:prstGeom>
        <a:solidFill>
          <a:schemeClr val="bg2">
            <a:alpha val="90000"/>
          </a:schemeClr>
        </a:solidFill>
        <a:ln w="952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2533650">
            <a:lnSpc>
              <a:spcPct val="90000"/>
            </a:lnSpc>
            <a:spcBef>
              <a:spcPct val="0"/>
            </a:spcBef>
            <a:spcAft>
              <a:spcPct val="35000"/>
            </a:spcAft>
            <a:buNone/>
          </a:pPr>
          <a:r>
            <a:rPr lang="en-US" sz="2800" b="1" kern="1200" dirty="0">
              <a:solidFill>
                <a:srgbClr val="3C2100"/>
              </a:solidFill>
              <a:latin typeface="Calibri"/>
              <a:ea typeface="+mn-ea"/>
              <a:cs typeface="+mn-cs"/>
            </a:rPr>
            <a:t>Social disengagement</a:t>
          </a:r>
        </a:p>
      </dsp:txBody>
      <dsp:txXfrm>
        <a:off x="1179467" y="1746717"/>
        <a:ext cx="3266156" cy="1186817"/>
      </dsp:txXfrm>
    </dsp:sp>
    <dsp:sp modelId="{50F3A910-C661-EE40-843B-E31EA3B219B6}">
      <dsp:nvSpPr>
        <dsp:cNvPr id="0" name=""/>
        <dsp:cNvSpPr/>
      </dsp:nvSpPr>
      <dsp:spPr>
        <a:xfrm>
          <a:off x="801741" y="1584522"/>
          <a:ext cx="353739" cy="2154728"/>
        </a:xfrm>
        <a:custGeom>
          <a:avLst/>
          <a:gdLst/>
          <a:ahLst/>
          <a:cxnLst/>
          <a:rect l="0" t="0" r="0" b="0"/>
          <a:pathLst>
            <a:path>
              <a:moveTo>
                <a:pt x="0" y="0"/>
              </a:moveTo>
              <a:lnTo>
                <a:pt x="0" y="2154728"/>
              </a:lnTo>
              <a:lnTo>
                <a:pt x="353739" y="2154728"/>
              </a:lnTo>
            </a:path>
          </a:pathLst>
        </a:custGeom>
        <a:noFill/>
        <a:ln w="952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897845D3-9A0F-1F47-9708-7E7DAFACA2C3}">
      <dsp:nvSpPr>
        <dsp:cNvPr id="0" name=""/>
        <dsp:cNvSpPr/>
      </dsp:nvSpPr>
      <dsp:spPr>
        <a:xfrm>
          <a:off x="1155481" y="3108918"/>
          <a:ext cx="3340004" cy="1260665"/>
        </a:xfrm>
        <a:prstGeom prst="roundRect">
          <a:avLst>
            <a:gd name="adj" fmla="val 10000"/>
          </a:avLst>
        </a:prstGeom>
        <a:solidFill>
          <a:schemeClr val="bg2">
            <a:alpha val="90000"/>
          </a:schemeClr>
        </a:solidFill>
        <a:ln w="952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2533650">
            <a:lnSpc>
              <a:spcPct val="90000"/>
            </a:lnSpc>
            <a:spcBef>
              <a:spcPct val="0"/>
            </a:spcBef>
            <a:spcAft>
              <a:spcPct val="35000"/>
            </a:spcAft>
            <a:buNone/>
          </a:pPr>
          <a:r>
            <a:rPr lang="en-US" sz="2800" b="1" kern="1200" dirty="0">
              <a:solidFill>
                <a:srgbClr val="3C2100"/>
              </a:solidFill>
              <a:latin typeface="Calibri"/>
              <a:ea typeface="+mn-ea"/>
              <a:cs typeface="+mn-cs"/>
            </a:rPr>
            <a:t>Challenges to social interaction</a:t>
          </a:r>
        </a:p>
      </dsp:txBody>
      <dsp:txXfrm>
        <a:off x="1192405" y="3145842"/>
        <a:ext cx="3266156" cy="11868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CA99F5-CEB3-E747-AA5D-9BB9D71095FD}">
      <dsp:nvSpPr>
        <dsp:cNvPr id="0" name=""/>
        <dsp:cNvSpPr/>
      </dsp:nvSpPr>
      <dsp:spPr>
        <a:xfrm>
          <a:off x="268617" y="472031"/>
          <a:ext cx="3033844" cy="814632"/>
        </a:xfrm>
        <a:prstGeom prst="roundRect">
          <a:avLst>
            <a:gd name="adj" fmla="val 10000"/>
          </a:avLst>
        </a:prstGeom>
        <a:solidFill>
          <a:schemeClr val="accent2">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rgbClr val="3C2100"/>
              </a:solidFill>
            </a:rPr>
            <a:t>Schoolwork (n=58)</a:t>
          </a:r>
        </a:p>
      </dsp:txBody>
      <dsp:txXfrm>
        <a:off x="292477" y="495891"/>
        <a:ext cx="2986124" cy="766912"/>
      </dsp:txXfrm>
    </dsp:sp>
    <dsp:sp modelId="{54FD552E-E7CE-3D4D-95EE-E4EC66D314E7}">
      <dsp:nvSpPr>
        <dsp:cNvPr id="0" name=""/>
        <dsp:cNvSpPr/>
      </dsp:nvSpPr>
      <dsp:spPr>
        <a:xfrm>
          <a:off x="572002" y="1286664"/>
          <a:ext cx="303384" cy="755245"/>
        </a:xfrm>
        <a:custGeom>
          <a:avLst/>
          <a:gdLst/>
          <a:ahLst/>
          <a:cxnLst/>
          <a:rect l="0" t="0" r="0" b="0"/>
          <a:pathLst>
            <a:path>
              <a:moveTo>
                <a:pt x="0" y="0"/>
              </a:moveTo>
              <a:lnTo>
                <a:pt x="0" y="755245"/>
              </a:lnTo>
              <a:lnTo>
                <a:pt x="303384" y="755245"/>
              </a:lnTo>
            </a:path>
          </a:pathLst>
        </a:custGeom>
        <a:noFill/>
        <a:ln w="952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6E5641B8-53E0-AA4F-BE87-5D8614539CE9}">
      <dsp:nvSpPr>
        <dsp:cNvPr id="0" name=""/>
        <dsp:cNvSpPr/>
      </dsp:nvSpPr>
      <dsp:spPr>
        <a:xfrm>
          <a:off x="875386" y="1406227"/>
          <a:ext cx="3284221" cy="1271362"/>
        </a:xfrm>
        <a:prstGeom prst="roundRect">
          <a:avLst>
            <a:gd name="adj" fmla="val 10000"/>
          </a:avLst>
        </a:prstGeom>
        <a:solidFill>
          <a:schemeClr val="bg2">
            <a:alpha val="90000"/>
          </a:schemeClr>
        </a:solidFill>
        <a:ln w="952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b="1" kern="1200" dirty="0">
              <a:solidFill>
                <a:srgbClr val="3C2100"/>
              </a:solidFill>
            </a:rPr>
            <a:t>Decreased study effectiveness </a:t>
          </a:r>
        </a:p>
      </dsp:txBody>
      <dsp:txXfrm>
        <a:off x="912623" y="1443464"/>
        <a:ext cx="3209747" cy="1196888"/>
      </dsp:txXfrm>
    </dsp:sp>
    <dsp:sp modelId="{7BB1F942-6E70-A049-9EE7-7001CCAD3B5E}">
      <dsp:nvSpPr>
        <dsp:cNvPr id="0" name=""/>
        <dsp:cNvSpPr/>
      </dsp:nvSpPr>
      <dsp:spPr>
        <a:xfrm>
          <a:off x="572002" y="1286664"/>
          <a:ext cx="303384" cy="2179824"/>
        </a:xfrm>
        <a:custGeom>
          <a:avLst/>
          <a:gdLst/>
          <a:ahLst/>
          <a:cxnLst/>
          <a:rect l="0" t="0" r="0" b="0"/>
          <a:pathLst>
            <a:path>
              <a:moveTo>
                <a:pt x="0" y="0"/>
              </a:moveTo>
              <a:lnTo>
                <a:pt x="0" y="2179824"/>
              </a:lnTo>
              <a:lnTo>
                <a:pt x="303384" y="2179824"/>
              </a:lnTo>
            </a:path>
          </a:pathLst>
        </a:custGeom>
        <a:noFill/>
        <a:ln w="952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CF59B00C-8FFE-8F4C-AF9D-7FF873567655}">
      <dsp:nvSpPr>
        <dsp:cNvPr id="0" name=""/>
        <dsp:cNvSpPr/>
      </dsp:nvSpPr>
      <dsp:spPr>
        <a:xfrm>
          <a:off x="875386" y="2845301"/>
          <a:ext cx="3306792" cy="1242374"/>
        </a:xfrm>
        <a:prstGeom prst="roundRect">
          <a:avLst>
            <a:gd name="adj" fmla="val 10000"/>
          </a:avLst>
        </a:prstGeom>
        <a:solidFill>
          <a:schemeClr val="bg2">
            <a:alpha val="90000"/>
          </a:schemeClr>
        </a:solidFill>
        <a:ln w="952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2533650">
            <a:lnSpc>
              <a:spcPct val="90000"/>
            </a:lnSpc>
            <a:spcBef>
              <a:spcPct val="0"/>
            </a:spcBef>
            <a:spcAft>
              <a:spcPct val="35000"/>
            </a:spcAft>
            <a:buNone/>
          </a:pPr>
          <a:r>
            <a:rPr lang="en-US" sz="2800" b="1" kern="1200" dirty="0">
              <a:solidFill>
                <a:srgbClr val="3C2100"/>
              </a:solidFill>
              <a:latin typeface="Calibri"/>
              <a:ea typeface="+mn-ea"/>
              <a:cs typeface="+mn-cs"/>
            </a:rPr>
            <a:t>Being distracted from studying</a:t>
          </a:r>
        </a:p>
      </dsp:txBody>
      <dsp:txXfrm>
        <a:off x="911774" y="2881689"/>
        <a:ext cx="3234016" cy="116959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2D8A3-5647-1942-97D9-5E63AB32A2A1}" type="datetimeFigureOut">
              <a:rPr lang="en-US" smtClean="0"/>
              <a:t>6/8/25</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60A884-A1FE-6542-89A1-9DC56D1B4E59}" type="slidenum">
              <a:rPr lang="en-US" smtClean="0"/>
              <a:t>‹#›</a:t>
            </a:fld>
            <a:endParaRPr lang="en-US"/>
          </a:p>
        </p:txBody>
      </p:sp>
    </p:spTree>
    <p:extLst>
      <p:ext uri="{BB962C8B-B14F-4D97-AF65-F5344CB8AC3E}">
        <p14:creationId xmlns:p14="http://schemas.microsoft.com/office/powerpoint/2010/main" val="493759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
            </a:r>
          </a:p>
        </p:txBody>
      </p:sp>
      <p:sp>
        <p:nvSpPr>
          <p:cNvPr id="4" name="Slide Number Placeholder 3"/>
          <p:cNvSpPr>
            <a:spLocks noGrp="1"/>
          </p:cNvSpPr>
          <p:nvPr>
            <p:ph type="sldNum" sz="quarter" idx="5"/>
          </p:nvPr>
        </p:nvSpPr>
        <p:spPr/>
        <p:txBody>
          <a:bodyPr/>
          <a:lstStyle/>
          <a:p>
            <a:fld id="{C460A884-A1FE-6542-89A1-9DC56D1B4E59}" type="slidenum">
              <a:rPr lang="en-US" smtClean="0"/>
              <a:t>1</a:t>
            </a:fld>
            <a:endParaRPr lang="en-US"/>
          </a:p>
        </p:txBody>
      </p:sp>
    </p:spTree>
    <p:extLst>
      <p:ext uri="{BB962C8B-B14F-4D97-AF65-F5344CB8AC3E}">
        <p14:creationId xmlns:p14="http://schemas.microsoft.com/office/powerpoint/2010/main" val="4292736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6817362"/>
            <a:ext cx="27980640" cy="4704080"/>
          </a:xfrm>
        </p:spPr>
        <p:txBody>
          <a:bodyPr/>
          <a:lstStyle/>
          <a:p>
            <a:r>
              <a:rPr lang="en-US"/>
              <a:t>Click to edit Master title style</a:t>
            </a:r>
          </a:p>
        </p:txBody>
      </p:sp>
      <p:sp>
        <p:nvSpPr>
          <p:cNvPr id="3" name="Subtitle 2"/>
          <p:cNvSpPr>
            <a:spLocks noGrp="1"/>
          </p:cNvSpPr>
          <p:nvPr>
            <p:ph type="subTitle" idx="1"/>
          </p:nvPr>
        </p:nvSpPr>
        <p:spPr>
          <a:xfrm>
            <a:off x="4937760" y="12435840"/>
            <a:ext cx="23042880" cy="5608320"/>
          </a:xfrm>
        </p:spPr>
        <p:txBody>
          <a:bodyPr/>
          <a:lstStyle>
            <a:lvl1pPr marL="0" indent="0" algn="ctr">
              <a:buNone/>
              <a:defRPr>
                <a:solidFill>
                  <a:schemeClr val="tx1">
                    <a:tint val="75000"/>
                  </a:schemeClr>
                </a:solidFill>
              </a:defRPr>
            </a:lvl1pPr>
            <a:lvl2pPr marL="1567510" indent="0" algn="ctr">
              <a:buNone/>
              <a:defRPr>
                <a:solidFill>
                  <a:schemeClr val="tx1">
                    <a:tint val="75000"/>
                  </a:schemeClr>
                </a:solidFill>
              </a:defRPr>
            </a:lvl2pPr>
            <a:lvl3pPr marL="3135020" indent="0" algn="ctr">
              <a:buNone/>
              <a:defRPr>
                <a:solidFill>
                  <a:schemeClr val="tx1">
                    <a:tint val="75000"/>
                  </a:schemeClr>
                </a:solidFill>
              </a:defRPr>
            </a:lvl3pPr>
            <a:lvl4pPr marL="4702531" indent="0" algn="ctr">
              <a:buNone/>
              <a:defRPr>
                <a:solidFill>
                  <a:schemeClr val="tx1">
                    <a:tint val="75000"/>
                  </a:schemeClr>
                </a:solidFill>
              </a:defRPr>
            </a:lvl4pPr>
            <a:lvl5pPr marL="6270041" indent="0" algn="ctr">
              <a:buNone/>
              <a:defRPr>
                <a:solidFill>
                  <a:schemeClr val="tx1">
                    <a:tint val="75000"/>
                  </a:schemeClr>
                </a:solidFill>
              </a:defRPr>
            </a:lvl5pPr>
            <a:lvl6pPr marL="7837551" indent="0" algn="ctr">
              <a:buNone/>
              <a:defRPr>
                <a:solidFill>
                  <a:schemeClr val="tx1">
                    <a:tint val="75000"/>
                  </a:schemeClr>
                </a:solidFill>
              </a:defRPr>
            </a:lvl6pPr>
            <a:lvl7pPr marL="9405061" indent="0" algn="ctr">
              <a:buNone/>
              <a:defRPr>
                <a:solidFill>
                  <a:schemeClr val="tx1">
                    <a:tint val="75000"/>
                  </a:schemeClr>
                </a:solidFill>
              </a:defRPr>
            </a:lvl7pPr>
            <a:lvl8pPr marL="10972571" indent="0" algn="ctr">
              <a:buNone/>
              <a:defRPr>
                <a:solidFill>
                  <a:schemeClr val="tx1">
                    <a:tint val="75000"/>
                  </a:schemeClr>
                </a:solidFill>
              </a:defRPr>
            </a:lvl8pPr>
            <a:lvl9pPr marL="1254008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F6DE036-EAB5-974E-AA4A-24E29E89F9BB}"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854548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6DE036-EAB5-974E-AA4A-24E29E89F9BB}"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1370408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7" y="14102082"/>
            <a:ext cx="27980640" cy="4358640"/>
          </a:xfrm>
        </p:spPr>
        <p:txBody>
          <a:bodyPr anchor="t"/>
          <a:lstStyle>
            <a:lvl1pPr algn="l">
              <a:defRPr sz="13700" b="1" cap="all"/>
            </a:lvl1pPr>
          </a:lstStyle>
          <a:p>
            <a:r>
              <a:rPr lang="en-US"/>
              <a:t>Click to edit Master title style</a:t>
            </a:r>
          </a:p>
        </p:txBody>
      </p:sp>
      <p:sp>
        <p:nvSpPr>
          <p:cNvPr id="3" name="Text Placeholder 2"/>
          <p:cNvSpPr>
            <a:spLocks noGrp="1"/>
          </p:cNvSpPr>
          <p:nvPr>
            <p:ph type="body" idx="1"/>
          </p:nvPr>
        </p:nvSpPr>
        <p:spPr>
          <a:xfrm>
            <a:off x="2600327" y="9301483"/>
            <a:ext cx="27980640" cy="4800598"/>
          </a:xfrm>
        </p:spPr>
        <p:txBody>
          <a:bodyPr anchor="b"/>
          <a:lstStyle>
            <a:lvl1pPr marL="0" indent="0">
              <a:buNone/>
              <a:defRPr sz="6900">
                <a:solidFill>
                  <a:schemeClr val="tx1">
                    <a:tint val="75000"/>
                  </a:schemeClr>
                </a:solidFill>
              </a:defRPr>
            </a:lvl1pPr>
            <a:lvl2pPr marL="1567510" indent="0">
              <a:buNone/>
              <a:defRPr sz="6200">
                <a:solidFill>
                  <a:schemeClr val="tx1">
                    <a:tint val="75000"/>
                  </a:schemeClr>
                </a:solidFill>
              </a:defRPr>
            </a:lvl2pPr>
            <a:lvl3pPr marL="3135020" indent="0">
              <a:buNone/>
              <a:defRPr sz="5500">
                <a:solidFill>
                  <a:schemeClr val="tx1">
                    <a:tint val="75000"/>
                  </a:schemeClr>
                </a:solidFill>
              </a:defRPr>
            </a:lvl3pPr>
            <a:lvl4pPr marL="4702531" indent="0">
              <a:buNone/>
              <a:defRPr sz="4800">
                <a:solidFill>
                  <a:schemeClr val="tx1">
                    <a:tint val="75000"/>
                  </a:schemeClr>
                </a:solidFill>
              </a:defRPr>
            </a:lvl4pPr>
            <a:lvl5pPr marL="6270041" indent="0">
              <a:buNone/>
              <a:defRPr sz="4800">
                <a:solidFill>
                  <a:schemeClr val="tx1">
                    <a:tint val="75000"/>
                  </a:schemeClr>
                </a:solidFill>
              </a:defRPr>
            </a:lvl5pPr>
            <a:lvl6pPr marL="7837551" indent="0">
              <a:buNone/>
              <a:defRPr sz="4800">
                <a:solidFill>
                  <a:schemeClr val="tx1">
                    <a:tint val="75000"/>
                  </a:schemeClr>
                </a:solidFill>
              </a:defRPr>
            </a:lvl6pPr>
            <a:lvl7pPr marL="9405061" indent="0">
              <a:buNone/>
              <a:defRPr sz="4800">
                <a:solidFill>
                  <a:schemeClr val="tx1">
                    <a:tint val="75000"/>
                  </a:schemeClr>
                </a:solidFill>
              </a:defRPr>
            </a:lvl7pPr>
            <a:lvl8pPr marL="10972571" indent="0">
              <a:buNone/>
              <a:defRPr sz="4800">
                <a:solidFill>
                  <a:schemeClr val="tx1">
                    <a:tint val="75000"/>
                  </a:schemeClr>
                </a:solidFill>
              </a:defRPr>
            </a:lvl8pPr>
            <a:lvl9pPr marL="12540082" indent="0">
              <a:buNone/>
              <a:defRPr sz="4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6DE036-EAB5-974E-AA4A-24E29E89F9BB}"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3388544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926457" y="16388081"/>
            <a:ext cx="53052343" cy="46344842"/>
          </a:xfrm>
        </p:spPr>
        <p:txBody>
          <a:bodyPr/>
          <a:lstStyle>
            <a:lvl1pPr>
              <a:defRPr sz="9600"/>
            </a:lvl1pPr>
            <a:lvl2pPr>
              <a:defRPr sz="8200"/>
            </a:lvl2pPr>
            <a:lvl3pPr>
              <a:defRPr sz="6900"/>
            </a:lvl3pPr>
            <a:lvl4pPr>
              <a:defRPr sz="6200"/>
            </a:lvl4pPr>
            <a:lvl5pPr>
              <a:defRPr sz="6200"/>
            </a:lvl5pPr>
            <a:lvl6pPr>
              <a:defRPr sz="6200"/>
            </a:lvl6pPr>
            <a:lvl7pPr>
              <a:defRPr sz="6200"/>
            </a:lvl7pPr>
            <a:lvl8pPr>
              <a:defRPr sz="6200"/>
            </a:lvl8pPr>
            <a:lvl9pPr>
              <a:defRPr sz="6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527442" y="16388081"/>
            <a:ext cx="53052347" cy="46344842"/>
          </a:xfrm>
        </p:spPr>
        <p:txBody>
          <a:bodyPr/>
          <a:lstStyle>
            <a:lvl1pPr>
              <a:defRPr sz="9600"/>
            </a:lvl1pPr>
            <a:lvl2pPr>
              <a:defRPr sz="8200"/>
            </a:lvl2pPr>
            <a:lvl3pPr>
              <a:defRPr sz="6900"/>
            </a:lvl3pPr>
            <a:lvl4pPr>
              <a:defRPr sz="6200"/>
            </a:lvl4pPr>
            <a:lvl5pPr>
              <a:defRPr sz="6200"/>
            </a:lvl5pPr>
            <a:lvl6pPr>
              <a:defRPr sz="6200"/>
            </a:lvl6pPr>
            <a:lvl7pPr>
              <a:defRPr sz="6200"/>
            </a:lvl7pPr>
            <a:lvl8pPr>
              <a:defRPr sz="6200"/>
            </a:lvl8pPr>
            <a:lvl9pPr>
              <a:defRPr sz="6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6DE036-EAB5-974E-AA4A-24E29E89F9BB}" type="datetimeFigureOut">
              <a:rPr lang="en-US" smtClean="0"/>
              <a:t>6/8/25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3173765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5920" y="878842"/>
            <a:ext cx="29626560" cy="36576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5920" y="4912362"/>
            <a:ext cx="14544677" cy="2047238"/>
          </a:xfrm>
        </p:spPr>
        <p:txBody>
          <a:bodyPr anchor="b"/>
          <a:lstStyle>
            <a:lvl1pPr marL="0" indent="0">
              <a:buNone/>
              <a:defRPr sz="8200" b="1"/>
            </a:lvl1pPr>
            <a:lvl2pPr marL="1567510" indent="0">
              <a:buNone/>
              <a:defRPr sz="6900" b="1"/>
            </a:lvl2pPr>
            <a:lvl3pPr marL="3135020" indent="0">
              <a:buNone/>
              <a:defRPr sz="6200" b="1"/>
            </a:lvl3pPr>
            <a:lvl4pPr marL="4702531" indent="0">
              <a:buNone/>
              <a:defRPr sz="5500" b="1"/>
            </a:lvl4pPr>
            <a:lvl5pPr marL="6270041" indent="0">
              <a:buNone/>
              <a:defRPr sz="5500" b="1"/>
            </a:lvl5pPr>
            <a:lvl6pPr marL="7837551" indent="0">
              <a:buNone/>
              <a:defRPr sz="5500" b="1"/>
            </a:lvl6pPr>
            <a:lvl7pPr marL="9405061" indent="0">
              <a:buNone/>
              <a:defRPr sz="5500" b="1"/>
            </a:lvl7pPr>
            <a:lvl8pPr marL="10972571" indent="0">
              <a:buNone/>
              <a:defRPr sz="5500" b="1"/>
            </a:lvl8pPr>
            <a:lvl9pPr marL="12540082" indent="0">
              <a:buNone/>
              <a:defRPr sz="5500" b="1"/>
            </a:lvl9pPr>
          </a:lstStyle>
          <a:p>
            <a:pPr lvl="0"/>
            <a:r>
              <a:rPr lang="en-US"/>
              <a:t>Click to edit Master text styles</a:t>
            </a:r>
          </a:p>
        </p:txBody>
      </p:sp>
      <p:sp>
        <p:nvSpPr>
          <p:cNvPr id="4" name="Content Placeholder 3"/>
          <p:cNvSpPr>
            <a:spLocks noGrp="1"/>
          </p:cNvSpPr>
          <p:nvPr>
            <p:ph sz="half" idx="2"/>
          </p:nvPr>
        </p:nvSpPr>
        <p:spPr>
          <a:xfrm>
            <a:off x="1645920" y="6959600"/>
            <a:ext cx="14544677" cy="12644122"/>
          </a:xfrm>
        </p:spPr>
        <p:txBody>
          <a:bodyPr/>
          <a:lstStyle>
            <a:lvl1pPr>
              <a:defRPr sz="8200"/>
            </a:lvl1pPr>
            <a:lvl2pPr>
              <a:defRPr sz="69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092" y="4912362"/>
            <a:ext cx="14550390" cy="2047238"/>
          </a:xfrm>
        </p:spPr>
        <p:txBody>
          <a:bodyPr anchor="b"/>
          <a:lstStyle>
            <a:lvl1pPr marL="0" indent="0">
              <a:buNone/>
              <a:defRPr sz="8200" b="1"/>
            </a:lvl1pPr>
            <a:lvl2pPr marL="1567510" indent="0">
              <a:buNone/>
              <a:defRPr sz="6900" b="1"/>
            </a:lvl2pPr>
            <a:lvl3pPr marL="3135020" indent="0">
              <a:buNone/>
              <a:defRPr sz="6200" b="1"/>
            </a:lvl3pPr>
            <a:lvl4pPr marL="4702531" indent="0">
              <a:buNone/>
              <a:defRPr sz="5500" b="1"/>
            </a:lvl4pPr>
            <a:lvl5pPr marL="6270041" indent="0">
              <a:buNone/>
              <a:defRPr sz="5500" b="1"/>
            </a:lvl5pPr>
            <a:lvl6pPr marL="7837551" indent="0">
              <a:buNone/>
              <a:defRPr sz="5500" b="1"/>
            </a:lvl6pPr>
            <a:lvl7pPr marL="9405061" indent="0">
              <a:buNone/>
              <a:defRPr sz="5500" b="1"/>
            </a:lvl7pPr>
            <a:lvl8pPr marL="10972571" indent="0">
              <a:buNone/>
              <a:defRPr sz="5500" b="1"/>
            </a:lvl8pPr>
            <a:lvl9pPr marL="12540082" indent="0">
              <a:buNone/>
              <a:defRPr sz="5500" b="1"/>
            </a:lvl9pPr>
          </a:lstStyle>
          <a:p>
            <a:pPr lvl="0"/>
            <a:r>
              <a:rPr lang="en-US"/>
              <a:t>Click to edit Master text styles</a:t>
            </a:r>
          </a:p>
        </p:txBody>
      </p:sp>
      <p:sp>
        <p:nvSpPr>
          <p:cNvPr id="6" name="Content Placeholder 5"/>
          <p:cNvSpPr>
            <a:spLocks noGrp="1"/>
          </p:cNvSpPr>
          <p:nvPr>
            <p:ph sz="quarter" idx="4"/>
          </p:nvPr>
        </p:nvSpPr>
        <p:spPr>
          <a:xfrm>
            <a:off x="16722092" y="6959600"/>
            <a:ext cx="14550390" cy="12644122"/>
          </a:xfrm>
        </p:spPr>
        <p:txBody>
          <a:bodyPr/>
          <a:lstStyle>
            <a:lvl1pPr>
              <a:defRPr sz="8200"/>
            </a:lvl1pPr>
            <a:lvl2pPr>
              <a:defRPr sz="6900"/>
            </a:lvl2pPr>
            <a:lvl3pPr>
              <a:defRPr sz="6200"/>
            </a:lvl3pPr>
            <a:lvl4pPr>
              <a:defRPr sz="5500"/>
            </a:lvl4pPr>
            <a:lvl5pPr>
              <a:defRPr sz="5500"/>
            </a:lvl5pPr>
            <a:lvl6pPr>
              <a:defRPr sz="5500"/>
            </a:lvl6pPr>
            <a:lvl7pPr>
              <a:defRPr sz="5500"/>
            </a:lvl7pPr>
            <a:lvl8pPr>
              <a:defRPr sz="5500"/>
            </a:lvl8pPr>
            <a:lvl9pPr>
              <a:defRPr sz="5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6DE036-EAB5-974E-AA4A-24E29E89F9BB}" type="datetimeFigureOut">
              <a:rPr lang="en-US" smtClean="0"/>
              <a:t>6/8/25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3582779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6DE036-EAB5-974E-AA4A-24E29E89F9BB}" type="datetimeFigureOut">
              <a:rPr lang="en-US" smtClean="0"/>
              <a:t>6/8/25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2755704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6DE036-EAB5-974E-AA4A-24E29E89F9BB}" type="datetimeFigureOut">
              <a:rPr lang="en-US" smtClean="0"/>
              <a:t>6/8/25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3018373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2" y="873760"/>
            <a:ext cx="10829927" cy="3718560"/>
          </a:xfrm>
        </p:spPr>
        <p:txBody>
          <a:bodyPr anchor="b"/>
          <a:lstStyle>
            <a:lvl1pPr algn="l">
              <a:defRPr sz="6900" b="1"/>
            </a:lvl1pPr>
          </a:lstStyle>
          <a:p>
            <a:r>
              <a:rPr lang="en-US"/>
              <a:t>Click to edit Master title style</a:t>
            </a:r>
          </a:p>
        </p:txBody>
      </p:sp>
      <p:sp>
        <p:nvSpPr>
          <p:cNvPr id="3" name="Content Placeholder 2"/>
          <p:cNvSpPr>
            <a:spLocks noGrp="1"/>
          </p:cNvSpPr>
          <p:nvPr>
            <p:ph idx="1"/>
          </p:nvPr>
        </p:nvSpPr>
        <p:spPr>
          <a:xfrm>
            <a:off x="12870180" y="873761"/>
            <a:ext cx="18402300" cy="18729962"/>
          </a:xfrm>
        </p:spPr>
        <p:txBody>
          <a:bodyPr/>
          <a:lstStyle>
            <a:lvl1pPr>
              <a:defRPr sz="11000"/>
            </a:lvl1pPr>
            <a:lvl2pPr>
              <a:defRPr sz="9600"/>
            </a:lvl2pPr>
            <a:lvl3pPr>
              <a:defRPr sz="8200"/>
            </a:lvl3pPr>
            <a:lvl4pPr>
              <a:defRPr sz="6900"/>
            </a:lvl4pPr>
            <a:lvl5pPr>
              <a:defRPr sz="6900"/>
            </a:lvl5pPr>
            <a:lvl6pPr>
              <a:defRPr sz="6900"/>
            </a:lvl6pPr>
            <a:lvl7pPr>
              <a:defRPr sz="6900"/>
            </a:lvl7pPr>
            <a:lvl8pPr>
              <a:defRPr sz="6900"/>
            </a:lvl8pPr>
            <a:lvl9pPr>
              <a:defRPr sz="6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5922" y="4592321"/>
            <a:ext cx="10829927" cy="15011402"/>
          </a:xfrm>
        </p:spPr>
        <p:txBody>
          <a:bodyPr/>
          <a:lstStyle>
            <a:lvl1pPr marL="0" indent="0">
              <a:buNone/>
              <a:defRPr sz="4800"/>
            </a:lvl1pPr>
            <a:lvl2pPr marL="1567510" indent="0">
              <a:buNone/>
              <a:defRPr sz="4100"/>
            </a:lvl2pPr>
            <a:lvl3pPr marL="3135020" indent="0">
              <a:buNone/>
              <a:defRPr sz="3400"/>
            </a:lvl3pPr>
            <a:lvl4pPr marL="4702531" indent="0">
              <a:buNone/>
              <a:defRPr sz="3100"/>
            </a:lvl4pPr>
            <a:lvl5pPr marL="6270041" indent="0">
              <a:buNone/>
              <a:defRPr sz="3100"/>
            </a:lvl5pPr>
            <a:lvl6pPr marL="7837551" indent="0">
              <a:buNone/>
              <a:defRPr sz="3100"/>
            </a:lvl6pPr>
            <a:lvl7pPr marL="9405061" indent="0">
              <a:buNone/>
              <a:defRPr sz="3100"/>
            </a:lvl7pPr>
            <a:lvl8pPr marL="10972571" indent="0">
              <a:buNone/>
              <a:defRPr sz="3100"/>
            </a:lvl8pPr>
            <a:lvl9pPr marL="12540082" indent="0">
              <a:buNone/>
              <a:defRPr sz="3100"/>
            </a:lvl9pPr>
          </a:lstStyle>
          <a:p>
            <a:pPr lvl="0"/>
            <a:r>
              <a:rPr lang="en-US"/>
              <a:t>Click to edit Master text styles</a:t>
            </a:r>
          </a:p>
        </p:txBody>
      </p:sp>
      <p:sp>
        <p:nvSpPr>
          <p:cNvPr id="5" name="Date Placeholder 4"/>
          <p:cNvSpPr>
            <a:spLocks noGrp="1"/>
          </p:cNvSpPr>
          <p:nvPr>
            <p:ph type="dt" sz="half" idx="10"/>
          </p:nvPr>
        </p:nvSpPr>
        <p:spPr/>
        <p:txBody>
          <a:bodyPr/>
          <a:lstStyle/>
          <a:p>
            <a:fld id="{3F6DE036-EAB5-974E-AA4A-24E29E89F9BB}" type="datetimeFigureOut">
              <a:rPr lang="en-US" smtClean="0"/>
              <a:t>6/8/25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1240123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237" y="15361920"/>
            <a:ext cx="19751040" cy="1813562"/>
          </a:xfrm>
        </p:spPr>
        <p:txBody>
          <a:bodyPr anchor="b"/>
          <a:lstStyle>
            <a:lvl1pPr algn="l">
              <a:defRPr sz="6900" b="1"/>
            </a:lvl1pPr>
          </a:lstStyle>
          <a:p>
            <a:r>
              <a:rPr lang="en-US"/>
              <a:t>Click to edit Master title style</a:t>
            </a:r>
          </a:p>
        </p:txBody>
      </p:sp>
      <p:sp>
        <p:nvSpPr>
          <p:cNvPr id="3" name="Picture Placeholder 2"/>
          <p:cNvSpPr>
            <a:spLocks noGrp="1"/>
          </p:cNvSpPr>
          <p:nvPr>
            <p:ph type="pic" idx="1"/>
          </p:nvPr>
        </p:nvSpPr>
        <p:spPr>
          <a:xfrm>
            <a:off x="6452237" y="1960880"/>
            <a:ext cx="19751040" cy="13167360"/>
          </a:xfrm>
        </p:spPr>
        <p:txBody>
          <a:bodyPr/>
          <a:lstStyle>
            <a:lvl1pPr marL="0" indent="0">
              <a:buNone/>
              <a:defRPr sz="11000"/>
            </a:lvl1pPr>
            <a:lvl2pPr marL="1567510" indent="0">
              <a:buNone/>
              <a:defRPr sz="9600"/>
            </a:lvl2pPr>
            <a:lvl3pPr marL="3135020" indent="0">
              <a:buNone/>
              <a:defRPr sz="8200"/>
            </a:lvl3pPr>
            <a:lvl4pPr marL="4702531" indent="0">
              <a:buNone/>
              <a:defRPr sz="6900"/>
            </a:lvl4pPr>
            <a:lvl5pPr marL="6270041" indent="0">
              <a:buNone/>
              <a:defRPr sz="6900"/>
            </a:lvl5pPr>
            <a:lvl6pPr marL="7837551" indent="0">
              <a:buNone/>
              <a:defRPr sz="6900"/>
            </a:lvl6pPr>
            <a:lvl7pPr marL="9405061" indent="0">
              <a:buNone/>
              <a:defRPr sz="6900"/>
            </a:lvl7pPr>
            <a:lvl8pPr marL="10972571" indent="0">
              <a:buNone/>
              <a:defRPr sz="6900"/>
            </a:lvl8pPr>
            <a:lvl9pPr marL="12540082" indent="0">
              <a:buNone/>
              <a:defRPr sz="6900"/>
            </a:lvl9pPr>
          </a:lstStyle>
          <a:p>
            <a:endParaRPr lang="en-US"/>
          </a:p>
        </p:txBody>
      </p:sp>
      <p:sp>
        <p:nvSpPr>
          <p:cNvPr id="4" name="Text Placeholder 3"/>
          <p:cNvSpPr>
            <a:spLocks noGrp="1"/>
          </p:cNvSpPr>
          <p:nvPr>
            <p:ph type="body" sz="half" idx="2"/>
          </p:nvPr>
        </p:nvSpPr>
        <p:spPr>
          <a:xfrm>
            <a:off x="6452237" y="17175482"/>
            <a:ext cx="19751040" cy="2575558"/>
          </a:xfrm>
        </p:spPr>
        <p:txBody>
          <a:bodyPr/>
          <a:lstStyle>
            <a:lvl1pPr marL="0" indent="0">
              <a:buNone/>
              <a:defRPr sz="4800"/>
            </a:lvl1pPr>
            <a:lvl2pPr marL="1567510" indent="0">
              <a:buNone/>
              <a:defRPr sz="4100"/>
            </a:lvl2pPr>
            <a:lvl3pPr marL="3135020" indent="0">
              <a:buNone/>
              <a:defRPr sz="3400"/>
            </a:lvl3pPr>
            <a:lvl4pPr marL="4702531" indent="0">
              <a:buNone/>
              <a:defRPr sz="3100"/>
            </a:lvl4pPr>
            <a:lvl5pPr marL="6270041" indent="0">
              <a:buNone/>
              <a:defRPr sz="3100"/>
            </a:lvl5pPr>
            <a:lvl6pPr marL="7837551" indent="0">
              <a:buNone/>
              <a:defRPr sz="3100"/>
            </a:lvl6pPr>
            <a:lvl7pPr marL="9405061" indent="0">
              <a:buNone/>
              <a:defRPr sz="3100"/>
            </a:lvl7pPr>
            <a:lvl8pPr marL="10972571" indent="0">
              <a:buNone/>
              <a:defRPr sz="3100"/>
            </a:lvl8pPr>
            <a:lvl9pPr marL="12540082" indent="0">
              <a:buNone/>
              <a:defRPr sz="3100"/>
            </a:lvl9pPr>
          </a:lstStyle>
          <a:p>
            <a:pPr lvl="0"/>
            <a:r>
              <a:rPr lang="en-US"/>
              <a:t>Click to edit Master text styles</a:t>
            </a:r>
          </a:p>
        </p:txBody>
      </p:sp>
      <p:sp>
        <p:nvSpPr>
          <p:cNvPr id="5" name="Date Placeholder 4"/>
          <p:cNvSpPr>
            <a:spLocks noGrp="1"/>
          </p:cNvSpPr>
          <p:nvPr>
            <p:ph type="dt" sz="half" idx="10"/>
          </p:nvPr>
        </p:nvSpPr>
        <p:spPr/>
        <p:txBody>
          <a:bodyPr/>
          <a:lstStyle/>
          <a:p>
            <a:fld id="{3F6DE036-EAB5-974E-AA4A-24E29E89F9BB}" type="datetimeFigureOut">
              <a:rPr lang="en-US" smtClean="0"/>
              <a:t>6/8/25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129995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6DE036-EAB5-974E-AA4A-24E29E89F9BB}"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688587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919310" y="2814321"/>
            <a:ext cx="26660477" cy="5991860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926459" y="2814321"/>
            <a:ext cx="79444213" cy="599186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6DE036-EAB5-974E-AA4A-24E29E89F9BB}" type="datetimeFigureOut">
              <a:rPr lang="en-US" smtClean="0"/>
              <a:t>6/8/25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39F2C0-8894-CB43-A066-E77A98D62925}" type="slidenum">
              <a:rPr lang="en-US" smtClean="0"/>
              <a:t>‹#›</a:t>
            </a:fld>
            <a:endParaRPr lang="en-US"/>
          </a:p>
        </p:txBody>
      </p:sp>
    </p:spTree>
    <p:extLst>
      <p:ext uri="{BB962C8B-B14F-4D97-AF65-F5344CB8AC3E}">
        <p14:creationId xmlns:p14="http://schemas.microsoft.com/office/powerpoint/2010/main" val="67420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878842"/>
            <a:ext cx="29626560" cy="3657600"/>
          </a:xfrm>
          <a:prstGeom prst="rect">
            <a:avLst/>
          </a:prstGeom>
        </p:spPr>
        <p:txBody>
          <a:bodyPr vert="horz" lIns="313502" tIns="156751" rIns="313502" bIns="156751" rtlCol="0" anchor="ctr">
            <a:normAutofit/>
          </a:bodyPr>
          <a:lstStyle/>
          <a:p>
            <a:r>
              <a:rPr lang="en-US"/>
              <a:t>Click to edit Master title style</a:t>
            </a:r>
          </a:p>
        </p:txBody>
      </p:sp>
      <p:sp>
        <p:nvSpPr>
          <p:cNvPr id="3" name="Text Placeholder 2"/>
          <p:cNvSpPr>
            <a:spLocks noGrp="1"/>
          </p:cNvSpPr>
          <p:nvPr>
            <p:ph type="body" idx="1"/>
          </p:nvPr>
        </p:nvSpPr>
        <p:spPr>
          <a:xfrm>
            <a:off x="1645920" y="5120641"/>
            <a:ext cx="29626560" cy="14483082"/>
          </a:xfrm>
          <a:prstGeom prst="rect">
            <a:avLst/>
          </a:prstGeom>
        </p:spPr>
        <p:txBody>
          <a:bodyPr vert="horz" lIns="313502" tIns="156751" rIns="313502" bIns="15675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645920" y="20340322"/>
            <a:ext cx="7680960" cy="1168400"/>
          </a:xfrm>
          <a:prstGeom prst="rect">
            <a:avLst/>
          </a:prstGeom>
        </p:spPr>
        <p:txBody>
          <a:bodyPr vert="horz" lIns="313502" tIns="156751" rIns="313502" bIns="156751" rtlCol="0" anchor="ctr"/>
          <a:lstStyle>
            <a:lvl1pPr algn="l">
              <a:defRPr sz="4100">
                <a:solidFill>
                  <a:schemeClr val="tx1">
                    <a:tint val="75000"/>
                  </a:schemeClr>
                </a:solidFill>
              </a:defRPr>
            </a:lvl1pPr>
          </a:lstStyle>
          <a:p>
            <a:fld id="{3F6DE036-EAB5-974E-AA4A-24E29E89F9BB}" type="datetimeFigureOut">
              <a:rPr lang="en-US" smtClean="0"/>
              <a:t>6/8/25</a:t>
            </a:fld>
            <a:endParaRPr lang="en-US"/>
          </a:p>
        </p:txBody>
      </p:sp>
      <p:sp>
        <p:nvSpPr>
          <p:cNvPr id="5" name="Footer Placeholder 4"/>
          <p:cNvSpPr>
            <a:spLocks noGrp="1"/>
          </p:cNvSpPr>
          <p:nvPr>
            <p:ph type="ftr" sz="quarter" idx="3"/>
          </p:nvPr>
        </p:nvSpPr>
        <p:spPr>
          <a:xfrm>
            <a:off x="11247120" y="20340322"/>
            <a:ext cx="10424160" cy="1168400"/>
          </a:xfrm>
          <a:prstGeom prst="rect">
            <a:avLst/>
          </a:prstGeom>
        </p:spPr>
        <p:txBody>
          <a:bodyPr vert="horz" lIns="313502" tIns="156751" rIns="313502" bIns="156751" rtlCol="0" anchor="ctr"/>
          <a:lstStyle>
            <a:lvl1pPr algn="ctr">
              <a:defRPr sz="41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591520" y="20340322"/>
            <a:ext cx="7680960" cy="1168400"/>
          </a:xfrm>
          <a:prstGeom prst="rect">
            <a:avLst/>
          </a:prstGeom>
        </p:spPr>
        <p:txBody>
          <a:bodyPr vert="horz" lIns="313502" tIns="156751" rIns="313502" bIns="156751" rtlCol="0" anchor="ctr"/>
          <a:lstStyle>
            <a:lvl1pPr algn="r">
              <a:defRPr sz="4100">
                <a:solidFill>
                  <a:schemeClr val="tx1">
                    <a:tint val="75000"/>
                  </a:schemeClr>
                </a:solidFill>
              </a:defRPr>
            </a:lvl1pPr>
          </a:lstStyle>
          <a:p>
            <a:fld id="{3B39F2C0-8894-CB43-A066-E77A98D62925}" type="slidenum">
              <a:rPr lang="en-US" smtClean="0"/>
              <a:t>‹#›</a:t>
            </a:fld>
            <a:endParaRPr lang="en-US"/>
          </a:p>
        </p:txBody>
      </p:sp>
    </p:spTree>
    <p:extLst>
      <p:ext uri="{BB962C8B-B14F-4D97-AF65-F5344CB8AC3E}">
        <p14:creationId xmlns:p14="http://schemas.microsoft.com/office/powerpoint/2010/main" val="3574408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567510" rtl="0" eaLnBrk="1" latinLnBrk="0" hangingPunct="1">
        <a:spcBef>
          <a:spcPct val="0"/>
        </a:spcBef>
        <a:buNone/>
        <a:defRPr sz="15100" kern="1200">
          <a:solidFill>
            <a:schemeClr val="tx1"/>
          </a:solidFill>
          <a:latin typeface="+mj-lt"/>
          <a:ea typeface="+mj-ea"/>
          <a:cs typeface="+mj-cs"/>
        </a:defRPr>
      </a:lvl1pPr>
    </p:titleStyle>
    <p:bodyStyle>
      <a:lvl1pPr marL="1175633" indent="-1175633" algn="l" defTabSz="1567510" rtl="0" eaLnBrk="1" latinLnBrk="0" hangingPunct="1">
        <a:spcBef>
          <a:spcPct val="20000"/>
        </a:spcBef>
        <a:buFont typeface="Arial"/>
        <a:buChar char="•"/>
        <a:defRPr sz="11000" kern="1200">
          <a:solidFill>
            <a:schemeClr val="tx1"/>
          </a:solidFill>
          <a:latin typeface="+mn-lt"/>
          <a:ea typeface="+mn-ea"/>
          <a:cs typeface="+mn-cs"/>
        </a:defRPr>
      </a:lvl1pPr>
      <a:lvl2pPr marL="2547204" indent="-979694" algn="l" defTabSz="1567510" rtl="0" eaLnBrk="1" latinLnBrk="0" hangingPunct="1">
        <a:spcBef>
          <a:spcPct val="20000"/>
        </a:spcBef>
        <a:buFont typeface="Arial"/>
        <a:buChar char="–"/>
        <a:defRPr sz="9600" kern="1200">
          <a:solidFill>
            <a:schemeClr val="tx1"/>
          </a:solidFill>
          <a:latin typeface="+mn-lt"/>
          <a:ea typeface="+mn-ea"/>
          <a:cs typeface="+mn-cs"/>
        </a:defRPr>
      </a:lvl2pPr>
      <a:lvl3pPr marL="3918776" indent="-783755" algn="l" defTabSz="1567510" rtl="0" eaLnBrk="1" latinLnBrk="0" hangingPunct="1">
        <a:spcBef>
          <a:spcPct val="20000"/>
        </a:spcBef>
        <a:buFont typeface="Arial"/>
        <a:buChar char="•"/>
        <a:defRPr sz="8200" kern="1200">
          <a:solidFill>
            <a:schemeClr val="tx1"/>
          </a:solidFill>
          <a:latin typeface="+mn-lt"/>
          <a:ea typeface="+mn-ea"/>
          <a:cs typeface="+mn-cs"/>
        </a:defRPr>
      </a:lvl3pPr>
      <a:lvl4pPr marL="5486286" indent="-783755" algn="l" defTabSz="1567510" rtl="0" eaLnBrk="1" latinLnBrk="0" hangingPunct="1">
        <a:spcBef>
          <a:spcPct val="20000"/>
        </a:spcBef>
        <a:buFont typeface="Arial"/>
        <a:buChar char="–"/>
        <a:defRPr sz="6900" kern="1200">
          <a:solidFill>
            <a:schemeClr val="tx1"/>
          </a:solidFill>
          <a:latin typeface="+mn-lt"/>
          <a:ea typeface="+mn-ea"/>
          <a:cs typeface="+mn-cs"/>
        </a:defRPr>
      </a:lvl4pPr>
      <a:lvl5pPr marL="7053796" indent="-783755" algn="l" defTabSz="1567510" rtl="0" eaLnBrk="1" latinLnBrk="0" hangingPunct="1">
        <a:spcBef>
          <a:spcPct val="20000"/>
        </a:spcBef>
        <a:buFont typeface="Arial"/>
        <a:buChar char="»"/>
        <a:defRPr sz="6900" kern="1200">
          <a:solidFill>
            <a:schemeClr val="tx1"/>
          </a:solidFill>
          <a:latin typeface="+mn-lt"/>
          <a:ea typeface="+mn-ea"/>
          <a:cs typeface="+mn-cs"/>
        </a:defRPr>
      </a:lvl5pPr>
      <a:lvl6pPr marL="8621306" indent="-783755" algn="l" defTabSz="1567510" rtl="0" eaLnBrk="1" latinLnBrk="0" hangingPunct="1">
        <a:spcBef>
          <a:spcPct val="20000"/>
        </a:spcBef>
        <a:buFont typeface="Arial"/>
        <a:buChar char="•"/>
        <a:defRPr sz="6900" kern="1200">
          <a:solidFill>
            <a:schemeClr val="tx1"/>
          </a:solidFill>
          <a:latin typeface="+mn-lt"/>
          <a:ea typeface="+mn-ea"/>
          <a:cs typeface="+mn-cs"/>
        </a:defRPr>
      </a:lvl6pPr>
      <a:lvl7pPr marL="10188816" indent="-783755" algn="l" defTabSz="1567510" rtl="0" eaLnBrk="1" latinLnBrk="0" hangingPunct="1">
        <a:spcBef>
          <a:spcPct val="20000"/>
        </a:spcBef>
        <a:buFont typeface="Arial"/>
        <a:buChar char="•"/>
        <a:defRPr sz="6900" kern="1200">
          <a:solidFill>
            <a:schemeClr val="tx1"/>
          </a:solidFill>
          <a:latin typeface="+mn-lt"/>
          <a:ea typeface="+mn-ea"/>
          <a:cs typeface="+mn-cs"/>
        </a:defRPr>
      </a:lvl7pPr>
      <a:lvl8pPr marL="11756327" indent="-783755" algn="l" defTabSz="1567510" rtl="0" eaLnBrk="1" latinLnBrk="0" hangingPunct="1">
        <a:spcBef>
          <a:spcPct val="20000"/>
        </a:spcBef>
        <a:buFont typeface="Arial"/>
        <a:buChar char="•"/>
        <a:defRPr sz="6900" kern="1200">
          <a:solidFill>
            <a:schemeClr val="tx1"/>
          </a:solidFill>
          <a:latin typeface="+mn-lt"/>
          <a:ea typeface="+mn-ea"/>
          <a:cs typeface="+mn-cs"/>
        </a:defRPr>
      </a:lvl8pPr>
      <a:lvl9pPr marL="13323837" indent="-783755" algn="l" defTabSz="1567510" rtl="0" eaLnBrk="1" latinLnBrk="0" hangingPunct="1">
        <a:spcBef>
          <a:spcPct val="20000"/>
        </a:spcBef>
        <a:buFont typeface="Arial"/>
        <a:buChar char="•"/>
        <a:defRPr sz="6900" kern="1200">
          <a:solidFill>
            <a:schemeClr val="tx1"/>
          </a:solidFill>
          <a:latin typeface="+mn-lt"/>
          <a:ea typeface="+mn-ea"/>
          <a:cs typeface="+mn-cs"/>
        </a:defRPr>
      </a:lvl9pPr>
    </p:bodyStyle>
    <p:otherStyle>
      <a:defPPr>
        <a:defRPr lang="en-US"/>
      </a:defPPr>
      <a:lvl1pPr marL="0" algn="l" defTabSz="1567510" rtl="0" eaLnBrk="1" latinLnBrk="0" hangingPunct="1">
        <a:defRPr sz="6200" kern="1200">
          <a:solidFill>
            <a:schemeClr val="tx1"/>
          </a:solidFill>
          <a:latin typeface="+mn-lt"/>
          <a:ea typeface="+mn-ea"/>
          <a:cs typeface="+mn-cs"/>
        </a:defRPr>
      </a:lvl1pPr>
      <a:lvl2pPr marL="1567510" algn="l" defTabSz="1567510" rtl="0" eaLnBrk="1" latinLnBrk="0" hangingPunct="1">
        <a:defRPr sz="6200" kern="1200">
          <a:solidFill>
            <a:schemeClr val="tx1"/>
          </a:solidFill>
          <a:latin typeface="+mn-lt"/>
          <a:ea typeface="+mn-ea"/>
          <a:cs typeface="+mn-cs"/>
        </a:defRPr>
      </a:lvl2pPr>
      <a:lvl3pPr marL="3135020" algn="l" defTabSz="1567510" rtl="0" eaLnBrk="1" latinLnBrk="0" hangingPunct="1">
        <a:defRPr sz="6200" kern="1200">
          <a:solidFill>
            <a:schemeClr val="tx1"/>
          </a:solidFill>
          <a:latin typeface="+mn-lt"/>
          <a:ea typeface="+mn-ea"/>
          <a:cs typeface="+mn-cs"/>
        </a:defRPr>
      </a:lvl3pPr>
      <a:lvl4pPr marL="4702531" algn="l" defTabSz="1567510" rtl="0" eaLnBrk="1" latinLnBrk="0" hangingPunct="1">
        <a:defRPr sz="6200" kern="1200">
          <a:solidFill>
            <a:schemeClr val="tx1"/>
          </a:solidFill>
          <a:latin typeface="+mn-lt"/>
          <a:ea typeface="+mn-ea"/>
          <a:cs typeface="+mn-cs"/>
        </a:defRPr>
      </a:lvl4pPr>
      <a:lvl5pPr marL="6270041" algn="l" defTabSz="1567510" rtl="0" eaLnBrk="1" latinLnBrk="0" hangingPunct="1">
        <a:defRPr sz="6200" kern="1200">
          <a:solidFill>
            <a:schemeClr val="tx1"/>
          </a:solidFill>
          <a:latin typeface="+mn-lt"/>
          <a:ea typeface="+mn-ea"/>
          <a:cs typeface="+mn-cs"/>
        </a:defRPr>
      </a:lvl5pPr>
      <a:lvl6pPr marL="7837551" algn="l" defTabSz="1567510" rtl="0" eaLnBrk="1" latinLnBrk="0" hangingPunct="1">
        <a:defRPr sz="6200" kern="1200">
          <a:solidFill>
            <a:schemeClr val="tx1"/>
          </a:solidFill>
          <a:latin typeface="+mn-lt"/>
          <a:ea typeface="+mn-ea"/>
          <a:cs typeface="+mn-cs"/>
        </a:defRPr>
      </a:lvl6pPr>
      <a:lvl7pPr marL="9405061" algn="l" defTabSz="1567510" rtl="0" eaLnBrk="1" latinLnBrk="0" hangingPunct="1">
        <a:defRPr sz="6200" kern="1200">
          <a:solidFill>
            <a:schemeClr val="tx1"/>
          </a:solidFill>
          <a:latin typeface="+mn-lt"/>
          <a:ea typeface="+mn-ea"/>
          <a:cs typeface="+mn-cs"/>
        </a:defRPr>
      </a:lvl7pPr>
      <a:lvl8pPr marL="10972571" algn="l" defTabSz="1567510" rtl="0" eaLnBrk="1" latinLnBrk="0" hangingPunct="1">
        <a:defRPr sz="6200" kern="1200">
          <a:solidFill>
            <a:schemeClr val="tx1"/>
          </a:solidFill>
          <a:latin typeface="+mn-lt"/>
          <a:ea typeface="+mn-ea"/>
          <a:cs typeface="+mn-cs"/>
        </a:defRPr>
      </a:lvl8pPr>
      <a:lvl9pPr marL="12540082" algn="l" defTabSz="1567510" rtl="0" eaLnBrk="1" latinLnBrk="0" hangingPunct="1">
        <a:defRPr sz="6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chart" Target="../charts/chart1.xml"/><Relationship Id="rId18" Type="http://schemas.microsoft.com/office/2007/relationships/diagramDrawing" Target="../diagrams/drawing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openxmlformats.org/officeDocument/2006/relationships/diagramColors" Target="../diagrams/colors3.xml"/><Relationship Id="rId2" Type="http://schemas.openxmlformats.org/officeDocument/2006/relationships/notesSlide" Target="../notesSlides/notesSlide1.xml"/><Relationship Id="rId16" Type="http://schemas.openxmlformats.org/officeDocument/2006/relationships/diagramQuickStyle" Target="../diagrams/quickStyl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Layout" Target="../diagrams/layout3.xml"/><Relationship Id="rId10" Type="http://schemas.openxmlformats.org/officeDocument/2006/relationships/diagramQuickStyle" Target="../diagrams/quickStyle2.xml"/><Relationship Id="rId19" Type="http://schemas.openxmlformats.org/officeDocument/2006/relationships/image" Target="../media/image1.png"/><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Data" Target="../diagrams/data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3" name="Diagram 62">
            <a:extLst>
              <a:ext uri="{FF2B5EF4-FFF2-40B4-BE49-F238E27FC236}">
                <a16:creationId xmlns:a16="http://schemas.microsoft.com/office/drawing/2014/main" id="{4FDB4DCA-6454-794E-BE56-085540C8588B}"/>
              </a:ext>
            </a:extLst>
          </p:cNvPr>
          <p:cNvGraphicFramePr/>
          <p:nvPr>
            <p:extLst>
              <p:ext uri="{D42A27DB-BD31-4B8C-83A1-F6EECF244321}">
                <p14:modId xmlns:p14="http://schemas.microsoft.com/office/powerpoint/2010/main" val="1561396085"/>
              </p:ext>
            </p:extLst>
          </p:nvPr>
        </p:nvGraphicFramePr>
        <p:xfrm>
          <a:off x="16157919" y="13111822"/>
          <a:ext cx="5024687" cy="55672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8" name="Rectangle 77">
            <a:extLst>
              <a:ext uri="{FF2B5EF4-FFF2-40B4-BE49-F238E27FC236}">
                <a16:creationId xmlns:a16="http://schemas.microsoft.com/office/drawing/2014/main" id="{4A921AB7-7488-6F4A-8E78-6111B306CAAA}"/>
              </a:ext>
            </a:extLst>
          </p:cNvPr>
          <p:cNvSpPr/>
          <p:nvPr/>
        </p:nvSpPr>
        <p:spPr>
          <a:xfrm>
            <a:off x="11577908" y="2972816"/>
            <a:ext cx="9561469" cy="18708221"/>
          </a:xfrm>
          <a:prstGeom prst="rect">
            <a:avLst/>
          </a:prstGeom>
          <a:noFill/>
          <a:ln w="9525">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4" name="Rectangle 63">
            <a:extLst>
              <a:ext uri="{FF2B5EF4-FFF2-40B4-BE49-F238E27FC236}">
                <a16:creationId xmlns:a16="http://schemas.microsoft.com/office/drawing/2014/main" id="{FF0B9033-BC37-EA48-B45C-FE8181146C68}"/>
              </a:ext>
            </a:extLst>
          </p:cNvPr>
          <p:cNvSpPr/>
          <p:nvPr/>
        </p:nvSpPr>
        <p:spPr>
          <a:xfrm>
            <a:off x="76200" y="13592925"/>
            <a:ext cx="11396565" cy="8088112"/>
          </a:xfrm>
          <a:prstGeom prst="rect">
            <a:avLst/>
          </a:prstGeom>
          <a:noFill/>
          <a:ln w="9525">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74" name="Group 73">
            <a:extLst>
              <a:ext uri="{FF2B5EF4-FFF2-40B4-BE49-F238E27FC236}">
                <a16:creationId xmlns:a16="http://schemas.microsoft.com/office/drawing/2014/main" id="{AA05BF40-FFF5-DA4A-BF1C-794BF56571A3}"/>
              </a:ext>
            </a:extLst>
          </p:cNvPr>
          <p:cNvGrpSpPr/>
          <p:nvPr/>
        </p:nvGrpSpPr>
        <p:grpSpPr>
          <a:xfrm rot="266256">
            <a:off x="11184469" y="13828660"/>
            <a:ext cx="5698714" cy="1166481"/>
            <a:chOff x="16690198" y="9992117"/>
            <a:chExt cx="6025951" cy="1814817"/>
          </a:xfrm>
          <a:solidFill>
            <a:schemeClr val="accent2">
              <a:lumMod val="20000"/>
              <a:lumOff val="80000"/>
            </a:schemeClr>
          </a:solidFill>
        </p:grpSpPr>
        <p:sp>
          <p:nvSpPr>
            <p:cNvPr id="75" name="Cloud 74">
              <a:extLst>
                <a:ext uri="{FF2B5EF4-FFF2-40B4-BE49-F238E27FC236}">
                  <a16:creationId xmlns:a16="http://schemas.microsoft.com/office/drawing/2014/main" id="{79D52A96-A316-C642-BAE6-BC6DAF660541}"/>
                </a:ext>
              </a:extLst>
            </p:cNvPr>
            <p:cNvSpPr/>
            <p:nvPr/>
          </p:nvSpPr>
          <p:spPr>
            <a:xfrm>
              <a:off x="16690198" y="9992117"/>
              <a:ext cx="5567266" cy="1814817"/>
            </a:xfrm>
            <a:prstGeom prst="cloud">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accent2">
                    <a:lumMod val="20000"/>
                    <a:lumOff val="80000"/>
                  </a:schemeClr>
                </a:solidFill>
              </a:endParaRPr>
            </a:p>
          </p:txBody>
        </p:sp>
        <p:sp>
          <p:nvSpPr>
            <p:cNvPr id="76" name="Triangle 75">
              <a:extLst>
                <a:ext uri="{FF2B5EF4-FFF2-40B4-BE49-F238E27FC236}">
                  <a16:creationId xmlns:a16="http://schemas.microsoft.com/office/drawing/2014/main" id="{0B2423DD-C28A-B248-87D1-073BD2ED9A4C}"/>
                </a:ext>
              </a:extLst>
            </p:cNvPr>
            <p:cNvSpPr/>
            <p:nvPr/>
          </p:nvSpPr>
          <p:spPr>
            <a:xfrm rot="6053637" flipH="1">
              <a:off x="22232364" y="10426939"/>
              <a:ext cx="261718" cy="705853"/>
            </a:xfrm>
            <a:prstGeom prst="triangle">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accent2">
                    <a:lumMod val="20000"/>
                    <a:lumOff val="80000"/>
                  </a:schemeClr>
                </a:solidFill>
              </a:endParaRPr>
            </a:p>
          </p:txBody>
        </p:sp>
      </p:grpSp>
      <p:sp>
        <p:nvSpPr>
          <p:cNvPr id="69" name="Cloud 68">
            <a:extLst>
              <a:ext uri="{FF2B5EF4-FFF2-40B4-BE49-F238E27FC236}">
                <a16:creationId xmlns:a16="http://schemas.microsoft.com/office/drawing/2014/main" id="{17EE7D3C-6F5B-664F-90B0-7725345D0CD3}"/>
              </a:ext>
            </a:extLst>
          </p:cNvPr>
          <p:cNvSpPr/>
          <p:nvPr/>
        </p:nvSpPr>
        <p:spPr>
          <a:xfrm>
            <a:off x="15665116" y="10136469"/>
            <a:ext cx="5567266" cy="1814817"/>
          </a:xfrm>
          <a:prstGeom prst="cloud">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1" name="Cloud 70">
            <a:extLst>
              <a:ext uri="{FF2B5EF4-FFF2-40B4-BE49-F238E27FC236}">
                <a16:creationId xmlns:a16="http://schemas.microsoft.com/office/drawing/2014/main" id="{99431340-50AB-7447-A330-7290CB67A087}"/>
              </a:ext>
            </a:extLst>
          </p:cNvPr>
          <p:cNvSpPr/>
          <p:nvPr/>
        </p:nvSpPr>
        <p:spPr>
          <a:xfrm>
            <a:off x="15679011" y="12025711"/>
            <a:ext cx="5471014" cy="1248391"/>
          </a:xfrm>
          <a:prstGeom prst="cloud">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Rectangle 1">
            <a:extLst>
              <a:ext uri="{FF2B5EF4-FFF2-40B4-BE49-F238E27FC236}">
                <a16:creationId xmlns:a16="http://schemas.microsoft.com/office/drawing/2014/main" id="{CEF3C595-B43B-334E-A235-1910D6862D8D}"/>
              </a:ext>
            </a:extLst>
          </p:cNvPr>
          <p:cNvSpPr/>
          <p:nvPr/>
        </p:nvSpPr>
        <p:spPr>
          <a:xfrm>
            <a:off x="74667" y="261263"/>
            <a:ext cx="32762252" cy="2556166"/>
          </a:xfrm>
          <a:prstGeom prst="rect">
            <a:avLst/>
          </a:prstGeom>
          <a:solidFill>
            <a:schemeClr val="accent2">
              <a:lumMod val="40000"/>
              <a:lumOff val="6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6" name="TextBox 5"/>
          <p:cNvSpPr txBox="1"/>
          <p:nvPr/>
        </p:nvSpPr>
        <p:spPr>
          <a:xfrm>
            <a:off x="569804" y="472694"/>
            <a:ext cx="31956055" cy="938719"/>
          </a:xfrm>
          <a:prstGeom prst="rect">
            <a:avLst/>
          </a:prstGeom>
          <a:noFill/>
        </p:spPr>
        <p:txBody>
          <a:bodyPr wrap="square" rtlCol="0">
            <a:spAutoFit/>
          </a:bodyPr>
          <a:lstStyle/>
          <a:p>
            <a:pPr algn="ctr"/>
            <a:r>
              <a:rPr lang="en-US" sz="5500" b="1" dirty="0">
                <a:solidFill>
                  <a:srgbClr val="3C2100"/>
                </a:solidFill>
                <a:ea typeface="Calibri"/>
                <a:cs typeface="Calibri"/>
                <a:sym typeface="Calibri"/>
              </a:rPr>
              <a:t>Understanding Premenstrual Syndrome Among College Students and Its Association With Dietary Patterns</a:t>
            </a:r>
            <a:endParaRPr lang="en-US" sz="5500" b="1" dirty="0">
              <a:solidFill>
                <a:srgbClr val="3C2100"/>
              </a:solidFill>
              <a:latin typeface="Optima"/>
              <a:cs typeface="Optima"/>
            </a:endParaRPr>
          </a:p>
        </p:txBody>
      </p:sp>
      <p:sp>
        <p:nvSpPr>
          <p:cNvPr id="8" name="Rectangle 7"/>
          <p:cNvSpPr/>
          <p:nvPr/>
        </p:nvSpPr>
        <p:spPr>
          <a:xfrm>
            <a:off x="74667" y="2972816"/>
            <a:ext cx="11395647" cy="3600986"/>
          </a:xfrm>
          <a:prstGeom prst="rect">
            <a:avLst/>
          </a:prstGeom>
          <a:ln>
            <a:solidFill>
              <a:schemeClr val="accent2">
                <a:lumMod val="40000"/>
                <a:lumOff val="60000"/>
              </a:schemeClr>
            </a:solidFill>
          </a:ln>
        </p:spPr>
        <p:txBody>
          <a:bodyPr wrap="square">
            <a:spAutoFit/>
          </a:bodyPr>
          <a:lstStyle/>
          <a:p>
            <a:pPr algn="ctr"/>
            <a:r>
              <a:rPr lang="en-US" sz="3600" b="1" dirty="0">
                <a:solidFill>
                  <a:schemeClr val="accent2">
                    <a:lumMod val="75000"/>
                  </a:schemeClr>
                </a:solidFill>
                <a:cs typeface="Calibri"/>
              </a:rPr>
              <a:t>Background</a:t>
            </a:r>
            <a:endParaRPr lang="en-US" sz="3600" dirty="0">
              <a:solidFill>
                <a:schemeClr val="accent2">
                  <a:lumMod val="75000"/>
                </a:schemeClr>
              </a:solidFill>
              <a:cs typeface="Calibri"/>
            </a:endParaRPr>
          </a:p>
          <a:p>
            <a:r>
              <a:rPr lang="en-US" sz="2400" dirty="0">
                <a:solidFill>
                  <a:srgbClr val="3C2100"/>
                </a:solidFill>
                <a:cs typeface="Calibri"/>
              </a:rPr>
              <a:t>Premenstrual syndrome (PMS) is a complex symptom that reproductive-aged women experience before menstruation.</a:t>
            </a:r>
            <a:r>
              <a:rPr lang="en-US" sz="2400" baseline="30000" dirty="0">
                <a:solidFill>
                  <a:srgbClr val="3C2100"/>
                </a:solidFill>
                <a:cs typeface="Calibri"/>
              </a:rPr>
              <a:t>1 </a:t>
            </a:r>
            <a:r>
              <a:rPr lang="en-US" sz="2400" dirty="0">
                <a:solidFill>
                  <a:srgbClr val="3C2100"/>
                </a:solidFill>
                <a:cs typeface="Calibri"/>
              </a:rPr>
              <a:t>PMS affects their quality of life, and college students are more likely to be influenced by PMS.</a:t>
            </a:r>
            <a:r>
              <a:rPr lang="en-US" sz="2400" baseline="30000" dirty="0">
                <a:solidFill>
                  <a:srgbClr val="3C2100"/>
                </a:solidFill>
                <a:cs typeface="Calibri"/>
              </a:rPr>
              <a:t>2,3</a:t>
            </a:r>
            <a:r>
              <a:rPr lang="en-US" sz="2400" dirty="0">
                <a:solidFill>
                  <a:srgbClr val="3C2100"/>
                </a:solidFill>
                <a:cs typeface="Calibri"/>
              </a:rPr>
              <a:t> Studies have suggested that unhealthy dietary patterns are associated with PMS,</a:t>
            </a:r>
            <a:r>
              <a:rPr lang="en-US" sz="2400" baseline="30000" dirty="0">
                <a:solidFill>
                  <a:srgbClr val="3C2100"/>
                </a:solidFill>
                <a:cs typeface="Calibri"/>
              </a:rPr>
              <a:t>4-6</a:t>
            </a:r>
            <a:endParaRPr lang="en-US" sz="2400" dirty="0">
              <a:solidFill>
                <a:srgbClr val="3C2100"/>
              </a:solidFill>
              <a:cs typeface="Calibri"/>
            </a:endParaRPr>
          </a:p>
          <a:p>
            <a:r>
              <a:rPr lang="en-US" sz="2400" b="1" dirty="0">
                <a:solidFill>
                  <a:srgbClr val="3C2100"/>
                </a:solidFill>
                <a:cs typeface="Calibri"/>
              </a:rPr>
              <a:t>Objectives:</a:t>
            </a:r>
          </a:p>
          <a:p>
            <a:r>
              <a:rPr lang="en-US" sz="2400" dirty="0">
                <a:solidFill>
                  <a:srgbClr val="3C2100"/>
                </a:solidFill>
                <a:cs typeface="Calibri"/>
              </a:rPr>
              <a:t>1. To identify the prevalence of PMS among female college students.</a:t>
            </a:r>
          </a:p>
          <a:p>
            <a:r>
              <a:rPr lang="en-US" sz="2400" dirty="0">
                <a:solidFill>
                  <a:srgbClr val="3C2100"/>
                </a:solidFill>
                <a:cs typeface="Calibri"/>
              </a:rPr>
              <a:t>2. To compare the dietary patterns by PMS presence/severity.</a:t>
            </a:r>
          </a:p>
          <a:p>
            <a:r>
              <a:rPr lang="en-US" sz="2400" dirty="0">
                <a:solidFill>
                  <a:srgbClr val="3C2100"/>
                </a:solidFill>
                <a:cs typeface="Calibri"/>
              </a:rPr>
              <a:t>3. To explore common symptoms of PMS and how these affect students’ quality of life. </a:t>
            </a:r>
          </a:p>
        </p:txBody>
      </p:sp>
      <p:sp>
        <p:nvSpPr>
          <p:cNvPr id="10" name="TextBox 9"/>
          <p:cNvSpPr txBox="1"/>
          <p:nvPr/>
        </p:nvSpPr>
        <p:spPr>
          <a:xfrm>
            <a:off x="4062665" y="1545284"/>
            <a:ext cx="24591954" cy="1015663"/>
          </a:xfrm>
          <a:prstGeom prst="rect">
            <a:avLst/>
          </a:prstGeom>
          <a:noFill/>
        </p:spPr>
        <p:txBody>
          <a:bodyPr wrap="square" rtlCol="0">
            <a:spAutoFit/>
          </a:bodyPr>
          <a:lstStyle/>
          <a:p>
            <a:pPr algn="ctr"/>
            <a:r>
              <a:rPr lang="en-US" sz="3000" dirty="0">
                <a:solidFill>
                  <a:srgbClr val="3C2100"/>
                </a:solidFill>
                <a:cs typeface="Calibri"/>
              </a:rPr>
              <a:t>Runa Takagi, MS; Yeon Bai, PhD, RDN; Lauren </a:t>
            </a:r>
            <a:r>
              <a:rPr lang="en-US" sz="3000" dirty="0" err="1">
                <a:solidFill>
                  <a:srgbClr val="3C2100"/>
                </a:solidFill>
                <a:cs typeface="Calibri"/>
              </a:rPr>
              <a:t>Dinour</a:t>
            </a:r>
            <a:r>
              <a:rPr lang="en-US" sz="3000" dirty="0">
                <a:solidFill>
                  <a:srgbClr val="3C2100"/>
                </a:solidFill>
                <a:cs typeface="Calibri"/>
              </a:rPr>
              <a:t>, </a:t>
            </a:r>
            <a:r>
              <a:rPr lang="en-US" sz="3000" dirty="0" err="1">
                <a:solidFill>
                  <a:srgbClr val="3C2100"/>
                </a:solidFill>
                <a:cs typeface="Calibri"/>
              </a:rPr>
              <a:t>DrPH</a:t>
            </a:r>
            <a:r>
              <a:rPr lang="en-US" sz="3000" dirty="0">
                <a:solidFill>
                  <a:srgbClr val="3C2100"/>
                </a:solidFill>
                <a:cs typeface="Calibri"/>
              </a:rPr>
              <a:t>, RD, CLC; </a:t>
            </a:r>
            <a:r>
              <a:rPr lang="en-US" sz="3000" dirty="0" err="1">
                <a:solidFill>
                  <a:srgbClr val="3C2100"/>
                </a:solidFill>
                <a:cs typeface="Calibri"/>
              </a:rPr>
              <a:t>Mousumi</a:t>
            </a:r>
            <a:r>
              <a:rPr lang="en-US" sz="3000" dirty="0">
                <a:solidFill>
                  <a:srgbClr val="3C2100"/>
                </a:solidFill>
                <a:cs typeface="Calibri"/>
              </a:rPr>
              <a:t> Bose, PhD</a:t>
            </a:r>
          </a:p>
          <a:p>
            <a:pPr algn="ctr"/>
            <a:r>
              <a:rPr lang="en-US" sz="3000" dirty="0">
                <a:solidFill>
                  <a:srgbClr val="3C2100"/>
                </a:solidFill>
                <a:cs typeface="Calibri"/>
              </a:rPr>
              <a:t>Department of Nutrition and Food Studies, Montclair State University, Montclair, NJ</a:t>
            </a:r>
          </a:p>
        </p:txBody>
      </p:sp>
      <p:sp>
        <p:nvSpPr>
          <p:cNvPr id="20" name="Rectangle 19"/>
          <p:cNvSpPr/>
          <p:nvPr/>
        </p:nvSpPr>
        <p:spPr>
          <a:xfrm>
            <a:off x="21463033" y="18134676"/>
            <a:ext cx="11199101" cy="3785652"/>
          </a:xfrm>
          <a:prstGeom prst="rect">
            <a:avLst/>
          </a:prstGeom>
        </p:spPr>
        <p:txBody>
          <a:bodyPr wrap="square">
            <a:spAutoFit/>
          </a:bodyPr>
          <a:lstStyle/>
          <a:p>
            <a:pPr marL="514350" indent="-514350">
              <a:buClr>
                <a:srgbClr val="3C2100"/>
              </a:buClr>
              <a:buAutoNum type="arabicPeriod"/>
            </a:pPr>
            <a:r>
              <a:rPr lang="en-US" sz="1500" dirty="0">
                <a:solidFill>
                  <a:srgbClr val="3C2100"/>
                </a:solidFill>
                <a:cs typeface="Calibri"/>
              </a:rPr>
              <a:t>Marshall IG, Norman RJ. Menstruation: where physiology, history and inequality meet. Fertility and Sterility. 2022;118(2):260-261. doi:10.1016/j.fertnstert.2022.06.004</a:t>
            </a:r>
          </a:p>
          <a:p>
            <a:pPr marL="514350" indent="-514350">
              <a:buAutoNum type="arabicPeriod"/>
            </a:pPr>
            <a:r>
              <a:rPr lang="en-US" sz="1500" dirty="0">
                <a:solidFill>
                  <a:srgbClr val="3C2100"/>
                </a:solidFill>
                <a:cs typeface="Calibri"/>
              </a:rPr>
              <a:t>Winer SA, </a:t>
            </a:r>
            <a:r>
              <a:rPr lang="en-US" sz="1500" dirty="0" err="1">
                <a:solidFill>
                  <a:srgbClr val="3C2100"/>
                </a:solidFill>
                <a:cs typeface="Calibri"/>
              </a:rPr>
              <a:t>Rapkin</a:t>
            </a:r>
            <a:r>
              <a:rPr lang="en-US" sz="1500" dirty="0">
                <a:solidFill>
                  <a:srgbClr val="3C2100"/>
                </a:solidFill>
                <a:cs typeface="Calibri"/>
              </a:rPr>
              <a:t> AJ. Premenstrual disorders: prevalence, etiology and impact. J </a:t>
            </a:r>
            <a:r>
              <a:rPr lang="en-US" sz="1500" dirty="0" err="1">
                <a:solidFill>
                  <a:srgbClr val="3C2100"/>
                </a:solidFill>
                <a:cs typeface="Calibri"/>
              </a:rPr>
              <a:t>Reprod</a:t>
            </a:r>
            <a:r>
              <a:rPr lang="en-US" sz="1500" dirty="0">
                <a:solidFill>
                  <a:srgbClr val="3C2100"/>
                </a:solidFill>
                <a:cs typeface="Calibri"/>
              </a:rPr>
              <a:t> Med. 2006;51(4 </a:t>
            </a:r>
            <a:r>
              <a:rPr lang="en-US" sz="1500" dirty="0" err="1">
                <a:solidFill>
                  <a:srgbClr val="3C2100"/>
                </a:solidFill>
                <a:cs typeface="Calibri"/>
              </a:rPr>
              <a:t>Suppl</a:t>
            </a:r>
            <a:r>
              <a:rPr lang="en-US" sz="1500" dirty="0">
                <a:solidFill>
                  <a:srgbClr val="3C2100"/>
                </a:solidFill>
                <a:cs typeface="Calibri"/>
              </a:rPr>
              <a:t>):339-347.</a:t>
            </a:r>
          </a:p>
          <a:p>
            <a:pPr marL="514350" indent="-514350">
              <a:buFontTx/>
              <a:buAutoNum type="arabicPeriod"/>
            </a:pPr>
            <a:r>
              <a:rPr lang="en-US" sz="1500" dirty="0" err="1">
                <a:solidFill>
                  <a:srgbClr val="3C2100"/>
                </a:solidFill>
                <a:ea typeface="Calibri"/>
                <a:cs typeface="Calibri"/>
                <a:sym typeface="Calibri"/>
              </a:rPr>
              <a:t>Gudipally</a:t>
            </a:r>
            <a:r>
              <a:rPr lang="en-US" sz="1500" dirty="0">
                <a:solidFill>
                  <a:srgbClr val="3C2100"/>
                </a:solidFill>
                <a:ea typeface="Calibri"/>
                <a:cs typeface="Calibri"/>
                <a:sym typeface="Calibri"/>
              </a:rPr>
              <a:t> PR, Sharma GK. Premenstrual Syndrome. </a:t>
            </a:r>
            <a:r>
              <a:rPr lang="en-US" sz="1500" dirty="0" err="1">
                <a:solidFill>
                  <a:srgbClr val="3C2100"/>
                </a:solidFill>
                <a:ea typeface="Calibri"/>
                <a:cs typeface="Calibri"/>
                <a:sym typeface="Calibri"/>
              </a:rPr>
              <a:t>StatPearls</a:t>
            </a:r>
            <a:r>
              <a:rPr lang="en-US" sz="1500" dirty="0">
                <a:solidFill>
                  <a:srgbClr val="3C2100"/>
                </a:solidFill>
                <a:ea typeface="Calibri"/>
                <a:cs typeface="Calibri"/>
                <a:sym typeface="Calibri"/>
              </a:rPr>
              <a:t> Publishing, Treasure Island (FL); 2023.</a:t>
            </a:r>
            <a:endParaRPr lang="en-US" sz="1500" dirty="0">
              <a:solidFill>
                <a:srgbClr val="3C2100"/>
              </a:solidFill>
              <a:cs typeface="Calibri"/>
            </a:endParaRPr>
          </a:p>
          <a:p>
            <a:pPr marL="514350" indent="-514350">
              <a:buFontTx/>
              <a:buAutoNum type="arabicPeriod"/>
            </a:pPr>
            <a:r>
              <a:rPr lang="en-US" sz="1500" dirty="0" err="1">
                <a:solidFill>
                  <a:srgbClr val="3C2100"/>
                </a:solidFill>
                <a:cs typeface="Calibri"/>
              </a:rPr>
              <a:t>Hashim</a:t>
            </a:r>
            <a:r>
              <a:rPr lang="en-US" sz="1500" dirty="0">
                <a:solidFill>
                  <a:srgbClr val="3C2100"/>
                </a:solidFill>
                <a:cs typeface="Calibri"/>
              </a:rPr>
              <a:t> MS, </a:t>
            </a:r>
            <a:r>
              <a:rPr lang="en-US" sz="1500" dirty="0" err="1">
                <a:solidFill>
                  <a:srgbClr val="3C2100"/>
                </a:solidFill>
                <a:cs typeface="Calibri"/>
              </a:rPr>
              <a:t>Obaideen</a:t>
            </a:r>
            <a:r>
              <a:rPr lang="en-US" sz="1500" dirty="0">
                <a:solidFill>
                  <a:srgbClr val="3C2100"/>
                </a:solidFill>
                <a:cs typeface="Calibri"/>
              </a:rPr>
              <a:t> AA, </a:t>
            </a:r>
            <a:r>
              <a:rPr lang="en-US" sz="1500" dirty="0" err="1">
                <a:solidFill>
                  <a:srgbClr val="3C2100"/>
                </a:solidFill>
                <a:cs typeface="Calibri"/>
              </a:rPr>
              <a:t>Jahrami</a:t>
            </a:r>
            <a:r>
              <a:rPr lang="en-US" sz="1500" dirty="0">
                <a:solidFill>
                  <a:srgbClr val="3C2100"/>
                </a:solidFill>
                <a:cs typeface="Calibri"/>
              </a:rPr>
              <a:t> HA, et al. Premenstrual Syndrome Is Associated with Dietary and Lifestyle Behaviors among University Students: A Cross-Sectional Study from Sharjah, UAE. Nutrients. 2019;11(8):1939. Published 2019 Aug 17. doi:10.3390/nu11081939</a:t>
            </a:r>
          </a:p>
          <a:p>
            <a:pPr marL="514350" indent="-514350">
              <a:buFontTx/>
              <a:buAutoNum type="arabicPeriod"/>
            </a:pPr>
            <a:r>
              <a:rPr lang="en-US" sz="1500" dirty="0" err="1">
                <a:solidFill>
                  <a:srgbClr val="3C2100"/>
                </a:solidFill>
                <a:cs typeface="Calibri"/>
              </a:rPr>
              <a:t>Isgin-Atici</a:t>
            </a:r>
            <a:r>
              <a:rPr lang="en-US" sz="1500" dirty="0">
                <a:solidFill>
                  <a:srgbClr val="3C2100"/>
                </a:solidFill>
                <a:cs typeface="Calibri"/>
              </a:rPr>
              <a:t> K, </a:t>
            </a:r>
            <a:r>
              <a:rPr lang="en-US" sz="1500" dirty="0" err="1">
                <a:solidFill>
                  <a:srgbClr val="3C2100"/>
                </a:solidFill>
                <a:cs typeface="Calibri"/>
              </a:rPr>
              <a:t>Kanbur</a:t>
            </a:r>
            <a:r>
              <a:rPr lang="en-US" sz="1500" dirty="0">
                <a:solidFill>
                  <a:srgbClr val="3C2100"/>
                </a:solidFill>
                <a:cs typeface="Calibri"/>
              </a:rPr>
              <a:t> N, </a:t>
            </a:r>
            <a:r>
              <a:rPr lang="en-US" sz="1500" dirty="0" err="1">
                <a:solidFill>
                  <a:srgbClr val="3C2100"/>
                </a:solidFill>
                <a:cs typeface="Calibri"/>
              </a:rPr>
              <a:t>Akgül</a:t>
            </a:r>
            <a:r>
              <a:rPr lang="en-US" sz="1500" dirty="0">
                <a:solidFill>
                  <a:srgbClr val="3C2100"/>
                </a:solidFill>
                <a:cs typeface="Calibri"/>
              </a:rPr>
              <a:t> S, </a:t>
            </a:r>
            <a:r>
              <a:rPr lang="en-US" sz="1500" dirty="0" err="1">
                <a:solidFill>
                  <a:srgbClr val="3C2100"/>
                </a:solidFill>
                <a:cs typeface="Calibri"/>
              </a:rPr>
              <a:t>Buyuktuncer</a:t>
            </a:r>
            <a:r>
              <a:rPr lang="en-US" sz="1500" dirty="0">
                <a:solidFill>
                  <a:srgbClr val="3C2100"/>
                </a:solidFill>
                <a:cs typeface="Calibri"/>
              </a:rPr>
              <a:t> Z. Diet quality in adolescents with premenstrual syndrome: A cross-sectional study. </a:t>
            </a:r>
            <a:r>
              <a:rPr lang="en-US" sz="1500" dirty="0" err="1">
                <a:solidFill>
                  <a:srgbClr val="3C2100"/>
                </a:solidFill>
                <a:cs typeface="Calibri"/>
              </a:rPr>
              <a:t>Nutr</a:t>
            </a:r>
            <a:r>
              <a:rPr lang="en-US" sz="1500" dirty="0">
                <a:solidFill>
                  <a:srgbClr val="3C2100"/>
                </a:solidFill>
                <a:cs typeface="Calibri"/>
              </a:rPr>
              <a:t> Diet. 2020;77(3):351-358. doi:10.1111/1747-0080.12515</a:t>
            </a:r>
          </a:p>
          <a:p>
            <a:pPr marL="514350" indent="-514350">
              <a:buFontTx/>
              <a:buAutoNum type="arabicPeriod"/>
            </a:pPr>
            <a:r>
              <a:rPr lang="en-US" sz="1500" dirty="0" err="1">
                <a:solidFill>
                  <a:srgbClr val="3C2100"/>
                </a:solidFill>
                <a:ea typeface="Calibri"/>
                <a:cs typeface="Calibri"/>
                <a:sym typeface="Calibri"/>
              </a:rPr>
              <a:t>Farasati</a:t>
            </a:r>
            <a:r>
              <a:rPr lang="en-US" sz="1500" dirty="0">
                <a:solidFill>
                  <a:srgbClr val="3C2100"/>
                </a:solidFill>
                <a:ea typeface="Calibri"/>
                <a:cs typeface="Calibri"/>
                <a:sym typeface="Calibri"/>
              </a:rPr>
              <a:t> N, </a:t>
            </a:r>
            <a:r>
              <a:rPr lang="en-US" sz="1500" dirty="0" err="1">
                <a:solidFill>
                  <a:srgbClr val="3C2100"/>
                </a:solidFill>
                <a:ea typeface="Calibri"/>
                <a:cs typeface="Calibri"/>
                <a:sym typeface="Calibri"/>
              </a:rPr>
              <a:t>Siassi</a:t>
            </a:r>
            <a:r>
              <a:rPr lang="en-US" sz="1500" dirty="0">
                <a:solidFill>
                  <a:srgbClr val="3C2100"/>
                </a:solidFill>
                <a:ea typeface="Calibri"/>
                <a:cs typeface="Calibri"/>
                <a:sym typeface="Calibri"/>
              </a:rPr>
              <a:t> F, </a:t>
            </a:r>
            <a:r>
              <a:rPr lang="en-US" sz="1500" dirty="0" err="1">
                <a:solidFill>
                  <a:srgbClr val="3C2100"/>
                </a:solidFill>
                <a:ea typeface="Calibri"/>
                <a:cs typeface="Calibri"/>
                <a:sym typeface="Calibri"/>
              </a:rPr>
              <a:t>Koohdani</a:t>
            </a:r>
            <a:r>
              <a:rPr lang="en-US" sz="1500" dirty="0">
                <a:solidFill>
                  <a:srgbClr val="3C2100"/>
                </a:solidFill>
                <a:ea typeface="Calibri"/>
                <a:cs typeface="Calibri"/>
                <a:sym typeface="Calibri"/>
              </a:rPr>
              <a:t> F, </a:t>
            </a:r>
            <a:r>
              <a:rPr lang="en-US" sz="1500" dirty="0" err="1">
                <a:solidFill>
                  <a:srgbClr val="3C2100"/>
                </a:solidFill>
                <a:ea typeface="Calibri"/>
                <a:cs typeface="Calibri"/>
                <a:sym typeface="Calibri"/>
              </a:rPr>
              <a:t>Qorbani</a:t>
            </a:r>
            <a:r>
              <a:rPr lang="en-US" sz="1500" dirty="0">
                <a:solidFill>
                  <a:srgbClr val="3C2100"/>
                </a:solidFill>
                <a:ea typeface="Calibri"/>
                <a:cs typeface="Calibri"/>
                <a:sym typeface="Calibri"/>
              </a:rPr>
              <a:t> M, </a:t>
            </a:r>
            <a:r>
              <a:rPr lang="en-US" sz="1500" dirty="0" err="1">
                <a:solidFill>
                  <a:srgbClr val="3C2100"/>
                </a:solidFill>
                <a:ea typeface="Calibri"/>
                <a:cs typeface="Calibri"/>
                <a:sym typeface="Calibri"/>
              </a:rPr>
              <a:t>Abashzadeh</a:t>
            </a:r>
            <a:r>
              <a:rPr lang="en-US" sz="1500" dirty="0">
                <a:solidFill>
                  <a:srgbClr val="3C2100"/>
                </a:solidFill>
                <a:ea typeface="Calibri"/>
                <a:cs typeface="Calibri"/>
                <a:sym typeface="Calibri"/>
              </a:rPr>
              <a:t> K, </a:t>
            </a:r>
            <a:r>
              <a:rPr lang="en-US" sz="1500" dirty="0" err="1">
                <a:solidFill>
                  <a:srgbClr val="3C2100"/>
                </a:solidFill>
                <a:ea typeface="Calibri"/>
                <a:cs typeface="Calibri"/>
                <a:sym typeface="Calibri"/>
              </a:rPr>
              <a:t>Sotoudeh</a:t>
            </a:r>
            <a:r>
              <a:rPr lang="en-US" sz="1500" dirty="0">
                <a:solidFill>
                  <a:srgbClr val="3C2100"/>
                </a:solidFill>
                <a:ea typeface="Calibri"/>
                <a:cs typeface="Calibri"/>
                <a:sym typeface="Calibri"/>
              </a:rPr>
              <a:t> G. Western dietary pattern is related to premenstrual syndrome: a case–control study. British Journal of Nutrition. 2015;114(12):2016-2021. doi:10.1017/S0007114515003943</a:t>
            </a:r>
          </a:p>
          <a:p>
            <a:pPr marL="514350" indent="-514350">
              <a:buFontTx/>
              <a:buAutoNum type="arabicPeriod"/>
            </a:pPr>
            <a:r>
              <a:rPr lang="en-US" sz="1500" dirty="0">
                <a:solidFill>
                  <a:srgbClr val="3C2100"/>
                </a:solidFill>
                <a:ea typeface="Calibri"/>
                <a:cs typeface="Calibri"/>
                <a:sym typeface="Calibri"/>
              </a:rPr>
              <a:t>Colby S, Zhou W, Allison C, et al. Development and Validation of the Short Healthy Eating Index Survey with a College Population to Assess Dietary Quality and Intake. Nutrients. 2020;12(9):2611. Published 2020 Aug 27. doi:10.3390/nu12092611</a:t>
            </a:r>
          </a:p>
          <a:p>
            <a:pPr marL="514350" indent="-514350">
              <a:buFontTx/>
              <a:buAutoNum type="arabicPeriod"/>
            </a:pPr>
            <a:r>
              <a:rPr lang="en-US" sz="1500" dirty="0" err="1">
                <a:solidFill>
                  <a:srgbClr val="3C2100"/>
                </a:solidFill>
                <a:cs typeface="Calibri"/>
              </a:rPr>
              <a:t>Basiotis</a:t>
            </a:r>
            <a:r>
              <a:rPr lang="en-US" sz="1500" dirty="0">
                <a:solidFill>
                  <a:srgbClr val="3C2100"/>
                </a:solidFill>
                <a:cs typeface="Calibri"/>
              </a:rPr>
              <a:t> PP, Carlson A, </a:t>
            </a:r>
            <a:r>
              <a:rPr lang="en-US" sz="1500" dirty="0" err="1">
                <a:solidFill>
                  <a:srgbClr val="3C2100"/>
                </a:solidFill>
                <a:cs typeface="Calibri"/>
              </a:rPr>
              <a:t>Gerrior</a:t>
            </a:r>
            <a:r>
              <a:rPr lang="en-US" sz="1500" dirty="0">
                <a:solidFill>
                  <a:srgbClr val="3C2100"/>
                </a:solidFill>
                <a:cs typeface="Calibri"/>
              </a:rPr>
              <a:t> SA, Juan WY, Lino M. The Healthy Eating Index: 1999-2000. US Department of Agriculture, Center for Nutrition Policy and Promotion; 2002. CNPP-12.</a:t>
            </a:r>
            <a:endParaRPr lang="en-US" sz="1500" dirty="0">
              <a:solidFill>
                <a:srgbClr val="3C2100"/>
              </a:solidFill>
              <a:cs typeface="Calibri"/>
              <a:sym typeface="Calibri"/>
            </a:endParaRPr>
          </a:p>
          <a:p>
            <a:pPr marL="514350" indent="-514350">
              <a:buFontTx/>
              <a:buAutoNum type="arabicPeriod"/>
            </a:pPr>
            <a:endParaRPr lang="en-US" sz="1500" dirty="0">
              <a:solidFill>
                <a:srgbClr val="3C2100"/>
              </a:solidFill>
              <a:ea typeface="Calibri"/>
              <a:cs typeface="Calibri"/>
              <a:sym typeface="Calibri"/>
            </a:endParaRPr>
          </a:p>
        </p:txBody>
      </p:sp>
      <p:sp>
        <p:nvSpPr>
          <p:cNvPr id="35" name="Rectangle 34">
            <a:extLst>
              <a:ext uri="{FF2B5EF4-FFF2-40B4-BE49-F238E27FC236}">
                <a16:creationId xmlns:a16="http://schemas.microsoft.com/office/drawing/2014/main" id="{8531F939-95EA-1D46-AF7D-4F4F66583CA2}"/>
              </a:ext>
            </a:extLst>
          </p:cNvPr>
          <p:cNvSpPr/>
          <p:nvPr/>
        </p:nvSpPr>
        <p:spPr>
          <a:xfrm>
            <a:off x="23538561" y="2992202"/>
            <a:ext cx="7018252" cy="646331"/>
          </a:xfrm>
          <a:prstGeom prst="rect">
            <a:avLst/>
          </a:prstGeom>
          <a:ln>
            <a:noFill/>
          </a:ln>
        </p:spPr>
        <p:txBody>
          <a:bodyPr wrap="square">
            <a:spAutoFit/>
          </a:bodyPr>
          <a:lstStyle/>
          <a:p>
            <a:pPr algn="ctr"/>
            <a:r>
              <a:rPr lang="en-US" sz="3600" b="1" dirty="0">
                <a:solidFill>
                  <a:schemeClr val="accent2">
                    <a:lumMod val="75000"/>
                  </a:schemeClr>
                </a:solidFill>
                <a:cs typeface="Calibri"/>
              </a:rPr>
              <a:t>Results (Quantitative/Qualitative)</a:t>
            </a:r>
          </a:p>
        </p:txBody>
      </p:sp>
      <p:sp>
        <p:nvSpPr>
          <p:cNvPr id="36" name="Rectangle 35">
            <a:extLst>
              <a:ext uri="{FF2B5EF4-FFF2-40B4-BE49-F238E27FC236}">
                <a16:creationId xmlns:a16="http://schemas.microsoft.com/office/drawing/2014/main" id="{54137457-15E7-CD44-A320-0675A095A8F3}"/>
              </a:ext>
            </a:extLst>
          </p:cNvPr>
          <p:cNvSpPr/>
          <p:nvPr/>
        </p:nvSpPr>
        <p:spPr>
          <a:xfrm>
            <a:off x="178634" y="6784678"/>
            <a:ext cx="11261054" cy="1754326"/>
          </a:xfrm>
          <a:prstGeom prst="rect">
            <a:avLst/>
          </a:prstGeom>
          <a:ln>
            <a:noFill/>
          </a:ln>
        </p:spPr>
        <p:txBody>
          <a:bodyPr wrap="square">
            <a:spAutoFit/>
          </a:bodyPr>
          <a:lstStyle/>
          <a:p>
            <a:pPr algn="ctr"/>
            <a:r>
              <a:rPr lang="en-US" sz="3600" b="1" dirty="0">
                <a:solidFill>
                  <a:schemeClr val="accent2">
                    <a:lumMod val="75000"/>
                  </a:schemeClr>
                </a:solidFill>
                <a:cs typeface="Calibri"/>
              </a:rPr>
              <a:t>Methods</a:t>
            </a:r>
            <a:endParaRPr lang="en-US" sz="3600" dirty="0">
              <a:solidFill>
                <a:schemeClr val="accent2">
                  <a:lumMod val="75000"/>
                </a:schemeClr>
              </a:solidFill>
              <a:cs typeface="Calibri"/>
            </a:endParaRPr>
          </a:p>
          <a:p>
            <a:pPr marL="457200" indent="-457200">
              <a:buClr>
                <a:schemeClr val="accent2"/>
              </a:buClr>
              <a:buFont typeface="Courier New" panose="02070309020205020404" pitchFamily="49" charset="0"/>
              <a:buChar char="o"/>
            </a:pPr>
            <a:r>
              <a:rPr lang="en-US" sz="2400" b="1" dirty="0">
                <a:solidFill>
                  <a:srgbClr val="3C2100"/>
                </a:solidFill>
                <a:cs typeface="Calibri"/>
              </a:rPr>
              <a:t>Data collection:</a:t>
            </a:r>
            <a:r>
              <a:rPr lang="en-US" sz="2400" dirty="0"/>
              <a:t> a cross-sectional online survey administered from February to March 2025 at a university in northern New Jersey.</a:t>
            </a:r>
          </a:p>
          <a:p>
            <a:pPr marL="457200" indent="-457200">
              <a:buFont typeface="Courier New" panose="02070309020205020404" pitchFamily="49" charset="0"/>
              <a:buChar char="o"/>
            </a:pPr>
            <a:endParaRPr lang="en-US" sz="2400" dirty="0">
              <a:solidFill>
                <a:srgbClr val="3C2100"/>
              </a:solidFill>
              <a:cs typeface="Calibri"/>
            </a:endParaRPr>
          </a:p>
        </p:txBody>
      </p:sp>
      <p:graphicFrame>
        <p:nvGraphicFramePr>
          <p:cNvPr id="37" name="Google Shape;504;g34d37c2c7d5_1_353">
            <a:extLst>
              <a:ext uri="{FF2B5EF4-FFF2-40B4-BE49-F238E27FC236}">
                <a16:creationId xmlns:a16="http://schemas.microsoft.com/office/drawing/2014/main" id="{61E4935E-591D-1547-A7CC-4F0212720CA0}"/>
              </a:ext>
            </a:extLst>
          </p:cNvPr>
          <p:cNvGraphicFramePr/>
          <p:nvPr>
            <p:extLst>
              <p:ext uri="{D42A27DB-BD31-4B8C-83A1-F6EECF244321}">
                <p14:modId xmlns:p14="http://schemas.microsoft.com/office/powerpoint/2010/main" val="1562102663"/>
              </p:ext>
            </p:extLst>
          </p:nvPr>
        </p:nvGraphicFramePr>
        <p:xfrm>
          <a:off x="21822488" y="4000827"/>
          <a:ext cx="7599032" cy="9509760"/>
        </p:xfrm>
        <a:graphic>
          <a:graphicData uri="http://schemas.openxmlformats.org/drawingml/2006/table">
            <a:tbl>
              <a:tblPr firstRow="1" firstCol="1" bandRow="1">
                <a:noFill/>
              </a:tblPr>
              <a:tblGrid>
                <a:gridCol w="3304315">
                  <a:extLst>
                    <a:ext uri="{9D8B030D-6E8A-4147-A177-3AD203B41FA5}">
                      <a16:colId xmlns:a16="http://schemas.microsoft.com/office/drawing/2014/main" val="20000"/>
                    </a:ext>
                  </a:extLst>
                </a:gridCol>
                <a:gridCol w="1100378">
                  <a:extLst>
                    <a:ext uri="{9D8B030D-6E8A-4147-A177-3AD203B41FA5}">
                      <a16:colId xmlns:a16="http://schemas.microsoft.com/office/drawing/2014/main" val="20001"/>
                    </a:ext>
                  </a:extLst>
                </a:gridCol>
                <a:gridCol w="1101100">
                  <a:extLst>
                    <a:ext uri="{9D8B030D-6E8A-4147-A177-3AD203B41FA5}">
                      <a16:colId xmlns:a16="http://schemas.microsoft.com/office/drawing/2014/main" val="20002"/>
                    </a:ext>
                  </a:extLst>
                </a:gridCol>
                <a:gridCol w="1101100">
                  <a:extLst>
                    <a:ext uri="{9D8B030D-6E8A-4147-A177-3AD203B41FA5}">
                      <a16:colId xmlns:a16="http://schemas.microsoft.com/office/drawing/2014/main" val="20003"/>
                    </a:ext>
                  </a:extLst>
                </a:gridCol>
                <a:gridCol w="992139">
                  <a:extLst>
                    <a:ext uri="{9D8B030D-6E8A-4147-A177-3AD203B41FA5}">
                      <a16:colId xmlns:a16="http://schemas.microsoft.com/office/drawing/2014/main" val="20004"/>
                    </a:ext>
                  </a:extLst>
                </a:gridCol>
              </a:tblGrid>
              <a:tr h="474444">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Characteristics</a:t>
                      </a:r>
                      <a:endParaRPr sz="1600" u="none" strike="noStrike" cap="none" dirty="0">
                        <a:solidFill>
                          <a:srgbClr val="3C2100"/>
                        </a:solidFill>
                        <a:latin typeface="Calibri"/>
                        <a:ea typeface="Calibri"/>
                        <a:cs typeface="Calibri"/>
                        <a:sym typeface="Calibri"/>
                      </a:endParaRPr>
                    </a:p>
                  </a:txBody>
                  <a:tcPr marL="37675" marR="376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Total</a:t>
                      </a:r>
                      <a:endParaRPr sz="1600" u="none" strike="noStrike" cap="none" dirty="0">
                        <a:solidFill>
                          <a:srgbClr val="3C2100"/>
                        </a:solidFill>
                      </a:endParaRPr>
                    </a:p>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(n=369)</a:t>
                      </a:r>
                      <a:endParaRPr sz="1600" u="none" strike="noStrike" cap="none" dirty="0">
                        <a:solidFill>
                          <a:srgbClr val="3C2100"/>
                        </a:solidFill>
                        <a:latin typeface="Calibri"/>
                        <a:ea typeface="Calibri"/>
                        <a:cs typeface="Calibri"/>
                        <a:sym typeface="Calibri"/>
                      </a:endParaRPr>
                    </a:p>
                  </a:txBody>
                  <a:tcPr marL="37675" marR="376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PMS</a:t>
                      </a:r>
                      <a:endParaRPr sz="1600" u="none" strike="noStrike" cap="none" dirty="0">
                        <a:solidFill>
                          <a:srgbClr val="3C2100"/>
                        </a:solidFill>
                      </a:endParaRPr>
                    </a:p>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(n=124)</a:t>
                      </a:r>
                      <a:endParaRPr sz="1600" u="none" strike="noStrike" cap="none" dirty="0">
                        <a:solidFill>
                          <a:srgbClr val="3C2100"/>
                        </a:solidFill>
                        <a:latin typeface="Calibri"/>
                        <a:ea typeface="Calibri"/>
                        <a:cs typeface="Calibri"/>
                        <a:sym typeface="Calibri"/>
                      </a:endParaRPr>
                    </a:p>
                  </a:txBody>
                  <a:tcPr marL="37675" marR="376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No PMS</a:t>
                      </a:r>
                      <a:endParaRPr sz="1600" u="none" strike="noStrike" cap="none" dirty="0">
                        <a:solidFill>
                          <a:srgbClr val="3C2100"/>
                        </a:solidFill>
                      </a:endParaRPr>
                    </a:p>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(n=245)</a:t>
                      </a:r>
                      <a:endParaRPr sz="1600" u="none" strike="noStrike" cap="none" dirty="0">
                        <a:solidFill>
                          <a:srgbClr val="3C2100"/>
                        </a:solidFill>
                        <a:latin typeface="Calibri"/>
                        <a:ea typeface="Calibri"/>
                        <a:cs typeface="Calibri"/>
                        <a:sym typeface="Calibri"/>
                      </a:endParaRPr>
                    </a:p>
                  </a:txBody>
                  <a:tcPr marL="37675" marR="376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P</a:t>
                      </a:r>
                      <a:endParaRPr sz="1600" u="none" strike="noStrike" cap="none" dirty="0">
                        <a:solidFill>
                          <a:srgbClr val="3C2100"/>
                        </a:solidFill>
                        <a:latin typeface="Calibri"/>
                        <a:ea typeface="Calibri"/>
                        <a:cs typeface="Calibri"/>
                        <a:sym typeface="Calibri"/>
                      </a:endParaRPr>
                    </a:p>
                  </a:txBody>
                  <a:tcPr marL="37675" marR="376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extLst>
                  <a:ext uri="{0D108BD9-81ED-4DB2-BD59-A6C34878D82A}">
                    <a16:rowId xmlns:a16="http://schemas.microsoft.com/office/drawing/2014/main" val="10000"/>
                  </a:ext>
                </a:extLst>
              </a:tr>
              <a:tr h="237222">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Age (years), mean±SD</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22.57±4.93</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23.41±5.47</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22.15±4.59</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b="1" u="none" strike="noStrike" cap="none" dirty="0">
                          <a:solidFill>
                            <a:srgbClr val="3C2100"/>
                          </a:solidFill>
                          <a:latin typeface="Calibri"/>
                          <a:ea typeface="Calibri"/>
                          <a:cs typeface="Calibri"/>
                          <a:sym typeface="Calibri"/>
                        </a:rPr>
                        <a:t>0.020 </a:t>
                      </a:r>
                      <a:r>
                        <a:rPr lang="en-US" sz="1600" b="1" u="none" strike="noStrike" cap="none" baseline="30000" dirty="0">
                          <a:solidFill>
                            <a:srgbClr val="3C2100"/>
                          </a:solidFill>
                          <a:latin typeface="Calibri"/>
                          <a:ea typeface="Calibri"/>
                          <a:cs typeface="Calibri"/>
                          <a:sym typeface="Calibri"/>
                        </a:rPr>
                        <a:t>a*</a:t>
                      </a:r>
                      <a:endParaRPr sz="1600" b="1" u="none" strike="noStrike" cap="none" baseline="30000" dirty="0">
                        <a:solidFill>
                          <a:srgbClr val="3C2100"/>
                        </a:solidFill>
                        <a:latin typeface="Calibri"/>
                        <a:ea typeface="Calibri"/>
                        <a:cs typeface="Calibri"/>
                        <a:sym typeface="Calibri"/>
                      </a:endParaRPr>
                    </a:p>
                  </a:txBody>
                  <a:tcPr marL="37675" marR="376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237222">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BMI, mean</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25.67±5.94</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25.60±6.18</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25.70±5.82</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0.872 </a:t>
                      </a:r>
                      <a:r>
                        <a:rPr lang="en-US" sz="1600" u="none" strike="noStrike" cap="none" baseline="30000" dirty="0">
                          <a:solidFill>
                            <a:srgbClr val="3C2100"/>
                          </a:solidFill>
                          <a:latin typeface="Calibri"/>
                          <a:ea typeface="Calibri"/>
                          <a:cs typeface="Calibri"/>
                          <a:sym typeface="Calibri"/>
                        </a:rPr>
                        <a:t>a</a:t>
                      </a:r>
                      <a:endParaRPr sz="1600" u="none" strike="noStrike" cap="none" dirty="0">
                        <a:solidFill>
                          <a:srgbClr val="3C2100"/>
                        </a:solidFill>
                        <a:latin typeface="Calibri"/>
                        <a:ea typeface="Calibri"/>
                        <a:cs typeface="Calibri"/>
                        <a:sym typeface="Calibri"/>
                      </a:endParaRPr>
                    </a:p>
                  </a:txBody>
                  <a:tcPr marL="37675" marR="376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237222">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Race, n (%)</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0.170 </a:t>
                      </a:r>
                      <a:r>
                        <a:rPr lang="en-US" sz="1600" u="none" strike="noStrike" cap="none" baseline="30000">
                          <a:solidFill>
                            <a:srgbClr val="3C2100"/>
                          </a:solidFill>
                          <a:latin typeface="Calibri"/>
                          <a:ea typeface="Calibri"/>
                          <a:cs typeface="Calibri"/>
                          <a:sym typeface="Calibri"/>
                        </a:rPr>
                        <a:t>b</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White</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161 (44.1)</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57 (46.3)</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104 (43.0)</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Black</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36 (9.9)</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8 (6.5)</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28 (11.6)</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Hispanic/Latino</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101 (27.7)</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30 (24.4)</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71 (29.3)</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6"/>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Asian</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48 (13.2)</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18 (14.6)</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30 (12.4)</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Other</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19 (5.2)</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10 (8.1)</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9 (3.7)</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8"/>
                  </a:ext>
                </a:extLst>
              </a:tr>
              <a:tr h="237222">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Academic year, n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 </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 </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b="1" u="none" strike="noStrike" cap="none" dirty="0">
                          <a:solidFill>
                            <a:srgbClr val="3C2100"/>
                          </a:solidFill>
                          <a:latin typeface="Calibri"/>
                          <a:ea typeface="Calibri"/>
                          <a:cs typeface="Calibri"/>
                          <a:sym typeface="Calibri"/>
                        </a:rPr>
                        <a:t>0.002 </a:t>
                      </a:r>
                      <a:r>
                        <a:rPr lang="en-US" sz="1600" b="1" u="none" strike="noStrike" cap="none" baseline="30000" dirty="0">
                          <a:solidFill>
                            <a:srgbClr val="3C2100"/>
                          </a:solidFill>
                          <a:latin typeface="Calibri"/>
                          <a:ea typeface="Calibri"/>
                          <a:cs typeface="Calibri"/>
                          <a:sym typeface="Calibri"/>
                        </a:rPr>
                        <a:t>b**</a:t>
                      </a:r>
                      <a:endParaRPr sz="1600" b="1" u="none" strike="noStrike" cap="none" baseline="30000" dirty="0">
                        <a:solidFill>
                          <a:srgbClr val="3C2100"/>
                        </a:solidFill>
                        <a:latin typeface="Calibri"/>
                        <a:ea typeface="Calibri"/>
                        <a:cs typeface="Calibri"/>
                        <a:sym typeface="Calibri"/>
                      </a:endParaRPr>
                    </a:p>
                  </a:txBody>
                  <a:tcPr marL="37675" marR="376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9"/>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Freshman</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51 (13.8)</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10 (8.1)</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40 (16.8)</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0"/>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Sophomore</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62 (16.8)</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17 (13.7)</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45 (18.4)</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1"/>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Junior</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72 (19.5)</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18 (14.5)</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54 (22.1)</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2"/>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Senior</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64 (17.3)</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24 (19.4)</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40 (16.4)</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3"/>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Graduate</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119 (32.2)</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55 (44.4)</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dirty="0">
                          <a:solidFill>
                            <a:srgbClr val="3C2100"/>
                          </a:solidFill>
                          <a:latin typeface="Calibri"/>
                          <a:ea typeface="Calibri"/>
                          <a:cs typeface="Calibri"/>
                          <a:sym typeface="Calibri"/>
                        </a:rPr>
                        <a:t>64 (26.2)</a:t>
                      </a:r>
                      <a:endParaRPr sz="1600" u="none" strike="noStrike"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3C2100"/>
                          </a:solidFill>
                          <a:latin typeface="Calibri"/>
                          <a:ea typeface="Calibri"/>
                          <a:cs typeface="Calibri"/>
                          <a:sym typeface="Calibri"/>
                        </a:rPr>
                        <a:t> </a:t>
                      </a:r>
                      <a:endParaRPr sz="1600" u="none" strike="noStrike"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4"/>
                  </a:ext>
                </a:extLst>
              </a:tr>
              <a:tr h="237222">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Major, n (%)</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0.190 </a:t>
                      </a:r>
                      <a:r>
                        <a:rPr lang="en-US" sz="1600" u="none" strike="noStrike" kern="1200" cap="none" baseline="30000" dirty="0">
                          <a:solidFill>
                            <a:srgbClr val="3C2100"/>
                          </a:solidFill>
                          <a:latin typeface="Calibri"/>
                          <a:ea typeface="Calibri"/>
                          <a:cs typeface="Calibri"/>
                          <a:sym typeface="Calibri"/>
                        </a:rPr>
                        <a:t>b</a:t>
                      </a:r>
                      <a:endParaRPr sz="1600" u="none" strike="noStrike" kern="1200" cap="none" baseline="30000"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63700244"/>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Arts and Humanities</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68 (18.8)</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22 (17.9)</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46 (19.3)</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rgbClr val="513B1F"/>
                          </a:solidFill>
                          <a:latin typeface="Calibri"/>
                          <a:ea typeface="Calibri"/>
                          <a:cs typeface="Calibri"/>
                          <a:sym typeface="Calibri"/>
                        </a:rPr>
                        <a:t> </a:t>
                      </a:r>
                      <a:endParaRPr sz="1600" u="none" strike="noStrike" cap="none">
                        <a:solidFill>
                          <a:srgbClr val="513B1F"/>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3757714461"/>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Business</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26 (7.2)</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9 (7.3)</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17 (7.1)</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2827522728"/>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Health</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61 (16.9)</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17 (13.8)</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44 (18.5)</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1657642266"/>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Social Sciences</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96 (26.6)</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31 (25.2)</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65 (27.3)</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1945422325"/>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STEM</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48 (13.3)</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14 (11.4)</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34 (14.3)</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2071862418"/>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Other </a:t>
                      </a:r>
                      <a:endParaRPr sz="1600" u="none" strike="noStrike" kern="1200" cap="none">
                        <a:solidFill>
                          <a:srgbClr val="3C2100"/>
                        </a:solidFill>
                        <a:latin typeface="Calibri"/>
                        <a:ea typeface="Calibri"/>
                        <a:cs typeface="Calibri"/>
                        <a:sym typeface="Calibri"/>
                      </a:endParaRPr>
                    </a:p>
                  </a:txBody>
                  <a:tcPr marL="37675" marR="37675" marT="0" marB="0">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62 (17.2)</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30 (24.4)</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32 (13.4)</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37675" marR="37675" marT="0" marB="0">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3507982505"/>
                  </a:ext>
                </a:extLst>
              </a:tr>
              <a:tr h="237222">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Regular exercise, n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21350" marR="21350"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0.938 </a:t>
                      </a:r>
                      <a:r>
                        <a:rPr lang="en-US" sz="1600" u="none" strike="noStrike" kern="1200" cap="none" baseline="30000" dirty="0">
                          <a:solidFill>
                            <a:srgbClr val="3C2100"/>
                          </a:solidFill>
                          <a:latin typeface="Calibri"/>
                          <a:ea typeface="Calibri"/>
                          <a:cs typeface="Calibri"/>
                          <a:sym typeface="Calibri"/>
                        </a:rPr>
                        <a:t>b</a:t>
                      </a:r>
                      <a:endParaRPr sz="1600" u="none" strike="noStrike" kern="1200" cap="none" baseline="30000" dirty="0">
                        <a:solidFill>
                          <a:srgbClr val="3C2100"/>
                        </a:solidFill>
                        <a:latin typeface="Calibri"/>
                        <a:ea typeface="Calibri"/>
                        <a:cs typeface="Calibri"/>
                        <a:sym typeface="Calibri"/>
                      </a:endParaRPr>
                    </a:p>
                  </a:txBody>
                  <a:tcPr marL="21350" marR="21350" marT="0"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6"/>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Yes</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178 (49.3)</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61 (49.6)</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117 (49.2)</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7"/>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No</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183 (50.7)</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62 (50.4)</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121 (50.8)</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8"/>
                  </a:ext>
                </a:extLst>
              </a:tr>
              <a:tr h="237222">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Sleep hours, n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b="1" u="none" strike="noStrike" kern="1200" cap="none" dirty="0">
                          <a:solidFill>
                            <a:srgbClr val="3C2100"/>
                          </a:solidFill>
                          <a:latin typeface="Calibri"/>
                          <a:ea typeface="Calibri"/>
                          <a:cs typeface="Calibri"/>
                          <a:sym typeface="Calibri"/>
                        </a:rPr>
                        <a:t>0.010 </a:t>
                      </a:r>
                      <a:r>
                        <a:rPr lang="en-US" sz="1600" b="1" u="none" strike="noStrike" kern="1200" cap="none" baseline="30000" dirty="0">
                          <a:solidFill>
                            <a:srgbClr val="3C2100"/>
                          </a:solidFill>
                          <a:latin typeface="Calibri"/>
                          <a:ea typeface="Calibri"/>
                          <a:cs typeface="Calibri"/>
                          <a:sym typeface="Calibri"/>
                        </a:rPr>
                        <a:t>b*</a:t>
                      </a:r>
                      <a:endParaRPr sz="1600" b="1" u="none" strike="noStrike" kern="1200" cap="none" baseline="30000"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19"/>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&lt; 7 hours</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145 (39.4)</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38 (30.6)</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107 (43.9)</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0"/>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7 to 9 hours</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212 (57.6)</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79 (63.7)</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133 (54.5)</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1"/>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&lt; 9 hours</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11 (3.0)</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7 (5.6)</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4 (1.6)</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2"/>
                  </a:ext>
                </a:extLst>
              </a:tr>
              <a:tr h="237222">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Daily alcohol consumption, n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0.800 </a:t>
                      </a:r>
                      <a:r>
                        <a:rPr lang="en-US" sz="1600" u="none" strike="noStrike" kern="1200" cap="none" baseline="30000" dirty="0">
                          <a:solidFill>
                            <a:srgbClr val="3C2100"/>
                          </a:solidFill>
                          <a:latin typeface="Calibri"/>
                          <a:ea typeface="Calibri"/>
                          <a:cs typeface="Calibri"/>
                          <a:sym typeface="Calibri"/>
                        </a:rPr>
                        <a:t>b</a:t>
                      </a:r>
                      <a:endParaRPr sz="1600" u="none" strike="noStrike" kern="1200" cap="none" baseline="30000"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3"/>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Yes</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107 (29.5)</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37 (30.3)</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70 (29.0)</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4"/>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No</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256 (70.5)</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85 (69.7)</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171 (71.0)</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5"/>
                  </a:ext>
                </a:extLst>
              </a:tr>
              <a:tr h="237222">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Tobacco use status, n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 </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0.790 </a:t>
                      </a:r>
                      <a:r>
                        <a:rPr lang="en-US" sz="1600" u="none" strike="noStrike" kern="1200" cap="none" baseline="30000" dirty="0">
                          <a:solidFill>
                            <a:srgbClr val="3C2100"/>
                          </a:solidFill>
                          <a:latin typeface="Calibri"/>
                          <a:ea typeface="Calibri"/>
                          <a:cs typeface="Calibri"/>
                          <a:sym typeface="Calibri"/>
                        </a:rPr>
                        <a:t>b</a:t>
                      </a:r>
                      <a:endParaRPr sz="1600" u="none" strike="noStrike" kern="1200" cap="none" baseline="30000"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6"/>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Never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325 (89.8)</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109 (89.3)</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216 (90.0)</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7"/>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a:solidFill>
                            <a:srgbClr val="3C2100"/>
                          </a:solidFill>
                          <a:latin typeface="Calibri"/>
                          <a:ea typeface="Calibri"/>
                          <a:cs typeface="Calibri"/>
                          <a:sym typeface="Calibri"/>
                        </a:rPr>
                        <a:t>Former User </a:t>
                      </a:r>
                      <a:endParaRPr sz="1600" u="none" strike="noStrike" kern="1200" cap="none">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26 (7.2)</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10 (8.2)</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16 (6.7)</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28"/>
                  </a:ext>
                </a:extLst>
              </a:tr>
              <a:tr h="237222">
                <a:tc>
                  <a:txBody>
                    <a:bodyPr/>
                    <a:lstStyle/>
                    <a:p>
                      <a:pPr marL="457200" marR="0" lvl="0" indent="0" algn="l"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Current User</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11 (3.0)</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3 (2.5)</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8 (3.3)</a:t>
                      </a:r>
                      <a:endParaRPr sz="1600" u="none" strike="noStrike" kern="1200" cap="none"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 </a:t>
                      </a:r>
                      <a:endParaRPr sz="1600" u="none" strike="noStrike" kern="1200" cap="none" dirty="0">
                        <a:solidFill>
                          <a:srgbClr val="3C2100"/>
                        </a:solidFill>
                        <a:latin typeface="Calibri"/>
                        <a:ea typeface="Calibri"/>
                        <a:cs typeface="Calibri"/>
                        <a:sym typeface="Calibri"/>
                      </a:endParaRPr>
                    </a:p>
                  </a:txBody>
                  <a:tcPr marL="21350" marR="21350"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10029"/>
                  </a:ext>
                </a:extLst>
              </a:tr>
              <a:tr h="298862">
                <a:tc>
                  <a:txBody>
                    <a:bodyPr/>
                    <a:lstStyle/>
                    <a:p>
                      <a:pPr marL="6350" marR="0" lvl="0" indent="0" algn="l" rtl="0">
                        <a:lnSpc>
                          <a:spcPct val="100000"/>
                        </a:lnSpc>
                        <a:spcBef>
                          <a:spcPts val="0"/>
                        </a:spcBef>
                        <a:spcAft>
                          <a:spcPts val="0"/>
                        </a:spcAft>
                        <a:buClr>
                          <a:srgbClr val="000000"/>
                        </a:buClr>
                        <a:buSzPts val="900"/>
                        <a:buFont typeface="Arial"/>
                        <a:buNone/>
                        <a:tabLst/>
                      </a:pPr>
                      <a:r>
                        <a:rPr lang="en-US" sz="1600" u="none" strike="noStrike" kern="1200" cap="none" dirty="0">
                          <a:solidFill>
                            <a:srgbClr val="3C2100"/>
                          </a:solidFill>
                          <a:latin typeface="Calibri"/>
                          <a:ea typeface="Calibri"/>
                          <a:cs typeface="Calibri"/>
                          <a:sym typeface="Calibri"/>
                        </a:rPr>
                        <a:t>Total </a:t>
                      </a:r>
                      <a:r>
                        <a:rPr lang="en-US" sz="1600" u="none" strike="noStrike" kern="1200" cap="none" dirty="0" err="1">
                          <a:solidFill>
                            <a:srgbClr val="3C2100"/>
                          </a:solidFill>
                          <a:latin typeface="Calibri"/>
                          <a:ea typeface="Calibri"/>
                          <a:cs typeface="Calibri"/>
                          <a:sym typeface="Calibri"/>
                        </a:rPr>
                        <a:t>sHEI</a:t>
                      </a:r>
                      <a:r>
                        <a:rPr lang="en-US" sz="1600" u="none" strike="noStrike" kern="1200" cap="none" dirty="0">
                          <a:solidFill>
                            <a:srgbClr val="3C2100"/>
                          </a:solidFill>
                          <a:latin typeface="Calibri"/>
                          <a:ea typeface="Calibri"/>
                          <a:cs typeface="Calibri"/>
                          <a:sym typeface="Calibri"/>
                        </a:rPr>
                        <a:t> score</a:t>
                      </a:r>
                      <a:endParaRPr sz="1600" u="none" strike="noStrike" kern="1200" cap="none" dirty="0">
                        <a:solidFill>
                          <a:srgbClr val="3C2100"/>
                        </a:solidFill>
                        <a:latin typeface="Calibri"/>
                        <a:ea typeface="Calibri"/>
                        <a:cs typeface="Calibri"/>
                        <a:sym typeface="Calibri"/>
                      </a:endParaRPr>
                    </a:p>
                  </a:txBody>
                  <a:tcPr marL="21350" marR="21350" marT="0" marB="0"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defTabSz="1567510" rtl="0" eaLnBrk="1" fontAlgn="auto" latinLnBrk="0" hangingPunct="1">
                        <a:lnSpc>
                          <a:spcPct val="100000"/>
                        </a:lnSpc>
                        <a:spcBef>
                          <a:spcPts val="0"/>
                        </a:spcBef>
                        <a:spcAft>
                          <a:spcPts val="0"/>
                        </a:spcAft>
                        <a:buClr>
                          <a:srgbClr val="000000"/>
                        </a:buClr>
                        <a:buSzPts val="900"/>
                        <a:buFont typeface="Arial"/>
                        <a:buNone/>
                        <a:tabLst/>
                        <a:defRPr/>
                      </a:pPr>
                      <a:r>
                        <a:rPr lang="en-US" sz="1600" b="0" i="0" u="none" strike="noStrike" cap="none" dirty="0">
                          <a:solidFill>
                            <a:srgbClr val="3C2100"/>
                          </a:solidFill>
                          <a:latin typeface="+mn-lt"/>
                          <a:ea typeface="Calibri"/>
                          <a:cs typeface="Calibri"/>
                          <a:sym typeface="Calibri"/>
                        </a:rPr>
                        <a:t>47.62 ± 9.84</a:t>
                      </a:r>
                      <a:endParaRPr lang="en-US" sz="1600" u="none" strike="noStrike" cap="none" dirty="0">
                        <a:solidFill>
                          <a:srgbClr val="3C2100"/>
                        </a:solidFill>
                      </a:endParaRPr>
                    </a:p>
                  </a:txBody>
                  <a:tcPr marL="21350" marR="2135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defTabSz="1567510" rtl="0" eaLnBrk="1" fontAlgn="auto" latinLnBrk="0" hangingPunct="1">
                        <a:lnSpc>
                          <a:spcPct val="100000"/>
                        </a:lnSpc>
                        <a:spcBef>
                          <a:spcPts val="0"/>
                        </a:spcBef>
                        <a:spcAft>
                          <a:spcPts val="0"/>
                        </a:spcAft>
                        <a:buClr>
                          <a:srgbClr val="000000"/>
                        </a:buClr>
                        <a:buSzPts val="900"/>
                        <a:buFont typeface="Arial"/>
                        <a:buNone/>
                        <a:tabLst/>
                        <a:defRPr/>
                      </a:pPr>
                      <a:r>
                        <a:rPr lang="en-US" sz="1600" b="0" i="0" u="none" strike="noStrike" cap="none" dirty="0">
                          <a:solidFill>
                            <a:srgbClr val="3C2100"/>
                          </a:solidFill>
                          <a:latin typeface="+mn-lt"/>
                          <a:ea typeface="Calibri"/>
                          <a:cs typeface="Calibri"/>
                          <a:sym typeface="Calibri"/>
                        </a:rPr>
                        <a:t>47.12 ± 11.50</a:t>
                      </a:r>
                      <a:endParaRPr lang="en-US" sz="1600" u="none" strike="noStrike" cap="none" dirty="0">
                        <a:solidFill>
                          <a:srgbClr val="3C2100"/>
                        </a:solidFill>
                      </a:endParaRPr>
                    </a:p>
                  </a:txBody>
                  <a:tcPr marL="21350" marR="2135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47.88</a:t>
                      </a:r>
                      <a:r>
                        <a:rPr lang="en-US" sz="1600" b="0" i="0" u="none" strike="noStrike" cap="none" dirty="0">
                          <a:solidFill>
                            <a:srgbClr val="3C2100"/>
                          </a:solidFill>
                          <a:latin typeface="+mn-lt"/>
                          <a:ea typeface="Calibri"/>
                          <a:cs typeface="Calibri"/>
                          <a:sym typeface="Calibri"/>
                        </a:rPr>
                        <a:t>± 8.90</a:t>
                      </a:r>
                      <a:endParaRPr sz="1600" u="none" strike="noStrike" kern="1200" cap="none" dirty="0">
                        <a:solidFill>
                          <a:srgbClr val="3C2100"/>
                        </a:solidFill>
                        <a:latin typeface="Calibri"/>
                        <a:ea typeface="Calibri"/>
                        <a:cs typeface="Calibri"/>
                        <a:sym typeface="Calibri"/>
                      </a:endParaRPr>
                    </a:p>
                  </a:txBody>
                  <a:tcPr marL="21350" marR="21350" marT="0" marB="0" anchor="ctr">
                    <a:lnL w="9525" cap="flat" cmpd="sng" algn="ctr">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kern="1200" cap="none" dirty="0">
                          <a:solidFill>
                            <a:srgbClr val="3C2100"/>
                          </a:solidFill>
                          <a:latin typeface="Calibri"/>
                          <a:ea typeface="Calibri"/>
                          <a:cs typeface="Calibri"/>
                          <a:sym typeface="Calibri"/>
                        </a:rPr>
                        <a:t>0.520 </a:t>
                      </a:r>
                      <a:r>
                        <a:rPr lang="en-US" sz="1600" u="none" strike="noStrike" kern="1200" cap="none" baseline="30000" dirty="0">
                          <a:solidFill>
                            <a:srgbClr val="3C2100"/>
                          </a:solidFill>
                          <a:latin typeface="Calibri"/>
                          <a:ea typeface="Calibri"/>
                          <a:cs typeface="Calibri"/>
                          <a:sym typeface="Calibri"/>
                        </a:rPr>
                        <a:t>a</a:t>
                      </a:r>
                      <a:endParaRPr sz="1600" u="none" strike="noStrike" kern="1200" cap="none" baseline="30000" dirty="0">
                        <a:solidFill>
                          <a:srgbClr val="3C2100"/>
                        </a:solidFill>
                        <a:latin typeface="Calibri"/>
                        <a:ea typeface="Calibri"/>
                        <a:cs typeface="Calibri"/>
                        <a:sym typeface="Calibri"/>
                      </a:endParaRPr>
                    </a:p>
                  </a:txBody>
                  <a:tcPr marL="21350" marR="21350" marT="0" marB="0"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extLst>
                  <a:ext uri="{0D108BD9-81ED-4DB2-BD59-A6C34878D82A}">
                    <a16:rowId xmlns:a16="http://schemas.microsoft.com/office/drawing/2014/main" val="2565495854"/>
                  </a:ext>
                </a:extLst>
              </a:tr>
            </a:tbl>
          </a:graphicData>
        </a:graphic>
      </p:graphicFrame>
      <p:sp>
        <p:nvSpPr>
          <p:cNvPr id="38" name="Google Shape;515;g34d37c2c7d5_1_361">
            <a:extLst>
              <a:ext uri="{FF2B5EF4-FFF2-40B4-BE49-F238E27FC236}">
                <a16:creationId xmlns:a16="http://schemas.microsoft.com/office/drawing/2014/main" id="{F24BDA93-65D0-BC41-9B5A-678D5B3B64F9}"/>
              </a:ext>
            </a:extLst>
          </p:cNvPr>
          <p:cNvSpPr/>
          <p:nvPr/>
        </p:nvSpPr>
        <p:spPr>
          <a:xfrm>
            <a:off x="21773596" y="13451787"/>
            <a:ext cx="7643251" cy="607114"/>
          </a:xfrm>
          <a:prstGeom prst="rect">
            <a:avLst/>
          </a:prstGeom>
          <a:noFill/>
          <a:ln w="9525" cap="flat" cmpd="sng">
            <a:noFill/>
            <a:prstDash val="solid"/>
            <a:round/>
            <a:headEnd type="none" w="sm" len="sm"/>
            <a:tailEnd type="none" w="sm" len="sm"/>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rgbClr val="3C2100"/>
              </a:buClr>
              <a:buSzPct val="100000"/>
              <a:buFont typeface="Arial"/>
              <a:buAutoNum type="alphaLcParenBoth"/>
            </a:pPr>
            <a:r>
              <a:rPr lang="en-US" sz="1500" b="0" i="0" u="none" strike="noStrike" cap="none" dirty="0">
                <a:solidFill>
                  <a:srgbClr val="3C2100"/>
                </a:solidFill>
                <a:latin typeface="Calibri"/>
                <a:ea typeface="Calibri"/>
                <a:cs typeface="Calibri"/>
                <a:sym typeface="Calibri"/>
              </a:rPr>
              <a:t>Independent sample t-test</a:t>
            </a:r>
            <a:r>
              <a:rPr lang="en-US" sz="1500" b="0" i="0" u="none" strike="noStrike" cap="none" dirty="0">
                <a:solidFill>
                  <a:srgbClr val="3C2100"/>
                </a:solidFill>
                <a:latin typeface="Arial"/>
                <a:ea typeface="Calibri"/>
                <a:cs typeface="Arial"/>
                <a:sym typeface="Arial"/>
              </a:rPr>
              <a:t>, (b) </a:t>
            </a:r>
            <a:r>
              <a:rPr lang="en-US" sz="1500" b="0" i="0" u="none" strike="noStrike" cap="none" dirty="0">
                <a:solidFill>
                  <a:srgbClr val="3C2100"/>
                </a:solidFill>
                <a:latin typeface="Calibri"/>
                <a:ea typeface="Calibri"/>
                <a:cs typeface="Calibri"/>
                <a:sym typeface="Calibri"/>
              </a:rPr>
              <a:t>Pearson Chi-Square test, </a:t>
            </a:r>
            <a:r>
              <a:rPr lang="en-US" sz="1500" dirty="0">
                <a:solidFill>
                  <a:srgbClr val="3C2100"/>
                </a:solidFill>
                <a:latin typeface="Calibri"/>
                <a:ea typeface="Calibri"/>
                <a:cs typeface="Calibri"/>
                <a:sym typeface="Calibri"/>
              </a:rPr>
              <a:t> (c) </a:t>
            </a:r>
            <a:r>
              <a:rPr lang="en-US" sz="1500" b="0" i="0" u="none" strike="noStrike" cap="none" dirty="0">
                <a:solidFill>
                  <a:srgbClr val="3C2100"/>
                </a:solidFill>
                <a:latin typeface="Calibri"/>
                <a:ea typeface="Calibri"/>
                <a:cs typeface="Calibri"/>
                <a:sym typeface="Calibri"/>
              </a:rPr>
              <a:t>Fisher-Freeman-Halton Exact test </a:t>
            </a:r>
            <a:endParaRPr sz="1500" b="0" i="0" u="none" strike="noStrike" cap="none" dirty="0">
              <a:solidFill>
                <a:srgbClr val="3C21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000"/>
              <a:buFont typeface="Arial"/>
              <a:buNone/>
            </a:pPr>
            <a:r>
              <a:rPr lang="en-US" sz="1500" b="0" i="0" u="none" strike="noStrike" cap="none" dirty="0">
                <a:solidFill>
                  <a:srgbClr val="3C2100"/>
                </a:solidFill>
                <a:latin typeface="Calibri"/>
                <a:ea typeface="Calibri"/>
                <a:cs typeface="Calibri"/>
                <a:sym typeface="Calibri"/>
              </a:rPr>
              <a:t>*P &lt; 0.05; **P &lt; 0.01</a:t>
            </a:r>
            <a:endParaRPr sz="1500" b="0" i="0" u="none" strike="noStrike" cap="none" dirty="0">
              <a:solidFill>
                <a:srgbClr val="3C2100"/>
              </a:solidFill>
              <a:latin typeface="Arial"/>
              <a:ea typeface="Arial"/>
              <a:cs typeface="Arial"/>
              <a:sym typeface="Arial"/>
            </a:endParaRPr>
          </a:p>
        </p:txBody>
      </p:sp>
      <p:sp>
        <p:nvSpPr>
          <p:cNvPr id="9" name="Rectangle 8">
            <a:extLst>
              <a:ext uri="{FF2B5EF4-FFF2-40B4-BE49-F238E27FC236}">
                <a16:creationId xmlns:a16="http://schemas.microsoft.com/office/drawing/2014/main" id="{A613C4B6-C71C-9740-ADC8-6D67AD60C220}"/>
              </a:ext>
            </a:extLst>
          </p:cNvPr>
          <p:cNvSpPr/>
          <p:nvPr/>
        </p:nvSpPr>
        <p:spPr>
          <a:xfrm>
            <a:off x="21226225" y="2968975"/>
            <a:ext cx="11559168" cy="11089926"/>
          </a:xfrm>
          <a:prstGeom prst="rect">
            <a:avLst/>
          </a:prstGeom>
          <a:noFill/>
          <a:ln w="9525">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aphicFrame>
        <p:nvGraphicFramePr>
          <p:cNvPr id="13" name="Diagram 12">
            <a:extLst>
              <a:ext uri="{FF2B5EF4-FFF2-40B4-BE49-F238E27FC236}">
                <a16:creationId xmlns:a16="http://schemas.microsoft.com/office/drawing/2014/main" id="{F0389705-4CFD-E54A-BFC7-63BCE159E41F}"/>
              </a:ext>
            </a:extLst>
          </p:cNvPr>
          <p:cNvGraphicFramePr/>
          <p:nvPr>
            <p:extLst>
              <p:ext uri="{D42A27DB-BD31-4B8C-83A1-F6EECF244321}">
                <p14:modId xmlns:p14="http://schemas.microsoft.com/office/powerpoint/2010/main" val="2917506818"/>
              </p:ext>
            </p:extLst>
          </p:nvPr>
        </p:nvGraphicFramePr>
        <p:xfrm>
          <a:off x="11299115" y="17199032"/>
          <a:ext cx="4925722" cy="448200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4" name="Rectangle 13">
            <a:extLst>
              <a:ext uri="{FF2B5EF4-FFF2-40B4-BE49-F238E27FC236}">
                <a16:creationId xmlns:a16="http://schemas.microsoft.com/office/drawing/2014/main" id="{31C1E0FA-28B8-FD4F-870A-A893469C7DE0}"/>
              </a:ext>
            </a:extLst>
          </p:cNvPr>
          <p:cNvSpPr/>
          <p:nvPr/>
        </p:nvSpPr>
        <p:spPr>
          <a:xfrm>
            <a:off x="12300397" y="9451233"/>
            <a:ext cx="8453669" cy="553998"/>
          </a:xfrm>
          <a:prstGeom prst="rect">
            <a:avLst/>
          </a:prstGeom>
        </p:spPr>
        <p:txBody>
          <a:bodyPr wrap="square">
            <a:spAutoFit/>
          </a:bodyPr>
          <a:lstStyle/>
          <a:p>
            <a:r>
              <a:rPr lang="en-US" sz="3000" b="1" dirty="0">
                <a:solidFill>
                  <a:srgbClr val="542E00"/>
                </a:solidFill>
                <a:latin typeface="Calibri" panose="020F0502020204030204" pitchFamily="34" charset="0"/>
                <a:cs typeface="Calibri" panose="020F0502020204030204" pitchFamily="34" charset="0"/>
              </a:rPr>
              <a:t>Themes illustrating the impact of PMS on students</a:t>
            </a:r>
            <a:endParaRPr lang="en-US" sz="3000" dirty="0">
              <a:solidFill>
                <a:srgbClr val="542E00"/>
              </a:solidFill>
            </a:endParaRPr>
          </a:p>
        </p:txBody>
      </p:sp>
      <p:sp>
        <p:nvSpPr>
          <p:cNvPr id="15" name="Rectangle 14">
            <a:extLst>
              <a:ext uri="{FF2B5EF4-FFF2-40B4-BE49-F238E27FC236}">
                <a16:creationId xmlns:a16="http://schemas.microsoft.com/office/drawing/2014/main" id="{123FACAB-49AC-1546-81B7-D4FE9237DF1F}"/>
              </a:ext>
            </a:extLst>
          </p:cNvPr>
          <p:cNvSpPr/>
          <p:nvPr/>
        </p:nvSpPr>
        <p:spPr>
          <a:xfrm>
            <a:off x="25867809" y="17586362"/>
            <a:ext cx="2286780" cy="646331"/>
          </a:xfrm>
          <a:prstGeom prst="rect">
            <a:avLst/>
          </a:prstGeom>
        </p:spPr>
        <p:txBody>
          <a:bodyPr wrap="none">
            <a:spAutoFit/>
          </a:bodyPr>
          <a:lstStyle/>
          <a:p>
            <a:pPr algn="ctr"/>
            <a:r>
              <a:rPr lang="en-US" sz="3600" b="1" dirty="0">
                <a:solidFill>
                  <a:schemeClr val="accent2">
                    <a:lumMod val="75000"/>
                  </a:schemeClr>
                </a:solidFill>
                <a:cs typeface="Calibri"/>
              </a:rPr>
              <a:t>References</a:t>
            </a:r>
            <a:endParaRPr lang="en-US" sz="3600" dirty="0">
              <a:solidFill>
                <a:schemeClr val="accent2">
                  <a:lumMod val="75000"/>
                </a:schemeClr>
              </a:solidFill>
              <a:cs typeface="Calibri"/>
            </a:endParaRPr>
          </a:p>
        </p:txBody>
      </p:sp>
      <p:sp>
        <p:nvSpPr>
          <p:cNvPr id="17" name="Rectangle 16">
            <a:extLst>
              <a:ext uri="{FF2B5EF4-FFF2-40B4-BE49-F238E27FC236}">
                <a16:creationId xmlns:a16="http://schemas.microsoft.com/office/drawing/2014/main" id="{884AB9ED-8B52-5D4A-A5E0-A2E017CA5250}"/>
              </a:ext>
            </a:extLst>
          </p:cNvPr>
          <p:cNvSpPr/>
          <p:nvPr/>
        </p:nvSpPr>
        <p:spPr>
          <a:xfrm>
            <a:off x="21229393" y="17581330"/>
            <a:ext cx="11556000" cy="4099706"/>
          </a:xfrm>
          <a:prstGeom prst="rect">
            <a:avLst/>
          </a:prstGeom>
          <a:noFill/>
          <a:ln w="9525">
            <a:solidFill>
              <a:schemeClr val="accent2">
                <a:lumMod val="40000"/>
                <a:lumOff val="60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9" name="Rectangle 18">
            <a:extLst>
              <a:ext uri="{FF2B5EF4-FFF2-40B4-BE49-F238E27FC236}">
                <a16:creationId xmlns:a16="http://schemas.microsoft.com/office/drawing/2014/main" id="{91FB73E1-9FA7-C048-9D79-906F2DD486E0}"/>
              </a:ext>
            </a:extLst>
          </p:cNvPr>
          <p:cNvSpPr/>
          <p:nvPr/>
        </p:nvSpPr>
        <p:spPr>
          <a:xfrm>
            <a:off x="4071882" y="13592925"/>
            <a:ext cx="4365234" cy="646331"/>
          </a:xfrm>
          <a:prstGeom prst="rect">
            <a:avLst/>
          </a:prstGeom>
        </p:spPr>
        <p:txBody>
          <a:bodyPr wrap="none">
            <a:spAutoFit/>
          </a:bodyPr>
          <a:lstStyle/>
          <a:p>
            <a:pPr algn="ctr"/>
            <a:r>
              <a:rPr lang="en-US" sz="3600" b="1" dirty="0">
                <a:solidFill>
                  <a:schemeClr val="accent2">
                    <a:lumMod val="75000"/>
                  </a:schemeClr>
                </a:solidFill>
                <a:cs typeface="Calibri"/>
              </a:rPr>
              <a:t>Results (Quantitative)</a:t>
            </a:r>
          </a:p>
        </p:txBody>
      </p:sp>
      <p:graphicFrame>
        <p:nvGraphicFramePr>
          <p:cNvPr id="48" name="Google Shape;526;g34d37c2c7d5_1_368">
            <a:extLst>
              <a:ext uri="{FF2B5EF4-FFF2-40B4-BE49-F238E27FC236}">
                <a16:creationId xmlns:a16="http://schemas.microsoft.com/office/drawing/2014/main" id="{C4964CDE-F1CC-2540-85BA-EF8A504B2585}"/>
              </a:ext>
            </a:extLst>
          </p:cNvPr>
          <p:cNvGraphicFramePr/>
          <p:nvPr>
            <p:extLst>
              <p:ext uri="{D42A27DB-BD31-4B8C-83A1-F6EECF244321}">
                <p14:modId xmlns:p14="http://schemas.microsoft.com/office/powerpoint/2010/main" val="2345544223"/>
              </p:ext>
            </p:extLst>
          </p:nvPr>
        </p:nvGraphicFramePr>
        <p:xfrm>
          <a:off x="978707" y="14773137"/>
          <a:ext cx="9660908" cy="1296000"/>
        </p:xfrm>
        <a:graphic>
          <a:graphicData uri="http://schemas.openxmlformats.org/drawingml/2006/table">
            <a:tbl>
              <a:tblPr firstRow="1" firstCol="1" bandRow="1">
                <a:noFill/>
              </a:tblPr>
              <a:tblGrid>
                <a:gridCol w="2150607">
                  <a:extLst>
                    <a:ext uri="{9D8B030D-6E8A-4147-A177-3AD203B41FA5}">
                      <a16:colId xmlns:a16="http://schemas.microsoft.com/office/drawing/2014/main" val="20000"/>
                    </a:ext>
                  </a:extLst>
                </a:gridCol>
                <a:gridCol w="2590631">
                  <a:extLst>
                    <a:ext uri="{9D8B030D-6E8A-4147-A177-3AD203B41FA5}">
                      <a16:colId xmlns:a16="http://schemas.microsoft.com/office/drawing/2014/main" val="20001"/>
                    </a:ext>
                  </a:extLst>
                </a:gridCol>
                <a:gridCol w="1156410">
                  <a:extLst>
                    <a:ext uri="{9D8B030D-6E8A-4147-A177-3AD203B41FA5}">
                      <a16:colId xmlns:a16="http://schemas.microsoft.com/office/drawing/2014/main" val="20002"/>
                    </a:ext>
                  </a:extLst>
                </a:gridCol>
                <a:gridCol w="2543926">
                  <a:extLst>
                    <a:ext uri="{9D8B030D-6E8A-4147-A177-3AD203B41FA5}">
                      <a16:colId xmlns:a16="http://schemas.microsoft.com/office/drawing/2014/main" val="20003"/>
                    </a:ext>
                  </a:extLst>
                </a:gridCol>
                <a:gridCol w="1219334">
                  <a:extLst>
                    <a:ext uri="{9D8B030D-6E8A-4147-A177-3AD203B41FA5}">
                      <a16:colId xmlns:a16="http://schemas.microsoft.com/office/drawing/2014/main" val="20004"/>
                    </a:ext>
                  </a:extLst>
                </a:gridCol>
              </a:tblGrid>
              <a:tr h="324000">
                <a:tc>
                  <a:txBody>
                    <a:bodyPr/>
                    <a:lstStyle/>
                    <a:p>
                      <a:pPr marL="0" marR="0" lvl="0" indent="0" algn="ctr" rtl="0">
                        <a:lnSpc>
                          <a:spcPct val="100000"/>
                        </a:lnSpc>
                        <a:spcBef>
                          <a:spcPts val="0"/>
                        </a:spcBef>
                        <a:spcAft>
                          <a:spcPts val="0"/>
                        </a:spcAft>
                        <a:buClr>
                          <a:srgbClr val="000000"/>
                        </a:buClr>
                        <a:buSzPts val="1400"/>
                        <a:buFont typeface="Arial"/>
                        <a:buNone/>
                      </a:pPr>
                      <a:r>
                        <a:rPr lang="en-US" sz="1800" b="1" u="none" strike="noStrike" kern="1200" cap="none" dirty="0">
                          <a:solidFill>
                            <a:srgbClr val="3C2100"/>
                          </a:solidFill>
                          <a:latin typeface="Calibri"/>
                          <a:ea typeface="Calibri"/>
                          <a:cs typeface="Calibri"/>
                          <a:sym typeface="Calibri"/>
                        </a:rPr>
                        <a:t>Characteristic</a:t>
                      </a:r>
                      <a:endParaRPr sz="1800" b="1"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1" i="0" u="none" strike="noStrike" cap="none" dirty="0">
                          <a:solidFill>
                            <a:srgbClr val="3C2100"/>
                          </a:solidFill>
                          <a:latin typeface="Calibri"/>
                          <a:ea typeface="Calibri"/>
                          <a:cs typeface="Calibri"/>
                          <a:sym typeface="Calibri"/>
                        </a:rPr>
                        <a:t>OR [95% CI]</a:t>
                      </a:r>
                      <a:endParaRPr sz="1800" b="1" i="0" u="none" strike="noStrike"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1" i="0" u="none" strike="noStrike" cap="none" dirty="0">
                          <a:solidFill>
                            <a:srgbClr val="3C2100"/>
                          </a:solidFill>
                          <a:latin typeface="Calibri"/>
                          <a:ea typeface="Calibri"/>
                          <a:cs typeface="Calibri"/>
                          <a:sym typeface="Calibri"/>
                        </a:rPr>
                        <a:t>P</a:t>
                      </a:r>
                      <a:endParaRPr sz="1800" b="1" i="0" u="none" strike="noStrike"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1" i="0" u="none" strike="noStrike" cap="none" dirty="0">
                          <a:solidFill>
                            <a:srgbClr val="3C2100"/>
                          </a:solidFill>
                          <a:latin typeface="Calibri"/>
                          <a:ea typeface="Calibri"/>
                          <a:cs typeface="Calibri"/>
                          <a:sym typeface="Calibri"/>
                        </a:rPr>
                        <a:t>Adjusted OR [95% CI]</a:t>
                      </a:r>
                      <a:endParaRPr sz="1800" b="1" i="0" u="none" strike="noStrike"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1" i="0" u="none" strike="noStrike" cap="none" dirty="0">
                          <a:solidFill>
                            <a:srgbClr val="3C2100"/>
                          </a:solidFill>
                          <a:latin typeface="Calibri"/>
                          <a:ea typeface="Calibri"/>
                          <a:cs typeface="Calibri"/>
                          <a:sym typeface="Calibri"/>
                        </a:rPr>
                        <a:t>P</a:t>
                      </a:r>
                      <a:endParaRPr sz="1800" b="1" i="0" u="none" strike="noStrike"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extLst>
                  <a:ext uri="{0D108BD9-81ED-4DB2-BD59-A6C34878D82A}">
                    <a16:rowId xmlns:a16="http://schemas.microsoft.com/office/drawing/2014/main" val="10000"/>
                  </a:ext>
                </a:extLst>
              </a:tr>
              <a:tr h="324000">
                <a:tc>
                  <a:txBody>
                    <a:bodyPr/>
                    <a:lstStyle/>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rgbClr val="3C2100"/>
                          </a:solidFill>
                          <a:latin typeface="Calibri"/>
                          <a:ea typeface="Calibri"/>
                          <a:cs typeface="Calibri"/>
                          <a:sym typeface="Calibri"/>
                        </a:rPr>
                        <a:t>Diet Quality</a:t>
                      </a:r>
                      <a:endParaRPr sz="1800" b="0" i="0" u="none" strike="noStrike" cap="none" dirty="0">
                        <a:solidFill>
                          <a:srgbClr val="3C2100"/>
                        </a:solidFill>
                        <a:latin typeface="Calibri"/>
                        <a:ea typeface="Calibri"/>
                        <a:cs typeface="Calibri"/>
                        <a:sym typeface="Calibri"/>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0" i="0" u="none" strike="noStrike" cap="none" dirty="0">
                          <a:solidFill>
                            <a:srgbClr val="3C2100"/>
                          </a:solidFill>
                          <a:latin typeface="Calibri"/>
                          <a:ea typeface="Calibri"/>
                          <a:cs typeface="Calibri"/>
                          <a:sym typeface="Calibri"/>
                        </a:rPr>
                        <a:t> </a:t>
                      </a:r>
                      <a:endParaRPr sz="1800" b="0" i="0" u="none" strike="noStrike" cap="none" dirty="0">
                        <a:solidFill>
                          <a:srgbClr val="3C2100"/>
                        </a:solidFill>
                        <a:latin typeface="Calibri"/>
                        <a:ea typeface="Calibri"/>
                        <a:cs typeface="Calibri"/>
                        <a:sym typeface="Calibri"/>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0" i="0" u="none" strike="noStrike" cap="none" dirty="0">
                          <a:solidFill>
                            <a:srgbClr val="3C2100"/>
                          </a:solidFill>
                          <a:latin typeface="Calibri"/>
                          <a:ea typeface="Calibri"/>
                          <a:cs typeface="Calibri"/>
                          <a:sym typeface="Calibri"/>
                        </a:rPr>
                        <a:t> </a:t>
                      </a:r>
                      <a:endParaRPr sz="1800" b="0" i="0" u="none" strike="noStrike" cap="none" dirty="0">
                        <a:solidFill>
                          <a:srgbClr val="3C2100"/>
                        </a:solidFill>
                        <a:latin typeface="Calibri"/>
                        <a:ea typeface="Calibri"/>
                        <a:cs typeface="Calibri"/>
                        <a:sym typeface="Calibri"/>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0" i="0" u="none" strike="noStrike" cap="none" dirty="0">
                          <a:solidFill>
                            <a:srgbClr val="3C2100"/>
                          </a:solidFill>
                          <a:latin typeface="Calibri"/>
                          <a:ea typeface="Calibri"/>
                          <a:cs typeface="Calibri"/>
                          <a:sym typeface="Calibri"/>
                        </a:rPr>
                        <a:t> </a:t>
                      </a:r>
                      <a:endParaRPr sz="1800" b="0" i="0" u="none" strike="noStrike" cap="none" dirty="0">
                        <a:solidFill>
                          <a:srgbClr val="3C2100"/>
                        </a:solidFill>
                        <a:latin typeface="Calibri"/>
                        <a:ea typeface="Calibri"/>
                        <a:cs typeface="Calibri"/>
                        <a:sym typeface="Calibri"/>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0" i="0" u="none" strike="noStrike" cap="none" dirty="0">
                          <a:solidFill>
                            <a:srgbClr val="3C2100"/>
                          </a:solidFill>
                          <a:latin typeface="Calibri"/>
                          <a:ea typeface="Calibri"/>
                          <a:cs typeface="Calibri"/>
                          <a:sym typeface="Calibri"/>
                        </a:rPr>
                        <a:t> </a:t>
                      </a:r>
                      <a:endParaRPr sz="1800" b="0" i="0" u="none" strike="noStrike" cap="none" dirty="0">
                        <a:solidFill>
                          <a:srgbClr val="3C2100"/>
                        </a:solidFill>
                        <a:latin typeface="Calibri"/>
                        <a:ea typeface="Calibri"/>
                        <a:cs typeface="Calibri"/>
                        <a:sym typeface="Calibri"/>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324000">
                <a:tc>
                  <a:txBody>
                    <a:bodyPr/>
                    <a:lstStyle/>
                    <a:p>
                      <a:pPr marL="45720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rgbClr val="3C2100"/>
                          </a:solidFill>
                          <a:latin typeface="Calibri"/>
                          <a:ea typeface="Calibri"/>
                          <a:cs typeface="Calibri"/>
                          <a:sym typeface="Calibri"/>
                        </a:rPr>
                        <a:t>Poor</a:t>
                      </a:r>
                      <a:endParaRPr sz="1800" b="0" i="0" u="none" strike="noStrike" cap="none" dirty="0">
                        <a:solidFill>
                          <a:srgbClr val="3C2100"/>
                        </a:solidFill>
                        <a:latin typeface="Calibri"/>
                        <a:ea typeface="Calibri"/>
                        <a:cs typeface="Calibri"/>
                        <a:sym typeface="Calibri"/>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defTabSz="1567510" rtl="0" eaLnBrk="1" latinLnBrk="0" hangingPunct="1">
                        <a:lnSpc>
                          <a:spcPct val="100000"/>
                        </a:lnSpc>
                        <a:spcBef>
                          <a:spcPts val="0"/>
                        </a:spcBef>
                        <a:spcAft>
                          <a:spcPts val="0"/>
                        </a:spcAft>
                        <a:buClr>
                          <a:srgbClr val="000000"/>
                        </a:buClr>
                        <a:buSzPts val="1400"/>
                        <a:buFont typeface="Arial"/>
                        <a:buNone/>
                      </a:pPr>
                      <a:r>
                        <a:rPr lang="en-US" sz="1800" b="0" i="0" u="none" strike="noStrike" kern="1200" cap="none" dirty="0">
                          <a:solidFill>
                            <a:srgbClr val="3C2100"/>
                          </a:solidFill>
                          <a:latin typeface="Calibri"/>
                          <a:ea typeface="+mn-ea"/>
                          <a:cs typeface="Calibri"/>
                        </a:rPr>
                        <a:t>1.037 [0.664, 1.621]</a:t>
                      </a:r>
                      <a:endParaRPr sz="1800" b="0" i="0" u="none" strike="noStrike" kern="1200" cap="none" dirty="0">
                        <a:solidFill>
                          <a:srgbClr val="3C2100"/>
                        </a:solidFill>
                        <a:latin typeface="Calibri"/>
                        <a:ea typeface="Calibri"/>
                        <a:cs typeface="Calibri"/>
                        <a:sym typeface="Calibri"/>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0" i="0" u="none" strike="noStrike" cap="none" dirty="0">
                          <a:solidFill>
                            <a:srgbClr val="3C2100"/>
                          </a:solidFill>
                          <a:latin typeface="Calibri"/>
                          <a:ea typeface="Calibri"/>
                          <a:cs typeface="Calibri"/>
                          <a:sym typeface="Calibri"/>
                        </a:rPr>
                        <a:t>0.872 </a:t>
                      </a:r>
                      <a:endParaRPr sz="1800" b="0" i="0" u="none" strike="noStrike" cap="none" dirty="0">
                        <a:solidFill>
                          <a:srgbClr val="3C2100"/>
                        </a:solidFill>
                        <a:latin typeface="Calibri"/>
                        <a:ea typeface="Calibri"/>
                        <a:cs typeface="Calibri"/>
                        <a:sym typeface="Calibri"/>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0" i="0" u="none" strike="noStrike" kern="1200" cap="none" dirty="0">
                          <a:solidFill>
                            <a:srgbClr val="3C2100"/>
                          </a:solidFill>
                          <a:latin typeface="Calibri"/>
                          <a:ea typeface="+mn-ea"/>
                          <a:cs typeface="Calibri"/>
                        </a:rPr>
                        <a:t>1.133 [0.686, 1.872]</a:t>
                      </a:r>
                      <a:endParaRPr sz="1800" b="0" i="0" u="none" strike="noStrike" kern="1200" cap="none" dirty="0">
                        <a:solidFill>
                          <a:srgbClr val="3C2100"/>
                        </a:solidFill>
                        <a:latin typeface="Calibri"/>
                        <a:ea typeface="+mn-ea"/>
                        <a:cs typeface="Calibri"/>
                        <a:sym typeface="Calibri"/>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0" i="0" u="none" strike="noStrike" cap="none" dirty="0">
                          <a:solidFill>
                            <a:srgbClr val="3C2100"/>
                          </a:solidFill>
                          <a:latin typeface="Calibri"/>
                          <a:ea typeface="Calibri"/>
                          <a:cs typeface="Calibri"/>
                          <a:sym typeface="Calibri"/>
                        </a:rPr>
                        <a:t>0.625 </a:t>
                      </a:r>
                      <a:endParaRPr sz="1800" b="0" i="0" u="none" strike="noStrike" cap="none" dirty="0">
                        <a:solidFill>
                          <a:srgbClr val="3C2100"/>
                        </a:solidFill>
                        <a:latin typeface="Calibri"/>
                        <a:ea typeface="Calibri"/>
                        <a:cs typeface="Calibri"/>
                        <a:sym typeface="Calibri"/>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24000">
                <a:tc>
                  <a:txBody>
                    <a:bodyPr/>
                    <a:lstStyle/>
                    <a:p>
                      <a:pPr marL="457200" marR="0" lvl="0" indent="0" algn="l" rtl="0">
                        <a:lnSpc>
                          <a:spcPct val="100000"/>
                        </a:lnSpc>
                        <a:spcBef>
                          <a:spcPts val="0"/>
                        </a:spcBef>
                        <a:spcAft>
                          <a:spcPts val="0"/>
                        </a:spcAft>
                        <a:buClr>
                          <a:srgbClr val="000000"/>
                        </a:buClr>
                        <a:buSzPts val="1400"/>
                        <a:buFont typeface="Arial"/>
                        <a:buNone/>
                      </a:pPr>
                      <a:r>
                        <a:rPr lang="en-US" sz="1800" u="none" strike="noStrike" cap="none" dirty="0">
                          <a:solidFill>
                            <a:srgbClr val="3C2100"/>
                          </a:solidFill>
                          <a:latin typeface="Calibri"/>
                          <a:ea typeface="Calibri"/>
                          <a:cs typeface="Calibri"/>
                          <a:sym typeface="Calibri"/>
                        </a:rPr>
                        <a:t>Not Poor</a:t>
                      </a:r>
                      <a:endParaRPr sz="1800" b="0" i="0" u="none" strike="noStrike"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b="0" i="0" u="none" strike="noStrike" cap="none" dirty="0">
                          <a:solidFill>
                            <a:srgbClr val="3C2100"/>
                          </a:solidFill>
                          <a:latin typeface="Calibri"/>
                          <a:ea typeface="Calibri"/>
                          <a:cs typeface="Calibri"/>
                          <a:sym typeface="Calibri"/>
                        </a:rPr>
                        <a:t>-</a:t>
                      </a:r>
                      <a:endParaRPr sz="1800" b="0" i="0" u="none" strike="noStrike"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800" b="0" i="0" u="none" strike="noStrike"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800" u="none" strike="noStrike" kern="1200" cap="none" dirty="0">
                          <a:solidFill>
                            <a:srgbClr val="3C2100"/>
                          </a:solidFill>
                          <a:latin typeface="Calibri"/>
                          <a:ea typeface="Calibri"/>
                          <a:cs typeface="Calibri"/>
                          <a:sym typeface="Calibri"/>
                        </a:rPr>
                        <a:t>-</a:t>
                      </a:r>
                      <a:endParaRPr sz="180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80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1" name="Rectangle 50">
            <a:extLst>
              <a:ext uri="{FF2B5EF4-FFF2-40B4-BE49-F238E27FC236}">
                <a16:creationId xmlns:a16="http://schemas.microsoft.com/office/drawing/2014/main" id="{0DE1A198-844B-AE4D-A923-248EFA12BF24}"/>
              </a:ext>
            </a:extLst>
          </p:cNvPr>
          <p:cNvSpPr/>
          <p:nvPr/>
        </p:nvSpPr>
        <p:spPr>
          <a:xfrm>
            <a:off x="2282504" y="14263748"/>
            <a:ext cx="6992126" cy="477054"/>
          </a:xfrm>
          <a:prstGeom prst="rect">
            <a:avLst/>
          </a:prstGeom>
        </p:spPr>
        <p:txBody>
          <a:bodyPr wrap="square">
            <a:spAutoFit/>
          </a:bodyPr>
          <a:lstStyle/>
          <a:p>
            <a:r>
              <a:rPr lang="en-US" sz="2500" b="1" dirty="0">
                <a:solidFill>
                  <a:srgbClr val="3C2100"/>
                </a:solidFill>
                <a:latin typeface="Calibri" panose="020F0502020204030204" pitchFamily="34" charset="0"/>
                <a:cs typeface="Calibri" panose="020F0502020204030204" pitchFamily="34" charset="0"/>
              </a:rPr>
              <a:t>OR of </a:t>
            </a:r>
            <a:r>
              <a:rPr lang="en-US" sz="2500" b="1" dirty="0">
                <a:solidFill>
                  <a:schemeClr val="accent2"/>
                </a:solidFill>
                <a:latin typeface="Calibri" panose="020F0502020204030204" pitchFamily="34" charset="0"/>
                <a:cs typeface="Calibri" panose="020F0502020204030204" pitchFamily="34" charset="0"/>
              </a:rPr>
              <a:t>experiencing PMS </a:t>
            </a:r>
            <a:r>
              <a:rPr lang="en-US" sz="2500" b="1" dirty="0">
                <a:solidFill>
                  <a:srgbClr val="3C2100"/>
                </a:solidFill>
                <a:latin typeface="Calibri" panose="020F0502020204030204" pitchFamily="34" charset="0"/>
                <a:cs typeface="Calibri" panose="020F0502020204030204" pitchFamily="34" charset="0"/>
              </a:rPr>
              <a:t>in “Poor” diet group</a:t>
            </a:r>
          </a:p>
        </p:txBody>
      </p:sp>
      <p:sp>
        <p:nvSpPr>
          <p:cNvPr id="52" name="Rectangle 51">
            <a:extLst>
              <a:ext uri="{FF2B5EF4-FFF2-40B4-BE49-F238E27FC236}">
                <a16:creationId xmlns:a16="http://schemas.microsoft.com/office/drawing/2014/main" id="{869DD9C7-B6E6-7D41-89E9-9D4E32AC9FA8}"/>
              </a:ext>
            </a:extLst>
          </p:cNvPr>
          <p:cNvSpPr/>
          <p:nvPr/>
        </p:nvSpPr>
        <p:spPr>
          <a:xfrm>
            <a:off x="2350332" y="16117166"/>
            <a:ext cx="7808334" cy="477054"/>
          </a:xfrm>
          <a:prstGeom prst="rect">
            <a:avLst/>
          </a:prstGeom>
        </p:spPr>
        <p:txBody>
          <a:bodyPr wrap="square">
            <a:spAutoFit/>
          </a:bodyPr>
          <a:lstStyle/>
          <a:p>
            <a:r>
              <a:rPr lang="en-US" sz="2500" b="1" dirty="0">
                <a:solidFill>
                  <a:srgbClr val="3C2100"/>
                </a:solidFill>
                <a:latin typeface="Calibri" panose="020F0502020204030204" pitchFamily="34" charset="0"/>
                <a:cs typeface="Calibri" panose="020F0502020204030204" pitchFamily="34" charset="0"/>
              </a:rPr>
              <a:t>OR of </a:t>
            </a:r>
            <a:r>
              <a:rPr lang="en-US" sz="2500" b="1" dirty="0">
                <a:solidFill>
                  <a:schemeClr val="accent2"/>
                </a:solidFill>
                <a:latin typeface="Calibri" panose="020F0502020204030204" pitchFamily="34" charset="0"/>
                <a:cs typeface="Calibri" panose="020F0502020204030204" pitchFamily="34" charset="0"/>
              </a:rPr>
              <a:t>having severe PMS </a:t>
            </a:r>
            <a:r>
              <a:rPr lang="en-US" sz="2500" b="1" dirty="0">
                <a:solidFill>
                  <a:srgbClr val="3C2100"/>
                </a:solidFill>
                <a:latin typeface="Calibri" panose="020F0502020204030204" pitchFamily="34" charset="0"/>
                <a:cs typeface="Calibri" panose="020F0502020204030204" pitchFamily="34" charset="0"/>
              </a:rPr>
              <a:t>in “Poor” diet group</a:t>
            </a:r>
          </a:p>
        </p:txBody>
      </p:sp>
      <p:graphicFrame>
        <p:nvGraphicFramePr>
          <p:cNvPr id="53" name="Google Shape;547;g34d37c2c7d5_1_385">
            <a:extLst>
              <a:ext uri="{FF2B5EF4-FFF2-40B4-BE49-F238E27FC236}">
                <a16:creationId xmlns:a16="http://schemas.microsoft.com/office/drawing/2014/main" id="{A92A79FA-AFD1-CB41-895F-9A36F481DC95}"/>
              </a:ext>
            </a:extLst>
          </p:cNvPr>
          <p:cNvGraphicFramePr/>
          <p:nvPr>
            <p:extLst>
              <p:ext uri="{D42A27DB-BD31-4B8C-83A1-F6EECF244321}">
                <p14:modId xmlns:p14="http://schemas.microsoft.com/office/powerpoint/2010/main" val="3150596015"/>
              </p:ext>
            </p:extLst>
          </p:nvPr>
        </p:nvGraphicFramePr>
        <p:xfrm>
          <a:off x="962345" y="16616199"/>
          <a:ext cx="9684922" cy="1296000"/>
        </p:xfrm>
        <a:graphic>
          <a:graphicData uri="http://schemas.openxmlformats.org/drawingml/2006/table">
            <a:tbl>
              <a:tblPr firstRow="1" firstCol="1" bandRow="1">
                <a:noFill/>
              </a:tblPr>
              <a:tblGrid>
                <a:gridCol w="2154430">
                  <a:extLst>
                    <a:ext uri="{9D8B030D-6E8A-4147-A177-3AD203B41FA5}">
                      <a16:colId xmlns:a16="http://schemas.microsoft.com/office/drawing/2014/main" val="20000"/>
                    </a:ext>
                  </a:extLst>
                </a:gridCol>
                <a:gridCol w="2351315">
                  <a:extLst>
                    <a:ext uri="{9D8B030D-6E8A-4147-A177-3AD203B41FA5}">
                      <a16:colId xmlns:a16="http://schemas.microsoft.com/office/drawing/2014/main" val="20001"/>
                    </a:ext>
                  </a:extLst>
                </a:gridCol>
                <a:gridCol w="1459640">
                  <a:extLst>
                    <a:ext uri="{9D8B030D-6E8A-4147-A177-3AD203B41FA5}">
                      <a16:colId xmlns:a16="http://schemas.microsoft.com/office/drawing/2014/main" val="20002"/>
                    </a:ext>
                  </a:extLst>
                </a:gridCol>
                <a:gridCol w="2523749">
                  <a:extLst>
                    <a:ext uri="{9D8B030D-6E8A-4147-A177-3AD203B41FA5}">
                      <a16:colId xmlns:a16="http://schemas.microsoft.com/office/drawing/2014/main" val="20003"/>
                    </a:ext>
                  </a:extLst>
                </a:gridCol>
                <a:gridCol w="1195788">
                  <a:extLst>
                    <a:ext uri="{9D8B030D-6E8A-4147-A177-3AD203B41FA5}">
                      <a16:colId xmlns:a16="http://schemas.microsoft.com/office/drawing/2014/main" val="20004"/>
                    </a:ext>
                  </a:extLst>
                </a:gridCol>
              </a:tblGrid>
              <a:tr h="324000">
                <a:tc>
                  <a:txBody>
                    <a:bodyPr/>
                    <a:lstStyle/>
                    <a:p>
                      <a:pPr marL="0" marR="0" lvl="0" indent="0" algn="ctr" rtl="0">
                        <a:lnSpc>
                          <a:spcPct val="100000"/>
                        </a:lnSpc>
                        <a:spcBef>
                          <a:spcPts val="0"/>
                        </a:spcBef>
                        <a:spcAft>
                          <a:spcPts val="0"/>
                        </a:spcAft>
                        <a:buNone/>
                      </a:pPr>
                      <a:r>
                        <a:rPr lang="en-US" sz="1800" b="1" u="none" strike="noStrike" kern="1200" cap="none" dirty="0">
                          <a:solidFill>
                            <a:srgbClr val="3C2100"/>
                          </a:solidFill>
                          <a:latin typeface="Calibri"/>
                          <a:ea typeface="+mn-ea"/>
                          <a:cs typeface="Calibri"/>
                          <a:sym typeface="Calibri"/>
                        </a:rPr>
                        <a:t>Characteristic</a:t>
                      </a:r>
                      <a:endParaRPr sz="1800" b="1" u="none" strike="noStrike" kern="1200" cap="none" dirty="0">
                        <a:solidFill>
                          <a:srgbClr val="3C2100"/>
                        </a:solidFill>
                        <a:latin typeface="Calibri"/>
                        <a:ea typeface="+mn-ea"/>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800" b="1" u="none" strike="noStrike" kern="1200" cap="none" dirty="0">
                          <a:solidFill>
                            <a:srgbClr val="3C2100"/>
                          </a:solidFill>
                          <a:latin typeface="Calibri"/>
                          <a:ea typeface="Calibri"/>
                          <a:cs typeface="Calibri"/>
                          <a:sym typeface="Calibri"/>
                        </a:rPr>
                        <a:t>OR [95% CI]</a:t>
                      </a:r>
                      <a:endParaRPr sz="1800" b="1"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800" b="1" u="none" strike="noStrike" kern="1200" cap="none" dirty="0">
                          <a:solidFill>
                            <a:srgbClr val="3C2100"/>
                          </a:solidFill>
                          <a:latin typeface="Calibri"/>
                          <a:ea typeface="Calibri"/>
                          <a:cs typeface="Calibri"/>
                          <a:sym typeface="Calibri"/>
                        </a:rPr>
                        <a:t>P</a:t>
                      </a:r>
                      <a:endParaRPr sz="1800" b="1"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800" b="1" u="none" strike="noStrike" kern="1200" cap="none" dirty="0">
                          <a:solidFill>
                            <a:srgbClr val="3C2100"/>
                          </a:solidFill>
                          <a:latin typeface="Calibri"/>
                          <a:ea typeface="Calibri"/>
                          <a:cs typeface="Calibri"/>
                          <a:sym typeface="Calibri"/>
                        </a:rPr>
                        <a:t>Adjusted OR [95% CI]</a:t>
                      </a:r>
                      <a:endParaRPr sz="1800" b="1"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800" b="1" u="none" strike="noStrike" kern="1200" cap="none" dirty="0">
                          <a:solidFill>
                            <a:srgbClr val="3C2100"/>
                          </a:solidFill>
                          <a:latin typeface="Calibri"/>
                          <a:ea typeface="Calibri"/>
                          <a:cs typeface="Calibri"/>
                          <a:sym typeface="Calibri"/>
                        </a:rPr>
                        <a:t>P</a:t>
                      </a:r>
                      <a:endParaRPr sz="1800" b="1"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tcPr>
                </a:tc>
                <a:extLst>
                  <a:ext uri="{0D108BD9-81ED-4DB2-BD59-A6C34878D82A}">
                    <a16:rowId xmlns:a16="http://schemas.microsoft.com/office/drawing/2014/main" val="10000"/>
                  </a:ext>
                </a:extLst>
              </a:tr>
              <a:tr h="324000">
                <a:tc>
                  <a:txBody>
                    <a:bodyPr/>
                    <a:lstStyle/>
                    <a:p>
                      <a:pPr marL="0" marR="0" lvl="0" indent="0" algn="l" rtl="0">
                        <a:lnSpc>
                          <a:spcPct val="100000"/>
                        </a:lnSpc>
                        <a:spcBef>
                          <a:spcPts val="0"/>
                        </a:spcBef>
                        <a:spcAft>
                          <a:spcPts val="0"/>
                        </a:spcAft>
                        <a:buNone/>
                      </a:pPr>
                      <a:r>
                        <a:rPr lang="en-US" sz="1800" b="0" i="0" u="none" strike="noStrike" kern="1200" cap="none" dirty="0">
                          <a:solidFill>
                            <a:srgbClr val="3C2100"/>
                          </a:solidFill>
                          <a:latin typeface="Calibri"/>
                          <a:ea typeface="+mn-ea"/>
                          <a:cs typeface="Calibri"/>
                          <a:sym typeface="Calibri"/>
                        </a:rPr>
                        <a:t>Diet Quality</a:t>
                      </a:r>
                      <a:endParaRPr sz="1800" b="0" i="0" u="none" strike="noStrike" kern="1200" cap="none" dirty="0">
                        <a:solidFill>
                          <a:srgbClr val="3C2100"/>
                        </a:solidFill>
                        <a:latin typeface="Calibri"/>
                        <a:ea typeface="+mn-ea"/>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0" i="0" u="none" strike="noStrike" kern="1200" cap="none" dirty="0">
                          <a:solidFill>
                            <a:srgbClr val="3C2100"/>
                          </a:solidFill>
                          <a:latin typeface="Calibri"/>
                          <a:ea typeface="Calibri"/>
                          <a:cs typeface="Calibri"/>
                          <a:sym typeface="Calibri"/>
                        </a:rPr>
                        <a:t> </a:t>
                      </a: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0" i="0" u="none" strike="noStrike" kern="1200" cap="none" dirty="0">
                          <a:solidFill>
                            <a:srgbClr val="3C2100"/>
                          </a:solidFill>
                          <a:latin typeface="Calibri"/>
                          <a:ea typeface="Calibri"/>
                          <a:cs typeface="Calibri"/>
                          <a:sym typeface="Calibri"/>
                        </a:rPr>
                        <a:t> </a:t>
                      </a: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0" i="0" u="none" strike="noStrike" kern="1200" cap="none" dirty="0">
                          <a:solidFill>
                            <a:srgbClr val="3C2100"/>
                          </a:solidFill>
                          <a:latin typeface="Calibri"/>
                          <a:ea typeface="Calibri"/>
                          <a:cs typeface="Calibri"/>
                          <a:sym typeface="Calibri"/>
                        </a:rPr>
                        <a:t> </a:t>
                      </a: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0" i="0" u="none" strike="noStrike" kern="1200" cap="none" dirty="0">
                          <a:solidFill>
                            <a:srgbClr val="3C2100"/>
                          </a:solidFill>
                          <a:latin typeface="Calibri"/>
                          <a:ea typeface="Calibri"/>
                          <a:cs typeface="Calibri"/>
                          <a:sym typeface="Calibri"/>
                        </a:rPr>
                        <a:t> </a:t>
                      </a: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324000">
                <a:tc>
                  <a:txBody>
                    <a:bodyPr/>
                    <a:lstStyle/>
                    <a:p>
                      <a:pPr marL="457200" marR="0" lvl="0" indent="0" algn="l" rtl="0">
                        <a:lnSpc>
                          <a:spcPct val="100000"/>
                        </a:lnSpc>
                        <a:spcBef>
                          <a:spcPts val="0"/>
                        </a:spcBef>
                        <a:spcAft>
                          <a:spcPts val="0"/>
                        </a:spcAft>
                        <a:buNone/>
                      </a:pPr>
                      <a:r>
                        <a:rPr lang="en-US" sz="1800" b="0" i="0" u="none" strike="noStrike" kern="1200" cap="none" dirty="0">
                          <a:solidFill>
                            <a:srgbClr val="3C2100"/>
                          </a:solidFill>
                          <a:latin typeface="Calibri"/>
                          <a:ea typeface="+mn-ea"/>
                          <a:cs typeface="Calibri"/>
                          <a:sym typeface="Calibri"/>
                        </a:rPr>
                        <a:t>Poor</a:t>
                      </a:r>
                      <a:endParaRPr sz="1800" b="0" i="0" u="none" strike="noStrike" kern="1200" cap="none" dirty="0">
                        <a:solidFill>
                          <a:srgbClr val="3C2100"/>
                        </a:solidFill>
                        <a:latin typeface="Calibri"/>
                        <a:ea typeface="+mn-ea"/>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0" i="0" u="none" strike="noStrike" kern="1200" cap="none" dirty="0">
                          <a:solidFill>
                            <a:srgbClr val="3C2100"/>
                          </a:solidFill>
                          <a:latin typeface="Calibri"/>
                          <a:ea typeface="Calibri"/>
                          <a:cs typeface="Calibri"/>
                          <a:sym typeface="Calibri"/>
                        </a:rPr>
                        <a:t>0.450 [0.144, 1.405]</a:t>
                      </a: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0" i="0" u="none" strike="noStrike" kern="1200" cap="none" dirty="0">
                          <a:solidFill>
                            <a:srgbClr val="3C2100"/>
                          </a:solidFill>
                          <a:latin typeface="Calibri"/>
                          <a:ea typeface="Calibri"/>
                          <a:cs typeface="Calibri"/>
                          <a:sym typeface="Calibri"/>
                        </a:rPr>
                        <a:t>0.169 </a:t>
                      </a: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0" i="0" u="none" strike="noStrike" kern="1200" cap="none" dirty="0">
                          <a:solidFill>
                            <a:srgbClr val="3C2100"/>
                          </a:solidFill>
                          <a:latin typeface="Calibri"/>
                          <a:ea typeface="Calibri"/>
                          <a:cs typeface="Calibri"/>
                          <a:sym typeface="Calibri"/>
                        </a:rPr>
                        <a:t>0.320 [0.061, 1.674]</a:t>
                      </a: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1800" b="0" i="0" u="none" strike="noStrike" kern="1200" cap="none" dirty="0">
                          <a:solidFill>
                            <a:srgbClr val="3C2100"/>
                          </a:solidFill>
                          <a:latin typeface="Calibri"/>
                          <a:ea typeface="Calibri"/>
                          <a:cs typeface="Calibri"/>
                          <a:sym typeface="Calibri"/>
                        </a:rPr>
                        <a:t> 0.177</a:t>
                      </a: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324000">
                <a:tc>
                  <a:txBody>
                    <a:bodyPr/>
                    <a:lstStyle/>
                    <a:p>
                      <a:pPr marL="457200" marR="0" lvl="0" indent="0" algn="l" rtl="0">
                        <a:lnSpc>
                          <a:spcPct val="100000"/>
                        </a:lnSpc>
                        <a:spcBef>
                          <a:spcPts val="0"/>
                        </a:spcBef>
                        <a:spcAft>
                          <a:spcPts val="0"/>
                        </a:spcAft>
                        <a:buNone/>
                      </a:pPr>
                      <a:r>
                        <a:rPr lang="en-US" sz="1800" b="0" i="0" u="none" strike="noStrike" kern="1200" cap="none" dirty="0">
                          <a:solidFill>
                            <a:srgbClr val="3C2100"/>
                          </a:solidFill>
                          <a:latin typeface="Calibri"/>
                          <a:ea typeface="+mn-ea"/>
                          <a:cs typeface="Calibri"/>
                          <a:sym typeface="Calibri"/>
                        </a:rPr>
                        <a:t>Not Poor</a:t>
                      </a:r>
                      <a:endParaRPr sz="1800" b="0" i="0" u="none" strike="noStrike" kern="1200" cap="none" dirty="0">
                        <a:solidFill>
                          <a:srgbClr val="3C2100"/>
                        </a:solidFill>
                        <a:latin typeface="Calibri"/>
                        <a:ea typeface="+mn-ea"/>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800" b="0" i="0" u="none" strike="noStrike" kern="1200" cap="none" dirty="0">
                          <a:solidFill>
                            <a:srgbClr val="3C2100"/>
                          </a:solidFill>
                          <a:latin typeface="Calibri"/>
                          <a:ea typeface="Calibri"/>
                          <a:cs typeface="Calibri"/>
                          <a:sym typeface="Calibri"/>
                        </a:rPr>
                        <a:t>-</a:t>
                      </a: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800" b="0" i="0" u="none" strike="noStrike" kern="1200" cap="none" dirty="0">
                          <a:solidFill>
                            <a:srgbClr val="3C2100"/>
                          </a:solidFill>
                          <a:latin typeface="Calibri"/>
                          <a:ea typeface="Calibri"/>
                          <a:cs typeface="Calibri"/>
                          <a:sym typeface="Calibri"/>
                        </a:rPr>
                        <a:t>-</a:t>
                      </a: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sz="1800" b="0" i="0" u="none" strike="noStrike" kern="1200" cap="none" dirty="0">
                        <a:solidFill>
                          <a:srgbClr val="3C2100"/>
                        </a:solidFill>
                        <a:latin typeface="Calibri"/>
                        <a:ea typeface="Calibri"/>
                        <a:cs typeface="Calibri"/>
                        <a:sym typeface="Calibri"/>
                      </a:endParaRPr>
                    </a:p>
                  </a:txBody>
                  <a:tcPr marL="68575" marR="68575" marT="0" marB="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lgn="ctr">
                      <a:solidFill>
                        <a:schemeClr val="accent2">
                          <a:lumMod val="60000"/>
                          <a:lumOff val="40000"/>
                        </a:schemeClr>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4" name="Google Shape;527;g34d37c2c7d5_1_368">
            <a:extLst>
              <a:ext uri="{FF2B5EF4-FFF2-40B4-BE49-F238E27FC236}">
                <a16:creationId xmlns:a16="http://schemas.microsoft.com/office/drawing/2014/main" id="{C1E85560-0062-FA49-BFBF-4867308128A6}"/>
              </a:ext>
            </a:extLst>
          </p:cNvPr>
          <p:cNvSpPr/>
          <p:nvPr/>
        </p:nvSpPr>
        <p:spPr>
          <a:xfrm>
            <a:off x="672815" y="17755404"/>
            <a:ext cx="10656519" cy="5541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513B1F"/>
              </a:buClr>
              <a:buSzPts val="1000"/>
              <a:buFont typeface="Arial"/>
              <a:buNone/>
            </a:pPr>
            <a:r>
              <a:rPr lang="en-US" sz="1600" b="0" i="0" u="none" strike="noStrike" cap="none" dirty="0">
                <a:solidFill>
                  <a:srgbClr val="3C2100"/>
                </a:solidFill>
                <a:latin typeface="Calibri"/>
                <a:ea typeface="Calibri"/>
                <a:cs typeface="Calibri"/>
                <a:sym typeface="Calibri"/>
              </a:rPr>
              <a:t>Adjusted covariates are: age, BMI, academic year, sleep hours, alcohol consumption, tobacco use status, and regular exercise.</a:t>
            </a:r>
            <a:endParaRPr sz="1600" b="0" i="0" u="none" strike="noStrike" cap="none" dirty="0">
              <a:solidFill>
                <a:srgbClr val="3C2100"/>
              </a:solidFill>
              <a:latin typeface="Arial"/>
              <a:ea typeface="Arial"/>
              <a:cs typeface="Arial"/>
              <a:sym typeface="Arial"/>
            </a:endParaRPr>
          </a:p>
        </p:txBody>
      </p:sp>
      <p:graphicFrame>
        <p:nvGraphicFramePr>
          <p:cNvPr id="56" name="Google Shape;555;g34d37c2c7d5_1_395">
            <a:extLst>
              <a:ext uri="{FF2B5EF4-FFF2-40B4-BE49-F238E27FC236}">
                <a16:creationId xmlns:a16="http://schemas.microsoft.com/office/drawing/2014/main" id="{7E2F05B5-1858-9642-A191-981DD9A713B0}"/>
              </a:ext>
            </a:extLst>
          </p:cNvPr>
          <p:cNvGraphicFramePr/>
          <p:nvPr>
            <p:extLst>
              <p:ext uri="{D42A27DB-BD31-4B8C-83A1-F6EECF244321}">
                <p14:modId xmlns:p14="http://schemas.microsoft.com/office/powerpoint/2010/main" val="1817584018"/>
              </p:ext>
            </p:extLst>
          </p:nvPr>
        </p:nvGraphicFramePr>
        <p:xfrm>
          <a:off x="149231" y="18731501"/>
          <a:ext cx="11279895" cy="1058549"/>
        </p:xfrm>
        <a:graphic>
          <a:graphicData uri="http://schemas.openxmlformats.org/drawingml/2006/table">
            <a:tbl>
              <a:tblPr>
                <a:noFill/>
              </a:tblPr>
              <a:tblGrid>
                <a:gridCol w="3007639">
                  <a:extLst>
                    <a:ext uri="{9D8B030D-6E8A-4147-A177-3AD203B41FA5}">
                      <a16:colId xmlns:a16="http://schemas.microsoft.com/office/drawing/2014/main" val="20000"/>
                    </a:ext>
                  </a:extLst>
                </a:gridCol>
                <a:gridCol w="3823271">
                  <a:extLst>
                    <a:ext uri="{9D8B030D-6E8A-4147-A177-3AD203B41FA5}">
                      <a16:colId xmlns:a16="http://schemas.microsoft.com/office/drawing/2014/main" val="20001"/>
                    </a:ext>
                  </a:extLst>
                </a:gridCol>
                <a:gridCol w="3635914">
                  <a:extLst>
                    <a:ext uri="{9D8B030D-6E8A-4147-A177-3AD203B41FA5}">
                      <a16:colId xmlns:a16="http://schemas.microsoft.com/office/drawing/2014/main" val="20002"/>
                    </a:ext>
                  </a:extLst>
                </a:gridCol>
                <a:gridCol w="813071">
                  <a:extLst>
                    <a:ext uri="{9D8B030D-6E8A-4147-A177-3AD203B41FA5}">
                      <a16:colId xmlns:a16="http://schemas.microsoft.com/office/drawing/2014/main" val="20005"/>
                    </a:ext>
                  </a:extLst>
                </a:gridCol>
              </a:tblGrid>
              <a:tr h="529200">
                <a:tc>
                  <a:txBody>
                    <a:bodyPr/>
                    <a:lstStyle/>
                    <a:p>
                      <a:pPr marL="0" lvl="0" indent="0" algn="ctr" rtl="0">
                        <a:lnSpc>
                          <a:spcPct val="115000"/>
                        </a:lnSpc>
                        <a:spcBef>
                          <a:spcPts val="0"/>
                        </a:spcBef>
                        <a:spcAft>
                          <a:spcPts val="0"/>
                        </a:spcAft>
                        <a:buNone/>
                      </a:pPr>
                      <a:r>
                        <a:rPr lang="en-US" sz="2100" b="1" i="0" kern="1200" dirty="0">
                          <a:solidFill>
                            <a:srgbClr val="3C2100"/>
                          </a:solidFill>
                          <a:latin typeface="+mn-lt"/>
                          <a:ea typeface="+mn-ea"/>
                          <a:cs typeface="Calibri"/>
                          <a:sym typeface="Calibri"/>
                        </a:rPr>
                        <a:t>Variable</a:t>
                      </a: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1" i="0" u="none" strike="noStrike" kern="1200" cap="none">
                          <a:solidFill>
                            <a:srgbClr val="3C2100"/>
                          </a:solidFill>
                          <a:latin typeface="Calibri"/>
                          <a:ea typeface="Calibri"/>
                          <a:cs typeface="Calibri"/>
                          <a:sym typeface="Calibri"/>
                        </a:rPr>
                        <a:t>When diet is </a:t>
                      </a:r>
                      <a:r>
                        <a:rPr lang="en-US" sz="2100" b="1" i="0" u="none" strike="noStrike" kern="1200" cap="none">
                          <a:solidFill>
                            <a:schemeClr val="accent2"/>
                          </a:solidFill>
                          <a:latin typeface="Calibri"/>
                          <a:ea typeface="Calibri"/>
                          <a:cs typeface="Calibri"/>
                          <a:sym typeface="Calibri"/>
                        </a:rPr>
                        <a:t>well balanced</a:t>
                      </a:r>
                      <a:endParaRPr lang="en-US" sz="2100" b="1" i="0" u="none" strike="noStrike" kern="1200" cap="none" dirty="0">
                        <a:solidFill>
                          <a:schemeClr val="accent2"/>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1" i="0" u="none" strike="noStrike" kern="1200" cap="none" dirty="0">
                          <a:solidFill>
                            <a:srgbClr val="3C2100"/>
                          </a:solidFill>
                          <a:latin typeface="Calibri"/>
                          <a:ea typeface="Calibri"/>
                          <a:cs typeface="Calibri"/>
                          <a:sym typeface="Calibri"/>
                        </a:rPr>
                        <a:t>When diet is </a:t>
                      </a:r>
                      <a:r>
                        <a:rPr lang="en-US" sz="2100" b="1" i="0" u="none" strike="noStrike" kern="1200" cap="none" dirty="0">
                          <a:solidFill>
                            <a:schemeClr val="accent2"/>
                          </a:solidFill>
                          <a:latin typeface="Calibri"/>
                          <a:ea typeface="Calibri"/>
                          <a:cs typeface="Calibri"/>
                          <a:sym typeface="Calibri"/>
                        </a:rPr>
                        <a:t>not </a:t>
                      </a:r>
                      <a:r>
                        <a:rPr lang="en-US" sz="2100" b="1" i="0" u="none" strike="noStrike" kern="1200" cap="none" dirty="0">
                          <a:solidFill>
                            <a:schemeClr val="accent2"/>
                          </a:solidFill>
                          <a:latin typeface="+mn-lt"/>
                          <a:ea typeface="Calibri"/>
                          <a:cs typeface="Calibri"/>
                          <a:sym typeface="Calibri"/>
                        </a:rPr>
                        <a:t>well-balanced</a:t>
                      </a:r>
                      <a:endParaRPr lang="en-US" sz="2100" b="1" i="0" u="none" strike="noStrike" kern="1200" cap="none" dirty="0">
                        <a:solidFill>
                          <a:schemeClr val="accent2"/>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1" i="0" u="none" strike="noStrike" kern="1200" cap="none" dirty="0">
                          <a:solidFill>
                            <a:srgbClr val="3C2100"/>
                          </a:solidFill>
                          <a:latin typeface="Calibri"/>
                          <a:ea typeface="Calibri"/>
                          <a:cs typeface="Calibri"/>
                          <a:sym typeface="Calibri"/>
                        </a:rPr>
                        <a:t>P</a:t>
                      </a: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529200">
                <a:tc>
                  <a:txBody>
                    <a:bodyPr/>
                    <a:lstStyle/>
                    <a:p>
                      <a:pPr marL="0" lvl="0" indent="0" algn="ctr" rtl="0">
                        <a:lnSpc>
                          <a:spcPct val="115000"/>
                        </a:lnSpc>
                        <a:spcBef>
                          <a:spcPts val="0"/>
                        </a:spcBef>
                        <a:spcAft>
                          <a:spcPts val="0"/>
                        </a:spcAft>
                        <a:buNone/>
                      </a:pPr>
                      <a:r>
                        <a:rPr lang="en-US" sz="2100" b="0" i="0" u="none" strike="noStrike" kern="1200" cap="none" dirty="0">
                          <a:solidFill>
                            <a:srgbClr val="3C2100"/>
                          </a:solidFill>
                          <a:latin typeface="Calibri"/>
                          <a:ea typeface="Calibri"/>
                          <a:cs typeface="Calibri"/>
                          <a:sym typeface="Calibri"/>
                        </a:rPr>
                        <a:t>PMS severity </a:t>
                      </a:r>
                      <a:r>
                        <a:rPr lang="en-US" sz="2100" b="0" i="0" u="none" strike="noStrike" kern="1200" cap="none" dirty="0">
                          <a:solidFill>
                            <a:srgbClr val="3C2100"/>
                          </a:solidFill>
                          <a:latin typeface="+mn-lt"/>
                          <a:ea typeface="Calibri"/>
                          <a:cs typeface="Calibri"/>
                          <a:sym typeface="Calibri"/>
                        </a:rPr>
                        <a:t>(Mean ± SD)</a:t>
                      </a:r>
                      <a:endParaRPr sz="2100" b="0" i="0" u="none" strike="noStrike" kern="1200" cap="none" dirty="0">
                        <a:solidFill>
                          <a:srgbClr val="3C2100"/>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0" i="0" u="none" strike="noStrike" kern="1200" cap="none" dirty="0">
                          <a:solidFill>
                            <a:srgbClr val="3C2100"/>
                          </a:solidFill>
                          <a:latin typeface="Calibri"/>
                          <a:ea typeface="Calibri"/>
                          <a:cs typeface="Calibri"/>
                          <a:sym typeface="Calibri"/>
                        </a:rPr>
                        <a:t>2.33 ± 1.17</a:t>
                      </a:r>
                      <a:endParaRPr sz="2100" b="0" i="0" u="none" strike="noStrike" kern="1200" cap="none" dirty="0">
                        <a:solidFill>
                          <a:srgbClr val="3C2100"/>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0" i="0" u="none" strike="noStrike" kern="1200" cap="none" dirty="0">
                          <a:solidFill>
                            <a:srgbClr val="3C2100"/>
                          </a:solidFill>
                          <a:latin typeface="Calibri"/>
                          <a:ea typeface="Calibri"/>
                          <a:cs typeface="Calibri"/>
                          <a:sym typeface="Calibri"/>
                        </a:rPr>
                        <a:t>3.49 ± 1.05</a:t>
                      </a:r>
                      <a:endParaRPr sz="2100" b="0" i="0" u="none" strike="noStrike" kern="1200" cap="none" dirty="0">
                        <a:solidFill>
                          <a:srgbClr val="3C2100"/>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0" i="0" u="none" strike="noStrike" kern="1200" cap="none" dirty="0">
                          <a:solidFill>
                            <a:srgbClr val="3C2100"/>
                          </a:solidFill>
                          <a:latin typeface="Calibri"/>
                          <a:ea typeface="Calibri"/>
                          <a:cs typeface="Calibri"/>
                          <a:sym typeface="Calibri"/>
                        </a:rPr>
                        <a:t>&lt;.001</a:t>
                      </a:r>
                      <a:endParaRPr sz="2100" b="0" i="0" u="none" strike="noStrike" kern="1200" cap="none" dirty="0">
                        <a:solidFill>
                          <a:srgbClr val="3C2100"/>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graphicFrame>
        <p:nvGraphicFramePr>
          <p:cNvPr id="57" name="Google Shape;553;g34d37c2c7d5_1_395">
            <a:extLst>
              <a:ext uri="{FF2B5EF4-FFF2-40B4-BE49-F238E27FC236}">
                <a16:creationId xmlns:a16="http://schemas.microsoft.com/office/drawing/2014/main" id="{622EEA71-1B63-1F43-9B0F-B1A5C500AD5E}"/>
              </a:ext>
            </a:extLst>
          </p:cNvPr>
          <p:cNvGraphicFramePr/>
          <p:nvPr>
            <p:extLst>
              <p:ext uri="{D42A27DB-BD31-4B8C-83A1-F6EECF244321}">
                <p14:modId xmlns:p14="http://schemas.microsoft.com/office/powerpoint/2010/main" val="2017306097"/>
              </p:ext>
            </p:extLst>
          </p:nvPr>
        </p:nvGraphicFramePr>
        <p:xfrm>
          <a:off x="149231" y="20393616"/>
          <a:ext cx="11248892" cy="1072231"/>
        </p:xfrm>
        <a:graphic>
          <a:graphicData uri="http://schemas.openxmlformats.org/drawingml/2006/table">
            <a:tbl>
              <a:tblPr>
                <a:noFill/>
              </a:tblPr>
              <a:tblGrid>
                <a:gridCol w="3056163">
                  <a:extLst>
                    <a:ext uri="{9D8B030D-6E8A-4147-A177-3AD203B41FA5}">
                      <a16:colId xmlns:a16="http://schemas.microsoft.com/office/drawing/2014/main" val="20000"/>
                    </a:ext>
                  </a:extLst>
                </a:gridCol>
                <a:gridCol w="3568904">
                  <a:extLst>
                    <a:ext uri="{9D8B030D-6E8A-4147-A177-3AD203B41FA5}">
                      <a16:colId xmlns:a16="http://schemas.microsoft.com/office/drawing/2014/main" val="20001"/>
                    </a:ext>
                  </a:extLst>
                </a:gridCol>
                <a:gridCol w="3568904">
                  <a:extLst>
                    <a:ext uri="{9D8B030D-6E8A-4147-A177-3AD203B41FA5}">
                      <a16:colId xmlns:a16="http://schemas.microsoft.com/office/drawing/2014/main" val="20002"/>
                    </a:ext>
                  </a:extLst>
                </a:gridCol>
                <a:gridCol w="1054921">
                  <a:extLst>
                    <a:ext uri="{9D8B030D-6E8A-4147-A177-3AD203B41FA5}">
                      <a16:colId xmlns:a16="http://schemas.microsoft.com/office/drawing/2014/main" val="20005"/>
                    </a:ext>
                  </a:extLst>
                </a:gridCol>
              </a:tblGrid>
              <a:tr h="542925">
                <a:tc>
                  <a:txBody>
                    <a:bodyPr/>
                    <a:lstStyle/>
                    <a:p>
                      <a:pPr marL="0" lvl="0" indent="0" algn="ctr" rtl="0">
                        <a:lnSpc>
                          <a:spcPct val="115000"/>
                        </a:lnSpc>
                        <a:spcBef>
                          <a:spcPts val="0"/>
                        </a:spcBef>
                        <a:spcAft>
                          <a:spcPts val="0"/>
                        </a:spcAft>
                        <a:buNone/>
                      </a:pPr>
                      <a:r>
                        <a:rPr lang="en-US" sz="2100" b="1" i="0" u="none" strike="noStrike" kern="1200" cap="none" dirty="0">
                          <a:solidFill>
                            <a:srgbClr val="3C2100"/>
                          </a:solidFill>
                          <a:latin typeface="Calibri"/>
                          <a:ea typeface="Calibri"/>
                          <a:cs typeface="Calibri"/>
                          <a:sym typeface="Calibri"/>
                        </a:rPr>
                        <a:t>Variable</a:t>
                      </a:r>
                      <a:endParaRPr sz="2100" b="1" i="0" u="none" strike="noStrike" kern="1200" cap="none" dirty="0">
                        <a:solidFill>
                          <a:srgbClr val="3C2100"/>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1" i="0" u="none" strike="noStrike" kern="1200" cap="none" dirty="0">
                          <a:solidFill>
                            <a:srgbClr val="3C2100"/>
                          </a:solidFill>
                          <a:latin typeface="Calibri"/>
                          <a:ea typeface="Calibri"/>
                          <a:cs typeface="Calibri"/>
                          <a:sym typeface="Calibri"/>
                        </a:rPr>
                        <a:t>When PMS is </a:t>
                      </a:r>
                      <a:r>
                        <a:rPr lang="en-US" sz="2100" b="1" i="0" u="none" strike="noStrike" kern="1200" cap="none" dirty="0">
                          <a:solidFill>
                            <a:schemeClr val="accent2"/>
                          </a:solidFill>
                          <a:latin typeface="Calibri"/>
                          <a:ea typeface="Calibri"/>
                          <a:cs typeface="Calibri"/>
                          <a:sym typeface="Calibri"/>
                        </a:rPr>
                        <a:t>severe</a:t>
                      </a:r>
                      <a:endParaRPr sz="2100" b="1" i="0" u="none" strike="noStrike" kern="1200" cap="none" dirty="0">
                        <a:solidFill>
                          <a:schemeClr val="accent2"/>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1" i="0" u="none" strike="noStrike" kern="1200" cap="none" dirty="0">
                          <a:solidFill>
                            <a:srgbClr val="3C2100"/>
                          </a:solidFill>
                          <a:latin typeface="Calibri"/>
                          <a:ea typeface="Calibri"/>
                          <a:cs typeface="Calibri"/>
                          <a:sym typeface="Calibri"/>
                        </a:rPr>
                        <a:t>When PMS is </a:t>
                      </a:r>
                      <a:r>
                        <a:rPr lang="en-US" sz="2100" b="1" i="0" u="none" strike="noStrike" kern="1200" cap="none" dirty="0">
                          <a:solidFill>
                            <a:schemeClr val="accent2"/>
                          </a:solidFill>
                          <a:latin typeface="Calibri"/>
                          <a:ea typeface="Calibri"/>
                          <a:cs typeface="Calibri"/>
                          <a:sym typeface="Calibri"/>
                        </a:rPr>
                        <a:t>not severe</a:t>
                      </a:r>
                      <a:endParaRPr sz="2100" b="1" i="0" u="none" strike="noStrike" kern="1200" cap="none" dirty="0">
                        <a:solidFill>
                          <a:schemeClr val="accent2"/>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1" i="0" u="none" strike="noStrike" kern="1200" cap="none" dirty="0">
                          <a:solidFill>
                            <a:srgbClr val="3C2100"/>
                          </a:solidFill>
                          <a:latin typeface="Calibri"/>
                          <a:ea typeface="Calibri"/>
                          <a:cs typeface="Calibri"/>
                          <a:sym typeface="Calibri"/>
                        </a:rPr>
                        <a:t>P</a:t>
                      </a:r>
                      <a:endParaRPr sz="2100" b="1" i="0" u="none" strike="noStrike" kern="1200" cap="none" dirty="0">
                        <a:solidFill>
                          <a:srgbClr val="3C2100"/>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marL="0" lvl="0" indent="0" algn="ctr" rtl="0">
                        <a:lnSpc>
                          <a:spcPct val="115000"/>
                        </a:lnSpc>
                        <a:spcBef>
                          <a:spcPts val="0"/>
                        </a:spcBef>
                        <a:spcAft>
                          <a:spcPts val="0"/>
                        </a:spcAft>
                        <a:buNone/>
                      </a:pPr>
                      <a:r>
                        <a:rPr lang="en-US" sz="2100" b="0" i="0" u="none" strike="noStrike" kern="1200" cap="none" dirty="0">
                          <a:solidFill>
                            <a:srgbClr val="3C2100"/>
                          </a:solidFill>
                          <a:latin typeface="Calibri"/>
                          <a:ea typeface="Calibri"/>
                          <a:cs typeface="Calibri"/>
                          <a:sym typeface="Calibri"/>
                        </a:rPr>
                        <a:t>Diet quality (Mean ± SD)</a:t>
                      </a:r>
                      <a:endParaRPr sz="2100" b="0" i="0" u="none" strike="noStrike" kern="1200" cap="none" dirty="0">
                        <a:solidFill>
                          <a:srgbClr val="3C2100"/>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0" i="0" u="none" strike="noStrike" kern="1200" cap="none" dirty="0">
                          <a:solidFill>
                            <a:srgbClr val="3C2100"/>
                          </a:solidFill>
                          <a:latin typeface="Calibri"/>
                          <a:ea typeface="Calibri"/>
                          <a:cs typeface="Calibri"/>
                          <a:sym typeface="Calibri"/>
                        </a:rPr>
                        <a:t>2.17 ± 1.16</a:t>
                      </a:r>
                      <a:endParaRPr sz="2100" b="0" i="0" u="none" strike="noStrike" kern="1200" cap="none" dirty="0">
                        <a:solidFill>
                          <a:srgbClr val="3C2100"/>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0" i="0" u="none" strike="noStrike" kern="1200" cap="none" dirty="0">
                          <a:solidFill>
                            <a:srgbClr val="3C2100"/>
                          </a:solidFill>
                          <a:latin typeface="Calibri"/>
                          <a:ea typeface="Calibri"/>
                          <a:cs typeface="Calibri"/>
                          <a:sym typeface="Calibri"/>
                        </a:rPr>
                        <a:t>3.21 ± 1.06</a:t>
                      </a:r>
                      <a:endParaRPr sz="2100" b="0" i="0" u="none" strike="noStrike" kern="1200" cap="none" dirty="0">
                        <a:solidFill>
                          <a:srgbClr val="3C2100"/>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lvl="0" indent="0" algn="ctr" rtl="0">
                        <a:lnSpc>
                          <a:spcPct val="115000"/>
                        </a:lnSpc>
                        <a:spcBef>
                          <a:spcPts val="0"/>
                        </a:spcBef>
                        <a:spcAft>
                          <a:spcPts val="0"/>
                        </a:spcAft>
                        <a:buNone/>
                      </a:pPr>
                      <a:r>
                        <a:rPr lang="en-US" sz="2100" b="0" i="0" u="none" strike="noStrike" kern="1200" cap="none" dirty="0">
                          <a:solidFill>
                            <a:srgbClr val="3C2100"/>
                          </a:solidFill>
                          <a:latin typeface="Calibri"/>
                          <a:ea typeface="Calibri"/>
                          <a:cs typeface="Calibri"/>
                          <a:sym typeface="Calibri"/>
                        </a:rPr>
                        <a:t>&lt;.001</a:t>
                      </a:r>
                      <a:endParaRPr sz="2100" b="0" i="0" u="none" strike="noStrike" kern="1200" cap="none" dirty="0">
                        <a:solidFill>
                          <a:srgbClr val="3C2100"/>
                        </a:solidFill>
                        <a:latin typeface="Calibri"/>
                        <a:ea typeface="Calibri"/>
                        <a:cs typeface="Calibri"/>
                        <a:sym typeface="Calibri"/>
                      </a:endParaRPr>
                    </a:p>
                  </a:txBody>
                  <a:tcPr marL="68575" marR="68575" marT="91425" marB="91425"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solidFill>
                        <a:schemeClr val="accent2">
                          <a:lumMod val="60000"/>
                          <a:lumOff val="40000"/>
                        </a:schemeClr>
                      </a:solidFill>
                      <a:prstDash val="solid"/>
                      <a:round/>
                      <a:headEnd type="none" w="med" len="med"/>
                      <a:tailEnd type="none" w="med" len="med"/>
                    </a:lnT>
                    <a:lnB w="1270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bl>
          </a:graphicData>
        </a:graphic>
      </p:graphicFrame>
      <p:sp>
        <p:nvSpPr>
          <p:cNvPr id="58" name="Google Shape;556;g34d37c2c7d5_1_395">
            <a:extLst>
              <a:ext uri="{FF2B5EF4-FFF2-40B4-BE49-F238E27FC236}">
                <a16:creationId xmlns:a16="http://schemas.microsoft.com/office/drawing/2014/main" id="{75AB178D-E16D-3E4E-9A1A-753475180075}"/>
              </a:ext>
            </a:extLst>
          </p:cNvPr>
          <p:cNvSpPr txBox="1"/>
          <p:nvPr/>
        </p:nvSpPr>
        <p:spPr>
          <a:xfrm>
            <a:off x="1786114" y="18255979"/>
            <a:ext cx="8054533" cy="453543"/>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2500" b="1" dirty="0">
                <a:solidFill>
                  <a:srgbClr val="3C2100"/>
                </a:solidFill>
                <a:latin typeface="Calibri" panose="020F0502020204030204" pitchFamily="34" charset="0"/>
                <a:cs typeface="Calibri" panose="020F0502020204030204" pitchFamily="34" charset="0"/>
                <a:sym typeface="Calibri"/>
              </a:rPr>
              <a:t>Individuals’ perceived </a:t>
            </a:r>
            <a:r>
              <a:rPr lang="en-US" sz="2500" b="1" dirty="0">
                <a:solidFill>
                  <a:schemeClr val="accent2"/>
                </a:solidFill>
                <a:latin typeface="Calibri" panose="020F0502020204030204" pitchFamily="34" charset="0"/>
                <a:cs typeface="Calibri" panose="020F0502020204030204" pitchFamily="34" charset="0"/>
                <a:sym typeface="Calibri"/>
              </a:rPr>
              <a:t>PMS severity </a:t>
            </a:r>
            <a:r>
              <a:rPr lang="en-US" sz="2500" b="1" dirty="0">
                <a:solidFill>
                  <a:srgbClr val="3C2100"/>
                </a:solidFill>
                <a:latin typeface="Calibri" panose="020F0502020204030204" pitchFamily="34" charset="0"/>
                <a:cs typeface="Calibri" panose="020F0502020204030204" pitchFamily="34" charset="0"/>
                <a:sym typeface="Calibri"/>
              </a:rPr>
              <a:t>based on diet quality</a:t>
            </a:r>
            <a:endParaRPr sz="2500" b="1" dirty="0">
              <a:solidFill>
                <a:srgbClr val="3C2100"/>
              </a:solidFill>
              <a:latin typeface="Calibri" panose="020F0502020204030204" pitchFamily="34" charset="0"/>
              <a:cs typeface="Calibri" panose="020F0502020204030204" pitchFamily="34" charset="0"/>
              <a:sym typeface="Calibri"/>
            </a:endParaRPr>
          </a:p>
        </p:txBody>
      </p:sp>
      <p:sp>
        <p:nvSpPr>
          <p:cNvPr id="59" name="Google Shape;556;g34d37c2c7d5_1_395">
            <a:extLst>
              <a:ext uri="{FF2B5EF4-FFF2-40B4-BE49-F238E27FC236}">
                <a16:creationId xmlns:a16="http://schemas.microsoft.com/office/drawing/2014/main" id="{4D25C9E2-DB3C-2742-952E-91AC49DAA4B6}"/>
              </a:ext>
            </a:extLst>
          </p:cNvPr>
          <p:cNvSpPr txBox="1"/>
          <p:nvPr/>
        </p:nvSpPr>
        <p:spPr>
          <a:xfrm>
            <a:off x="1958699" y="19834431"/>
            <a:ext cx="8054533" cy="632365"/>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2500" b="1" dirty="0">
                <a:solidFill>
                  <a:srgbClr val="3C2100"/>
                </a:solidFill>
                <a:latin typeface="Calibri" panose="020F0502020204030204" pitchFamily="34" charset="0"/>
                <a:cs typeface="Calibri" panose="020F0502020204030204" pitchFamily="34" charset="0"/>
                <a:sym typeface="Calibri"/>
              </a:rPr>
              <a:t>Individuals’ perceived </a:t>
            </a:r>
            <a:r>
              <a:rPr lang="en-US" sz="2500" b="1" dirty="0">
                <a:solidFill>
                  <a:schemeClr val="accent2"/>
                </a:solidFill>
                <a:latin typeface="Calibri" panose="020F0502020204030204" pitchFamily="34" charset="0"/>
                <a:cs typeface="Calibri" panose="020F0502020204030204" pitchFamily="34" charset="0"/>
                <a:sym typeface="Calibri"/>
              </a:rPr>
              <a:t>diet quality </a:t>
            </a:r>
            <a:r>
              <a:rPr lang="en-US" sz="2500" b="1" dirty="0">
                <a:solidFill>
                  <a:srgbClr val="3C2100"/>
                </a:solidFill>
                <a:latin typeface="Calibri" panose="020F0502020204030204" pitchFamily="34" charset="0"/>
                <a:cs typeface="Calibri" panose="020F0502020204030204" pitchFamily="34" charset="0"/>
                <a:sym typeface="Calibri"/>
              </a:rPr>
              <a:t>based on PMS severity</a:t>
            </a:r>
            <a:endParaRPr sz="2500" b="1" dirty="0">
              <a:solidFill>
                <a:srgbClr val="3C2100"/>
              </a:solidFill>
              <a:latin typeface="Calibri" panose="020F0502020204030204" pitchFamily="34" charset="0"/>
              <a:cs typeface="Calibri" panose="020F0502020204030204" pitchFamily="34" charset="0"/>
              <a:sym typeface="Calibri"/>
            </a:endParaRPr>
          </a:p>
        </p:txBody>
      </p:sp>
      <p:graphicFrame>
        <p:nvGraphicFramePr>
          <p:cNvPr id="60" name="Chart 59">
            <a:extLst>
              <a:ext uri="{FF2B5EF4-FFF2-40B4-BE49-F238E27FC236}">
                <a16:creationId xmlns:a16="http://schemas.microsoft.com/office/drawing/2014/main" id="{62D6DBB9-F554-5C47-9C1C-9D3FBBBC1413}"/>
              </a:ext>
            </a:extLst>
          </p:cNvPr>
          <p:cNvGraphicFramePr>
            <a:graphicFrameLocks/>
          </p:cNvGraphicFramePr>
          <p:nvPr>
            <p:extLst>
              <p:ext uri="{D42A27DB-BD31-4B8C-83A1-F6EECF244321}">
                <p14:modId xmlns:p14="http://schemas.microsoft.com/office/powerpoint/2010/main" val="2841771849"/>
              </p:ext>
            </p:extLst>
          </p:nvPr>
        </p:nvGraphicFramePr>
        <p:xfrm>
          <a:off x="11623091" y="3582956"/>
          <a:ext cx="9482291" cy="5740629"/>
        </p:xfrm>
        <a:graphic>
          <a:graphicData uri="http://schemas.openxmlformats.org/drawingml/2006/chart">
            <c:chart xmlns:c="http://schemas.openxmlformats.org/drawingml/2006/chart" xmlns:r="http://schemas.openxmlformats.org/officeDocument/2006/relationships" r:id="rId13"/>
          </a:graphicData>
        </a:graphic>
      </p:graphicFrame>
      <p:sp>
        <p:nvSpPr>
          <p:cNvPr id="61" name="Rectangle 60">
            <a:extLst>
              <a:ext uri="{FF2B5EF4-FFF2-40B4-BE49-F238E27FC236}">
                <a16:creationId xmlns:a16="http://schemas.microsoft.com/office/drawing/2014/main" id="{6533CC12-55F8-4D42-8A28-4A72EB0B9DD2}"/>
              </a:ext>
            </a:extLst>
          </p:cNvPr>
          <p:cNvSpPr/>
          <p:nvPr/>
        </p:nvSpPr>
        <p:spPr>
          <a:xfrm>
            <a:off x="14056270" y="3013708"/>
            <a:ext cx="4074578" cy="646331"/>
          </a:xfrm>
          <a:prstGeom prst="rect">
            <a:avLst/>
          </a:prstGeom>
        </p:spPr>
        <p:txBody>
          <a:bodyPr wrap="none">
            <a:spAutoFit/>
          </a:bodyPr>
          <a:lstStyle/>
          <a:p>
            <a:pPr algn="ctr"/>
            <a:r>
              <a:rPr lang="en-US" sz="3600" b="1" dirty="0">
                <a:solidFill>
                  <a:schemeClr val="accent2">
                    <a:lumMod val="75000"/>
                  </a:schemeClr>
                </a:solidFill>
                <a:cs typeface="Calibri"/>
              </a:rPr>
              <a:t>Results (Qualitative)</a:t>
            </a:r>
          </a:p>
        </p:txBody>
      </p:sp>
      <p:graphicFrame>
        <p:nvGraphicFramePr>
          <p:cNvPr id="62" name="Diagram 61">
            <a:extLst>
              <a:ext uri="{FF2B5EF4-FFF2-40B4-BE49-F238E27FC236}">
                <a16:creationId xmlns:a16="http://schemas.microsoft.com/office/drawing/2014/main" id="{6B057014-5F63-8346-99F9-1E58054D40F5}"/>
              </a:ext>
            </a:extLst>
          </p:cNvPr>
          <p:cNvGraphicFramePr/>
          <p:nvPr>
            <p:extLst>
              <p:ext uri="{D42A27DB-BD31-4B8C-83A1-F6EECF244321}">
                <p14:modId xmlns:p14="http://schemas.microsoft.com/office/powerpoint/2010/main" val="4166910832"/>
              </p:ext>
            </p:extLst>
          </p:nvPr>
        </p:nvGraphicFramePr>
        <p:xfrm>
          <a:off x="11470314" y="9634448"/>
          <a:ext cx="4450797" cy="4088521"/>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67" name="Rectangle 66">
            <a:extLst>
              <a:ext uri="{FF2B5EF4-FFF2-40B4-BE49-F238E27FC236}">
                <a16:creationId xmlns:a16="http://schemas.microsoft.com/office/drawing/2014/main" id="{415F5704-850A-3B43-8612-6CA82F39A27D}"/>
              </a:ext>
            </a:extLst>
          </p:cNvPr>
          <p:cNvSpPr/>
          <p:nvPr/>
        </p:nvSpPr>
        <p:spPr>
          <a:xfrm>
            <a:off x="16088470" y="10421933"/>
            <a:ext cx="4985355" cy="1261884"/>
          </a:xfrm>
          <a:prstGeom prst="rect">
            <a:avLst/>
          </a:prstGeom>
        </p:spPr>
        <p:txBody>
          <a:bodyPr wrap="square">
            <a:spAutoFit/>
          </a:bodyPr>
          <a:lstStyle/>
          <a:p>
            <a:r>
              <a:rPr lang="en-US" sz="1900" i="1" dirty="0">
                <a:solidFill>
                  <a:srgbClr val="3C2100"/>
                </a:solidFill>
                <a:cs typeface="Calibri"/>
                <a:sym typeface="Calibri"/>
              </a:rPr>
              <a:t>“…even if it is something I was working on previously and would normally be considered "</a:t>
            </a:r>
            <a:r>
              <a:rPr lang="en-US" sz="1900" b="1" i="1" dirty="0">
                <a:solidFill>
                  <a:srgbClr val="3C2100"/>
                </a:solidFill>
                <a:cs typeface="Calibri"/>
                <a:sym typeface="Calibri"/>
              </a:rPr>
              <a:t>not that hard</a:t>
            </a:r>
            <a:r>
              <a:rPr lang="en-US" sz="1900" i="1" dirty="0">
                <a:solidFill>
                  <a:srgbClr val="3C2100"/>
                </a:solidFill>
                <a:cs typeface="Calibri"/>
                <a:sym typeface="Calibri"/>
              </a:rPr>
              <a:t>," yet the premenstrual symptoms make just about </a:t>
            </a:r>
            <a:r>
              <a:rPr lang="en-US" sz="1900" b="1" i="1" dirty="0">
                <a:solidFill>
                  <a:srgbClr val="3C2100"/>
                </a:solidFill>
                <a:cs typeface="Calibri"/>
                <a:sym typeface="Calibri"/>
              </a:rPr>
              <a:t>everything harder for me</a:t>
            </a:r>
            <a:r>
              <a:rPr lang="en-US" sz="1900" i="1" dirty="0">
                <a:solidFill>
                  <a:srgbClr val="3C2100"/>
                </a:solidFill>
                <a:cs typeface="Calibri"/>
                <a:sym typeface="Calibri"/>
              </a:rPr>
              <a:t>.”</a:t>
            </a:r>
            <a:endParaRPr lang="en-US" sz="1900" i="1" dirty="0">
              <a:solidFill>
                <a:srgbClr val="3C2100"/>
              </a:solidFill>
              <a:cs typeface="Calibri"/>
            </a:endParaRPr>
          </a:p>
        </p:txBody>
      </p:sp>
      <p:sp>
        <p:nvSpPr>
          <p:cNvPr id="68" name="Rectangle 67">
            <a:extLst>
              <a:ext uri="{FF2B5EF4-FFF2-40B4-BE49-F238E27FC236}">
                <a16:creationId xmlns:a16="http://schemas.microsoft.com/office/drawing/2014/main" id="{5F9730A2-DF1F-094C-956C-457AC9AFD4D7}"/>
              </a:ext>
            </a:extLst>
          </p:cNvPr>
          <p:cNvSpPr/>
          <p:nvPr/>
        </p:nvSpPr>
        <p:spPr>
          <a:xfrm>
            <a:off x="16191096" y="12309985"/>
            <a:ext cx="4765144" cy="677108"/>
          </a:xfrm>
          <a:prstGeom prst="rect">
            <a:avLst/>
          </a:prstGeom>
        </p:spPr>
        <p:txBody>
          <a:bodyPr wrap="square">
            <a:spAutoFit/>
          </a:bodyPr>
          <a:lstStyle/>
          <a:p>
            <a:r>
              <a:rPr lang="en-US" sz="1900" i="1" dirty="0">
                <a:solidFill>
                  <a:srgbClr val="3C2100"/>
                </a:solidFill>
                <a:cs typeface="Calibri"/>
                <a:sym typeface="Calibri"/>
              </a:rPr>
              <a:t>“It </a:t>
            </a:r>
            <a:r>
              <a:rPr lang="en-US" sz="1900" b="1" i="1" dirty="0">
                <a:solidFill>
                  <a:srgbClr val="3C2100"/>
                </a:solidFill>
                <a:cs typeface="Calibri"/>
                <a:sym typeface="Calibri"/>
              </a:rPr>
              <a:t>becomes very difficult </a:t>
            </a:r>
            <a:r>
              <a:rPr lang="en-US" sz="1900" i="1" dirty="0">
                <a:solidFill>
                  <a:srgbClr val="3C2100"/>
                </a:solidFill>
                <a:cs typeface="Calibri"/>
                <a:sym typeface="Calibri"/>
              </a:rPr>
              <a:t>for me to focus, </a:t>
            </a:r>
            <a:r>
              <a:rPr lang="en-US" sz="1900" b="1" i="1" dirty="0">
                <a:solidFill>
                  <a:srgbClr val="3C2100"/>
                </a:solidFill>
                <a:cs typeface="Calibri"/>
                <a:sym typeface="Calibri"/>
              </a:rPr>
              <a:t>remember things</a:t>
            </a:r>
            <a:r>
              <a:rPr lang="en-US" sz="1900" i="1" dirty="0">
                <a:solidFill>
                  <a:srgbClr val="3C2100"/>
                </a:solidFill>
                <a:cs typeface="Calibri"/>
                <a:sym typeface="Calibri"/>
              </a:rPr>
              <a:t> I've studied for tests...”</a:t>
            </a:r>
            <a:endParaRPr lang="en-US" sz="1900" i="1" dirty="0">
              <a:solidFill>
                <a:srgbClr val="3C2100"/>
              </a:solidFill>
              <a:cs typeface="Calibri"/>
            </a:endParaRPr>
          </a:p>
        </p:txBody>
      </p:sp>
      <p:sp>
        <p:nvSpPr>
          <p:cNvPr id="70" name="Triangle 69">
            <a:extLst>
              <a:ext uri="{FF2B5EF4-FFF2-40B4-BE49-F238E27FC236}">
                <a16:creationId xmlns:a16="http://schemas.microsoft.com/office/drawing/2014/main" id="{BEB9F3BC-0E9B-5E44-8237-59087A87D586}"/>
              </a:ext>
            </a:extLst>
          </p:cNvPr>
          <p:cNvSpPr/>
          <p:nvPr/>
        </p:nvSpPr>
        <p:spPr>
          <a:xfrm rot="15049562" flipH="1">
            <a:off x="15484392" y="10930464"/>
            <a:ext cx="261717" cy="705853"/>
          </a:xfrm>
          <a:prstGeom prst="triangle">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72" name="Triangle 71">
            <a:extLst>
              <a:ext uri="{FF2B5EF4-FFF2-40B4-BE49-F238E27FC236}">
                <a16:creationId xmlns:a16="http://schemas.microsoft.com/office/drawing/2014/main" id="{27CDCBF2-F197-5A4A-94F0-2366ECF007A0}"/>
              </a:ext>
            </a:extLst>
          </p:cNvPr>
          <p:cNvSpPr/>
          <p:nvPr/>
        </p:nvSpPr>
        <p:spPr>
          <a:xfrm rot="15049562" flipH="1">
            <a:off x="15517892" y="12593868"/>
            <a:ext cx="261717" cy="705853"/>
          </a:xfrm>
          <a:prstGeom prst="triangle">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7" name="Rectangle 76">
            <a:extLst>
              <a:ext uri="{FF2B5EF4-FFF2-40B4-BE49-F238E27FC236}">
                <a16:creationId xmlns:a16="http://schemas.microsoft.com/office/drawing/2014/main" id="{0AAF446D-9DE5-2541-BF9B-A49CC801CD56}"/>
              </a:ext>
            </a:extLst>
          </p:cNvPr>
          <p:cNvSpPr/>
          <p:nvPr/>
        </p:nvSpPr>
        <p:spPr>
          <a:xfrm>
            <a:off x="11704406" y="14001467"/>
            <a:ext cx="4722931" cy="698919"/>
          </a:xfrm>
          <a:prstGeom prst="rect">
            <a:avLst/>
          </a:prstGeom>
        </p:spPr>
        <p:txBody>
          <a:bodyPr wrap="square">
            <a:spAutoFit/>
          </a:bodyPr>
          <a:lstStyle/>
          <a:p>
            <a:pPr lvl="0">
              <a:buClr>
                <a:srgbClr val="000000"/>
              </a:buClr>
              <a:buSzPts val="1400"/>
            </a:pPr>
            <a:r>
              <a:rPr lang="en-US" sz="1900" i="1" dirty="0">
                <a:solidFill>
                  <a:srgbClr val="3C2100"/>
                </a:solidFill>
                <a:cs typeface="Calibri"/>
                <a:sym typeface="Calibri"/>
              </a:rPr>
              <a:t>"</a:t>
            </a:r>
            <a:r>
              <a:rPr lang="en-US" sz="1900" b="1" i="1" dirty="0">
                <a:solidFill>
                  <a:srgbClr val="3C2100"/>
                </a:solidFill>
                <a:cs typeface="Calibri"/>
                <a:sym typeface="Calibri"/>
              </a:rPr>
              <a:t>Too tired to complete certain tasks</a:t>
            </a:r>
            <a:r>
              <a:rPr lang="en-US" sz="1900" i="1" dirty="0">
                <a:solidFill>
                  <a:srgbClr val="3C2100"/>
                </a:solidFill>
                <a:cs typeface="Calibri"/>
                <a:sym typeface="Calibri"/>
              </a:rPr>
              <a:t>, I take plenty of naps to compensate for tiredness.”</a:t>
            </a:r>
            <a:endParaRPr lang="en-US" sz="1900" i="1" dirty="0">
              <a:solidFill>
                <a:srgbClr val="3C2100"/>
              </a:solidFill>
              <a:cs typeface="Calibri"/>
              <a:sym typeface="Arial"/>
            </a:endParaRPr>
          </a:p>
        </p:txBody>
      </p:sp>
      <p:grpSp>
        <p:nvGrpSpPr>
          <p:cNvPr id="79" name="Group 78">
            <a:extLst>
              <a:ext uri="{FF2B5EF4-FFF2-40B4-BE49-F238E27FC236}">
                <a16:creationId xmlns:a16="http://schemas.microsoft.com/office/drawing/2014/main" id="{80AC809E-44DE-CC4D-B75B-50057080A28A}"/>
              </a:ext>
            </a:extLst>
          </p:cNvPr>
          <p:cNvGrpSpPr/>
          <p:nvPr/>
        </p:nvGrpSpPr>
        <p:grpSpPr>
          <a:xfrm rot="178067">
            <a:off x="11177533" y="15017004"/>
            <a:ext cx="5775329" cy="1489577"/>
            <a:chOff x="15512716" y="10365068"/>
            <a:chExt cx="6061874" cy="1814817"/>
          </a:xfrm>
          <a:solidFill>
            <a:schemeClr val="accent2">
              <a:lumMod val="20000"/>
              <a:lumOff val="80000"/>
            </a:schemeClr>
          </a:solidFill>
        </p:grpSpPr>
        <p:sp>
          <p:nvSpPr>
            <p:cNvPr id="80" name="Cloud 79">
              <a:extLst>
                <a:ext uri="{FF2B5EF4-FFF2-40B4-BE49-F238E27FC236}">
                  <a16:creationId xmlns:a16="http://schemas.microsoft.com/office/drawing/2014/main" id="{8F780167-7DE6-674A-A6B2-14C333F6977B}"/>
                </a:ext>
              </a:extLst>
            </p:cNvPr>
            <p:cNvSpPr/>
            <p:nvPr/>
          </p:nvSpPr>
          <p:spPr>
            <a:xfrm>
              <a:off x="15512716" y="10365068"/>
              <a:ext cx="5567266" cy="1814817"/>
            </a:xfrm>
            <a:prstGeom prst="cloud">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accent2">
                    <a:lumMod val="20000"/>
                    <a:lumOff val="80000"/>
                  </a:schemeClr>
                </a:solidFill>
              </a:endParaRPr>
            </a:p>
          </p:txBody>
        </p:sp>
        <p:sp>
          <p:nvSpPr>
            <p:cNvPr id="81" name="Triangle 80">
              <a:extLst>
                <a:ext uri="{FF2B5EF4-FFF2-40B4-BE49-F238E27FC236}">
                  <a16:creationId xmlns:a16="http://schemas.microsoft.com/office/drawing/2014/main" id="{C8B82207-3B0E-7C4E-A722-90369A1ADBA4}"/>
                </a:ext>
              </a:extLst>
            </p:cNvPr>
            <p:cNvSpPr/>
            <p:nvPr/>
          </p:nvSpPr>
          <p:spPr>
            <a:xfrm rot="6415536" flipH="1">
              <a:off x="21090805" y="10868445"/>
              <a:ext cx="261717" cy="705853"/>
            </a:xfrm>
            <a:prstGeom prst="triangle">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accent2">
                    <a:lumMod val="20000"/>
                    <a:lumOff val="80000"/>
                  </a:schemeClr>
                </a:solidFill>
              </a:endParaRPr>
            </a:p>
          </p:txBody>
        </p:sp>
      </p:grpSp>
      <p:sp>
        <p:nvSpPr>
          <p:cNvPr id="82" name="Rectangle 81">
            <a:extLst>
              <a:ext uri="{FF2B5EF4-FFF2-40B4-BE49-F238E27FC236}">
                <a16:creationId xmlns:a16="http://schemas.microsoft.com/office/drawing/2014/main" id="{C6C1ED61-7AB8-0147-9A97-5F39EE513A47}"/>
              </a:ext>
            </a:extLst>
          </p:cNvPr>
          <p:cNvSpPr/>
          <p:nvPr/>
        </p:nvSpPr>
        <p:spPr>
          <a:xfrm>
            <a:off x="11408892" y="15076558"/>
            <a:ext cx="4816559" cy="1261884"/>
          </a:xfrm>
          <a:prstGeom prst="rect">
            <a:avLst/>
          </a:prstGeom>
        </p:spPr>
        <p:txBody>
          <a:bodyPr wrap="square">
            <a:spAutoFit/>
          </a:bodyPr>
          <a:lstStyle/>
          <a:p>
            <a:pPr marL="457200" lvl="0">
              <a:buClr>
                <a:srgbClr val="000000"/>
              </a:buClr>
              <a:buSzPts val="1400"/>
            </a:pPr>
            <a:r>
              <a:rPr lang="en-US" sz="1900" i="1" dirty="0">
                <a:solidFill>
                  <a:srgbClr val="3C2100"/>
                </a:solidFill>
                <a:cs typeface="Calibri"/>
                <a:sym typeface="Calibri"/>
              </a:rPr>
              <a:t>"…The fatigue, bloating, and body aches </a:t>
            </a:r>
            <a:r>
              <a:rPr lang="en-US" sz="1900" b="1" i="1" dirty="0">
                <a:solidFill>
                  <a:srgbClr val="3C2100"/>
                </a:solidFill>
                <a:cs typeface="Calibri"/>
                <a:sym typeface="Calibri"/>
              </a:rPr>
              <a:t>makes me want to lay in bed whenever possible </a:t>
            </a:r>
            <a:r>
              <a:rPr lang="en-US" sz="1900" i="1" dirty="0">
                <a:solidFill>
                  <a:srgbClr val="3C2100"/>
                </a:solidFill>
                <a:cs typeface="Calibri"/>
                <a:sym typeface="Calibri"/>
              </a:rPr>
              <a:t>when I am usually a pretty high energy individual…”</a:t>
            </a:r>
            <a:endParaRPr lang="en-US" sz="1900" i="1" dirty="0">
              <a:solidFill>
                <a:srgbClr val="3C2100"/>
              </a:solidFill>
              <a:cs typeface="Calibri"/>
              <a:sym typeface="Arial"/>
            </a:endParaRPr>
          </a:p>
        </p:txBody>
      </p:sp>
      <p:grpSp>
        <p:nvGrpSpPr>
          <p:cNvPr id="84" name="Group 83">
            <a:extLst>
              <a:ext uri="{FF2B5EF4-FFF2-40B4-BE49-F238E27FC236}">
                <a16:creationId xmlns:a16="http://schemas.microsoft.com/office/drawing/2014/main" id="{DCD4EF32-B522-BE4F-9764-2166BBAF6F7A}"/>
              </a:ext>
            </a:extLst>
          </p:cNvPr>
          <p:cNvGrpSpPr/>
          <p:nvPr/>
        </p:nvGrpSpPr>
        <p:grpSpPr>
          <a:xfrm rot="266256">
            <a:off x="11166852" y="16546560"/>
            <a:ext cx="5655185" cy="1321589"/>
            <a:chOff x="15512716" y="10365068"/>
            <a:chExt cx="5979919" cy="1814817"/>
          </a:xfrm>
          <a:solidFill>
            <a:schemeClr val="accent2">
              <a:lumMod val="20000"/>
              <a:lumOff val="80000"/>
            </a:schemeClr>
          </a:solidFill>
        </p:grpSpPr>
        <p:sp>
          <p:nvSpPr>
            <p:cNvPr id="85" name="Cloud 84">
              <a:extLst>
                <a:ext uri="{FF2B5EF4-FFF2-40B4-BE49-F238E27FC236}">
                  <a16:creationId xmlns:a16="http://schemas.microsoft.com/office/drawing/2014/main" id="{C4EE0C99-182C-B74B-90BA-C633DEDCD7EA}"/>
                </a:ext>
              </a:extLst>
            </p:cNvPr>
            <p:cNvSpPr/>
            <p:nvPr/>
          </p:nvSpPr>
          <p:spPr>
            <a:xfrm>
              <a:off x="15512716" y="10365068"/>
              <a:ext cx="5567266" cy="1814817"/>
            </a:xfrm>
            <a:prstGeom prst="cloud">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accent2">
                    <a:lumMod val="20000"/>
                    <a:lumOff val="80000"/>
                  </a:schemeClr>
                </a:solidFill>
              </a:endParaRPr>
            </a:p>
          </p:txBody>
        </p:sp>
        <p:sp>
          <p:nvSpPr>
            <p:cNvPr id="86" name="Triangle 85">
              <a:extLst>
                <a:ext uri="{FF2B5EF4-FFF2-40B4-BE49-F238E27FC236}">
                  <a16:creationId xmlns:a16="http://schemas.microsoft.com/office/drawing/2014/main" id="{B4AB091B-8776-8D42-92FF-F20C540D3A1C}"/>
                </a:ext>
              </a:extLst>
            </p:cNvPr>
            <p:cNvSpPr/>
            <p:nvPr/>
          </p:nvSpPr>
          <p:spPr>
            <a:xfrm rot="5346616" flipH="1">
              <a:off x="21008850" y="10596350"/>
              <a:ext cx="261718" cy="705853"/>
            </a:xfrm>
            <a:prstGeom prst="triangle">
              <a:avLst/>
            </a:prstGeom>
            <a:grp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accent2">
                    <a:lumMod val="20000"/>
                    <a:lumOff val="80000"/>
                  </a:schemeClr>
                </a:solidFill>
              </a:endParaRPr>
            </a:p>
          </p:txBody>
        </p:sp>
      </p:grpSp>
      <p:sp>
        <p:nvSpPr>
          <p:cNvPr id="83" name="Rectangle 82">
            <a:extLst>
              <a:ext uri="{FF2B5EF4-FFF2-40B4-BE49-F238E27FC236}">
                <a16:creationId xmlns:a16="http://schemas.microsoft.com/office/drawing/2014/main" id="{359A796F-2091-B640-998F-2E67A7447199}"/>
              </a:ext>
            </a:extLst>
          </p:cNvPr>
          <p:cNvSpPr/>
          <p:nvPr/>
        </p:nvSpPr>
        <p:spPr>
          <a:xfrm>
            <a:off x="11692935" y="16611834"/>
            <a:ext cx="4248472" cy="969496"/>
          </a:xfrm>
          <a:prstGeom prst="rect">
            <a:avLst/>
          </a:prstGeom>
        </p:spPr>
        <p:txBody>
          <a:bodyPr wrap="square">
            <a:spAutoFit/>
          </a:bodyPr>
          <a:lstStyle/>
          <a:p>
            <a:r>
              <a:rPr lang="en-US" sz="1900" i="1" dirty="0">
                <a:solidFill>
                  <a:srgbClr val="3C2100"/>
                </a:solidFill>
                <a:cs typeface="Calibri"/>
                <a:sym typeface="Calibri"/>
              </a:rPr>
              <a:t>“It can be hard to go about my day when I am </a:t>
            </a:r>
            <a:r>
              <a:rPr lang="en-US" sz="1900" b="1" i="1" dirty="0">
                <a:solidFill>
                  <a:srgbClr val="3C2100"/>
                </a:solidFill>
                <a:cs typeface="Calibri"/>
                <a:sym typeface="Calibri"/>
              </a:rPr>
              <a:t>feeling extra anxious and sensitive to my surroundings</a:t>
            </a:r>
            <a:r>
              <a:rPr lang="en-US" sz="1900" i="1" dirty="0">
                <a:solidFill>
                  <a:srgbClr val="3C2100"/>
                </a:solidFill>
                <a:cs typeface="Calibri"/>
                <a:sym typeface="Calibri"/>
              </a:rPr>
              <a:t>.”</a:t>
            </a:r>
            <a:endParaRPr lang="en-US" sz="1900" i="1" dirty="0">
              <a:solidFill>
                <a:srgbClr val="3C2100"/>
              </a:solidFill>
              <a:cs typeface="Calibri"/>
            </a:endParaRPr>
          </a:p>
        </p:txBody>
      </p:sp>
      <p:sp>
        <p:nvSpPr>
          <p:cNvPr id="87" name="Cloud 86">
            <a:extLst>
              <a:ext uri="{FF2B5EF4-FFF2-40B4-BE49-F238E27FC236}">
                <a16:creationId xmlns:a16="http://schemas.microsoft.com/office/drawing/2014/main" id="{C790F479-1E9D-8046-8739-DDC4174DE3B1}"/>
              </a:ext>
            </a:extLst>
          </p:cNvPr>
          <p:cNvSpPr/>
          <p:nvPr/>
        </p:nvSpPr>
        <p:spPr>
          <a:xfrm>
            <a:off x="15658959" y="18531318"/>
            <a:ext cx="5567266" cy="1814817"/>
          </a:xfrm>
          <a:prstGeom prst="cloud">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8" name="Triangle 87">
            <a:extLst>
              <a:ext uri="{FF2B5EF4-FFF2-40B4-BE49-F238E27FC236}">
                <a16:creationId xmlns:a16="http://schemas.microsoft.com/office/drawing/2014/main" id="{66D86302-E88A-9D49-923E-21A173BF41D0}"/>
              </a:ext>
            </a:extLst>
          </p:cNvPr>
          <p:cNvSpPr/>
          <p:nvPr/>
        </p:nvSpPr>
        <p:spPr>
          <a:xfrm rot="15049562" flipH="1">
            <a:off x="15526861" y="19282906"/>
            <a:ext cx="261717" cy="705853"/>
          </a:xfrm>
          <a:prstGeom prst="triangle">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9" name="Cloud 88">
            <a:extLst>
              <a:ext uri="{FF2B5EF4-FFF2-40B4-BE49-F238E27FC236}">
                <a16:creationId xmlns:a16="http://schemas.microsoft.com/office/drawing/2014/main" id="{69D71B9C-FBC0-FB4C-83BC-105E1DD774C3}"/>
              </a:ext>
            </a:extLst>
          </p:cNvPr>
          <p:cNvSpPr/>
          <p:nvPr/>
        </p:nvSpPr>
        <p:spPr>
          <a:xfrm>
            <a:off x="15700889" y="20455233"/>
            <a:ext cx="5567266" cy="999041"/>
          </a:xfrm>
          <a:prstGeom prst="cloud">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rgbClr val="3C2100"/>
              </a:solidFill>
            </a:endParaRPr>
          </a:p>
        </p:txBody>
      </p:sp>
      <p:sp>
        <p:nvSpPr>
          <p:cNvPr id="90" name="Triangle 89">
            <a:extLst>
              <a:ext uri="{FF2B5EF4-FFF2-40B4-BE49-F238E27FC236}">
                <a16:creationId xmlns:a16="http://schemas.microsoft.com/office/drawing/2014/main" id="{04FFDCAB-F1F0-F14B-9381-8DD6A28A943F}"/>
              </a:ext>
            </a:extLst>
          </p:cNvPr>
          <p:cNvSpPr/>
          <p:nvPr/>
        </p:nvSpPr>
        <p:spPr>
          <a:xfrm rot="15680897" flipH="1">
            <a:off x="15516643" y="20783741"/>
            <a:ext cx="261717" cy="705853"/>
          </a:xfrm>
          <a:prstGeom prst="triangle">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1" name="Rectangle 90">
            <a:extLst>
              <a:ext uri="{FF2B5EF4-FFF2-40B4-BE49-F238E27FC236}">
                <a16:creationId xmlns:a16="http://schemas.microsoft.com/office/drawing/2014/main" id="{2E64713C-F1F0-A342-9865-4EA2835BF19D}"/>
              </a:ext>
            </a:extLst>
          </p:cNvPr>
          <p:cNvSpPr/>
          <p:nvPr/>
        </p:nvSpPr>
        <p:spPr>
          <a:xfrm>
            <a:off x="16219581" y="18811125"/>
            <a:ext cx="4824707" cy="1261884"/>
          </a:xfrm>
          <a:prstGeom prst="rect">
            <a:avLst/>
          </a:prstGeom>
        </p:spPr>
        <p:txBody>
          <a:bodyPr wrap="square">
            <a:spAutoFit/>
          </a:bodyPr>
          <a:lstStyle/>
          <a:p>
            <a:r>
              <a:rPr lang="en-US" sz="1900" i="1" dirty="0">
                <a:solidFill>
                  <a:srgbClr val="3C2100"/>
                </a:solidFill>
                <a:cs typeface="Calibri"/>
                <a:sym typeface="Calibri"/>
              </a:rPr>
              <a:t>"I </a:t>
            </a:r>
            <a:r>
              <a:rPr lang="en-US" sz="1900" b="1" i="1" dirty="0">
                <a:solidFill>
                  <a:srgbClr val="3C2100"/>
                </a:solidFill>
                <a:cs typeface="Calibri"/>
                <a:sym typeface="Calibri"/>
              </a:rPr>
              <a:t>limit my social interactions </a:t>
            </a:r>
            <a:r>
              <a:rPr lang="en-US" sz="1900" i="1" dirty="0">
                <a:solidFill>
                  <a:srgbClr val="3C2100"/>
                </a:solidFill>
                <a:cs typeface="Calibri"/>
                <a:sym typeface="Calibri"/>
              </a:rPr>
              <a:t>when I am depressed and angry because </a:t>
            </a:r>
            <a:r>
              <a:rPr lang="en-US" sz="1900" b="1" i="1" dirty="0">
                <a:solidFill>
                  <a:srgbClr val="3C2100"/>
                </a:solidFill>
                <a:cs typeface="Calibri"/>
                <a:sym typeface="Calibri"/>
              </a:rPr>
              <a:t>I am not as nice to the people</a:t>
            </a:r>
            <a:r>
              <a:rPr lang="en-US" sz="1900" i="1" dirty="0">
                <a:solidFill>
                  <a:srgbClr val="3C2100"/>
                </a:solidFill>
                <a:cs typeface="Calibri"/>
                <a:sym typeface="Calibri"/>
              </a:rPr>
              <a:t> I care about when I am in these moods.”</a:t>
            </a:r>
            <a:endParaRPr lang="en-US" sz="1900" i="1" dirty="0">
              <a:solidFill>
                <a:srgbClr val="3C2100"/>
              </a:solidFill>
              <a:cs typeface="Calibri"/>
            </a:endParaRPr>
          </a:p>
        </p:txBody>
      </p:sp>
      <p:sp>
        <p:nvSpPr>
          <p:cNvPr id="92" name="Rectangle 91">
            <a:extLst>
              <a:ext uri="{FF2B5EF4-FFF2-40B4-BE49-F238E27FC236}">
                <a16:creationId xmlns:a16="http://schemas.microsoft.com/office/drawing/2014/main" id="{B580DB2E-C6FD-524A-9BC0-7673DEAAC142}"/>
              </a:ext>
            </a:extLst>
          </p:cNvPr>
          <p:cNvSpPr/>
          <p:nvPr/>
        </p:nvSpPr>
        <p:spPr>
          <a:xfrm>
            <a:off x="15882703" y="20750202"/>
            <a:ext cx="5263376" cy="398991"/>
          </a:xfrm>
          <a:prstGeom prst="rect">
            <a:avLst/>
          </a:prstGeom>
        </p:spPr>
        <p:txBody>
          <a:bodyPr wrap="square">
            <a:spAutoFit/>
          </a:bodyPr>
          <a:lstStyle/>
          <a:p>
            <a:pPr lvl="0">
              <a:buClr>
                <a:srgbClr val="000000"/>
              </a:buClr>
              <a:buSzPts val="1400"/>
            </a:pPr>
            <a:r>
              <a:rPr lang="en-US" sz="1900" i="1" dirty="0">
                <a:solidFill>
                  <a:srgbClr val="3C2100"/>
                </a:solidFill>
                <a:cs typeface="Calibri"/>
                <a:sym typeface="Calibri"/>
              </a:rPr>
              <a:t>“I </a:t>
            </a:r>
            <a:r>
              <a:rPr lang="en-US" sz="1900" b="1" i="1" dirty="0">
                <a:solidFill>
                  <a:srgbClr val="3C2100"/>
                </a:solidFill>
                <a:cs typeface="Calibri"/>
                <a:sym typeface="Calibri"/>
              </a:rPr>
              <a:t>unintentionally</a:t>
            </a:r>
            <a:r>
              <a:rPr lang="en-US" sz="1900" i="1" dirty="0">
                <a:solidFill>
                  <a:srgbClr val="3C2100"/>
                </a:solidFill>
                <a:cs typeface="Calibri"/>
                <a:sym typeface="Calibri"/>
              </a:rPr>
              <a:t> emotionally </a:t>
            </a:r>
            <a:r>
              <a:rPr lang="en-US" sz="1900" b="1" i="1" dirty="0">
                <a:solidFill>
                  <a:srgbClr val="3C2100"/>
                </a:solidFill>
                <a:cs typeface="Calibri"/>
                <a:sym typeface="Calibri"/>
              </a:rPr>
              <a:t>hurt my loved ones</a:t>
            </a:r>
            <a:r>
              <a:rPr lang="en-US" sz="1900" i="1" dirty="0">
                <a:solidFill>
                  <a:srgbClr val="3C2100"/>
                </a:solidFill>
                <a:cs typeface="Calibri"/>
                <a:sym typeface="Calibri"/>
              </a:rPr>
              <a:t>.”</a:t>
            </a:r>
            <a:endParaRPr lang="en-US" sz="1900" i="1" dirty="0">
              <a:solidFill>
                <a:srgbClr val="3C2100"/>
              </a:solidFill>
              <a:cs typeface="Calibri"/>
              <a:sym typeface="Arial"/>
            </a:endParaRPr>
          </a:p>
        </p:txBody>
      </p:sp>
      <p:sp>
        <p:nvSpPr>
          <p:cNvPr id="93" name="Rectangle 92">
            <a:extLst>
              <a:ext uri="{FF2B5EF4-FFF2-40B4-BE49-F238E27FC236}">
                <a16:creationId xmlns:a16="http://schemas.microsoft.com/office/drawing/2014/main" id="{8FE4CF21-9E78-724A-B928-A48BF1B0F80F}"/>
              </a:ext>
            </a:extLst>
          </p:cNvPr>
          <p:cNvSpPr/>
          <p:nvPr/>
        </p:nvSpPr>
        <p:spPr>
          <a:xfrm>
            <a:off x="21236549" y="14198497"/>
            <a:ext cx="11548844" cy="3204000"/>
          </a:xfrm>
          <a:prstGeom prst="rect">
            <a:avLst/>
          </a:prstGeom>
          <a:ln>
            <a:solidFill>
              <a:schemeClr val="accent2">
                <a:lumMod val="40000"/>
                <a:lumOff val="60000"/>
              </a:schemeClr>
            </a:solidFill>
          </a:ln>
        </p:spPr>
        <p:txBody>
          <a:bodyPr wrap="square" anchor="ctr">
            <a:spAutoFit/>
          </a:bodyPr>
          <a:lstStyle/>
          <a:p>
            <a:pPr algn="ctr"/>
            <a:r>
              <a:rPr lang="en-US" sz="3600" b="1" dirty="0">
                <a:solidFill>
                  <a:schemeClr val="accent2">
                    <a:lumMod val="75000"/>
                  </a:schemeClr>
                </a:solidFill>
                <a:cs typeface="Calibri"/>
              </a:rPr>
              <a:t>Conclusions</a:t>
            </a:r>
          </a:p>
          <a:p>
            <a:pPr marL="342900" indent="-342900">
              <a:buClr>
                <a:schemeClr val="accent2"/>
              </a:buClr>
              <a:buFont typeface="Courier New" panose="02070309020205020404" pitchFamily="49" charset="0"/>
              <a:buChar char="o"/>
            </a:pPr>
            <a:r>
              <a:rPr lang="en-US" sz="2400" dirty="0">
                <a:solidFill>
                  <a:srgbClr val="3C2100"/>
                </a:solidFill>
                <a:ea typeface="Calibri"/>
                <a:cs typeface="Calibri"/>
                <a:sym typeface="Calibri"/>
              </a:rPr>
              <a:t>This study contributes to the limited research on PMS among female college students in the United States.</a:t>
            </a:r>
          </a:p>
          <a:p>
            <a:pPr marL="342900" indent="-342900">
              <a:buClr>
                <a:schemeClr val="accent2"/>
              </a:buClr>
              <a:buFont typeface="Courier New" panose="02070309020205020404" pitchFamily="49" charset="0"/>
              <a:buChar char="o"/>
            </a:pPr>
            <a:r>
              <a:rPr lang="en-US" sz="2400" dirty="0">
                <a:solidFill>
                  <a:srgbClr val="3C2100"/>
                </a:solidFill>
                <a:cs typeface="Calibri"/>
              </a:rPr>
              <a:t>PMS was relatively common among female college students.</a:t>
            </a:r>
          </a:p>
          <a:p>
            <a:pPr marL="342900" indent="-342900">
              <a:buClr>
                <a:schemeClr val="accent2"/>
              </a:buClr>
              <a:buFont typeface="Courier New" panose="02070309020205020404" pitchFamily="49" charset="0"/>
              <a:buChar char="o"/>
            </a:pPr>
            <a:r>
              <a:rPr lang="en-US" sz="2400" dirty="0">
                <a:solidFill>
                  <a:srgbClr val="3C2100"/>
                </a:solidFill>
                <a:cs typeface="Calibri"/>
              </a:rPr>
              <a:t>PMS symptoms are highly diverse, and the impact on daily life varies among individuals.</a:t>
            </a:r>
          </a:p>
          <a:p>
            <a:pPr marL="342900" indent="-342900">
              <a:buClr>
                <a:schemeClr val="accent2"/>
              </a:buClr>
              <a:buFont typeface="Courier New" panose="02070309020205020404" pitchFamily="49" charset="0"/>
              <a:buChar char="o"/>
            </a:pPr>
            <a:r>
              <a:rPr lang="en-US" sz="2400" dirty="0">
                <a:solidFill>
                  <a:srgbClr val="3C2100"/>
                </a:solidFill>
                <a:cs typeface="Calibri"/>
              </a:rPr>
              <a:t>Further research is needed to validate the direction of the relationship between diet and PMS. Future studies should also focus on individual PMS symptoms and explore tailored coping strategies to ensure health among reproductive-aged females. </a:t>
            </a:r>
          </a:p>
        </p:txBody>
      </p:sp>
      <p:sp>
        <p:nvSpPr>
          <p:cNvPr id="3" name="Rectangle 2">
            <a:extLst>
              <a:ext uri="{FF2B5EF4-FFF2-40B4-BE49-F238E27FC236}">
                <a16:creationId xmlns:a16="http://schemas.microsoft.com/office/drawing/2014/main" id="{DB91D35B-7C10-C645-85A0-445FF52653F2}"/>
              </a:ext>
            </a:extLst>
          </p:cNvPr>
          <p:cNvSpPr/>
          <p:nvPr/>
        </p:nvSpPr>
        <p:spPr>
          <a:xfrm>
            <a:off x="29416847" y="7680150"/>
            <a:ext cx="3176052" cy="2246769"/>
          </a:xfrm>
          <a:prstGeom prst="rect">
            <a:avLst/>
          </a:prstGeom>
          <a:solidFill>
            <a:schemeClr val="accent2">
              <a:lumMod val="20000"/>
              <a:lumOff val="80000"/>
            </a:schemeClr>
          </a:solidFill>
        </p:spPr>
        <p:txBody>
          <a:bodyPr wrap="square">
            <a:spAutoFit/>
          </a:bodyPr>
          <a:lstStyle/>
          <a:p>
            <a:pPr algn="ctr"/>
            <a:r>
              <a:rPr lang="en-US" sz="3500" dirty="0">
                <a:solidFill>
                  <a:srgbClr val="3C2100"/>
                </a:solidFill>
                <a:cs typeface="Calibri"/>
                <a:sym typeface="Calibri"/>
              </a:rPr>
              <a:t>The </a:t>
            </a:r>
            <a:r>
              <a:rPr lang="en-US" sz="3500" b="1" dirty="0">
                <a:solidFill>
                  <a:schemeClr val="accent2">
                    <a:lumMod val="75000"/>
                  </a:schemeClr>
                </a:solidFill>
                <a:cs typeface="Calibri"/>
                <a:sym typeface="Calibri"/>
              </a:rPr>
              <a:t>prevalence of PMS </a:t>
            </a:r>
            <a:r>
              <a:rPr lang="en-US" sz="3500" dirty="0">
                <a:solidFill>
                  <a:srgbClr val="3C2100"/>
                </a:solidFill>
                <a:cs typeface="Calibri"/>
                <a:sym typeface="Calibri"/>
              </a:rPr>
              <a:t>among the sample was </a:t>
            </a:r>
            <a:r>
              <a:rPr lang="en-US" sz="3500" b="1" dirty="0">
                <a:solidFill>
                  <a:schemeClr val="accent2">
                    <a:lumMod val="75000"/>
                  </a:schemeClr>
                </a:solidFill>
                <a:cs typeface="Calibri"/>
                <a:sym typeface="Calibri"/>
              </a:rPr>
              <a:t>33.6%</a:t>
            </a:r>
            <a:r>
              <a:rPr lang="en-US" sz="3500" b="1" dirty="0">
                <a:solidFill>
                  <a:srgbClr val="3C2100"/>
                </a:solidFill>
                <a:cs typeface="Calibri"/>
                <a:sym typeface="Calibri"/>
              </a:rPr>
              <a:t>. </a:t>
            </a:r>
          </a:p>
        </p:txBody>
      </p:sp>
      <p:sp>
        <p:nvSpPr>
          <p:cNvPr id="65" name="Rectangle 64">
            <a:extLst>
              <a:ext uri="{FF2B5EF4-FFF2-40B4-BE49-F238E27FC236}">
                <a16:creationId xmlns:a16="http://schemas.microsoft.com/office/drawing/2014/main" id="{714797A6-2E42-BE4D-B017-2ED276AEB716}"/>
              </a:ext>
            </a:extLst>
          </p:cNvPr>
          <p:cNvSpPr/>
          <p:nvPr/>
        </p:nvSpPr>
        <p:spPr>
          <a:xfrm>
            <a:off x="23538561" y="3531907"/>
            <a:ext cx="5027463" cy="492443"/>
          </a:xfrm>
          <a:prstGeom prst="rect">
            <a:avLst/>
          </a:prstGeom>
        </p:spPr>
        <p:txBody>
          <a:bodyPr wrap="square">
            <a:spAutoFit/>
          </a:bodyPr>
          <a:lstStyle/>
          <a:p>
            <a:r>
              <a:rPr lang="en-US" sz="2600" b="1" dirty="0">
                <a:solidFill>
                  <a:srgbClr val="3C2100"/>
                </a:solidFill>
                <a:latin typeface="Calibri" panose="020F0502020204030204" pitchFamily="34" charset="0"/>
                <a:cs typeface="Calibri" panose="020F0502020204030204" pitchFamily="34" charset="0"/>
              </a:rPr>
              <a:t>Demographic Characteristics</a:t>
            </a:r>
          </a:p>
        </p:txBody>
      </p:sp>
      <p:pic>
        <p:nvPicPr>
          <p:cNvPr id="73" name="Google Shape;218;g34d37c2c7d5_1_103">
            <a:extLst>
              <a:ext uri="{FF2B5EF4-FFF2-40B4-BE49-F238E27FC236}">
                <a16:creationId xmlns:a16="http://schemas.microsoft.com/office/drawing/2014/main" id="{2F2CE4B4-A250-1D49-9E83-544DB2C66BB6}"/>
              </a:ext>
            </a:extLst>
          </p:cNvPr>
          <p:cNvPicPr preferRelativeResize="0">
            <a:picLocks noChangeAspect="1"/>
          </p:cNvPicPr>
          <p:nvPr/>
        </p:nvPicPr>
        <p:blipFill rotWithShape="1">
          <a:blip r:embed="rId19">
            <a:alphaModFix/>
          </a:blip>
          <a:srcRect/>
          <a:stretch/>
        </p:blipFill>
        <p:spPr>
          <a:xfrm>
            <a:off x="28154589" y="1792609"/>
            <a:ext cx="4306180" cy="864000"/>
          </a:xfrm>
          <a:prstGeom prst="rect">
            <a:avLst/>
          </a:prstGeom>
          <a:noFill/>
          <a:ln>
            <a:noFill/>
          </a:ln>
        </p:spPr>
      </p:pic>
      <p:sp>
        <p:nvSpPr>
          <p:cNvPr id="4" name="Rectangle 3">
            <a:extLst>
              <a:ext uri="{FF2B5EF4-FFF2-40B4-BE49-F238E27FC236}">
                <a16:creationId xmlns:a16="http://schemas.microsoft.com/office/drawing/2014/main" id="{D22A8A93-D71E-F344-9FB2-40F8721D7465}"/>
              </a:ext>
            </a:extLst>
          </p:cNvPr>
          <p:cNvSpPr/>
          <p:nvPr/>
        </p:nvSpPr>
        <p:spPr>
          <a:xfrm>
            <a:off x="178634" y="8136663"/>
            <a:ext cx="5466879" cy="5005639"/>
          </a:xfrm>
          <a:prstGeom prst="rect">
            <a:avLst/>
          </a:prstGeom>
          <a:solidFill>
            <a:schemeClr val="accent2">
              <a:lumMod val="20000"/>
              <a:lumOff val="80000"/>
              <a:alpha val="5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400" b="1" dirty="0">
                <a:solidFill>
                  <a:schemeClr val="accent2"/>
                </a:solidFill>
                <a:cs typeface="Calibri"/>
              </a:rPr>
              <a:t>Quantitativ</a:t>
            </a:r>
            <a:r>
              <a:rPr lang="en-US" sz="2400" b="1" dirty="0">
                <a:solidFill>
                  <a:srgbClr val="3C2100"/>
                </a:solidFill>
                <a:cs typeface="Calibri"/>
              </a:rPr>
              <a:t>e Methods</a:t>
            </a:r>
          </a:p>
          <a:p>
            <a:pPr marL="254000" indent="-254000">
              <a:buClr>
                <a:schemeClr val="accent2"/>
              </a:buClr>
              <a:buFont typeface="Courier New" panose="02070309020205020404" pitchFamily="49" charset="0"/>
              <a:buChar char="o"/>
            </a:pPr>
            <a:r>
              <a:rPr lang="en-US" sz="1800" b="1" dirty="0">
                <a:solidFill>
                  <a:srgbClr val="3C2100"/>
                </a:solidFill>
                <a:cs typeface="Calibri"/>
              </a:rPr>
              <a:t>Participants: </a:t>
            </a:r>
          </a:p>
          <a:p>
            <a:pPr marL="254000"/>
            <a:r>
              <a:rPr lang="en-US" sz="1800" b="1" dirty="0">
                <a:solidFill>
                  <a:schemeClr val="accent2"/>
                </a:solidFill>
                <a:cs typeface="Calibri"/>
              </a:rPr>
              <a:t>369</a:t>
            </a:r>
            <a:r>
              <a:rPr lang="en-US" sz="1800" dirty="0">
                <a:solidFill>
                  <a:srgbClr val="3C2100"/>
                </a:solidFill>
                <a:cs typeface="Calibri"/>
              </a:rPr>
              <a:t> female college students</a:t>
            </a:r>
          </a:p>
          <a:p>
            <a:pPr marL="254000" indent="-254000">
              <a:buClr>
                <a:schemeClr val="accent2"/>
              </a:buClr>
              <a:buFont typeface="Courier New" panose="02070309020205020404" pitchFamily="49" charset="0"/>
              <a:buChar char="o"/>
            </a:pPr>
            <a:r>
              <a:rPr lang="en-US" sz="1800" b="1" dirty="0">
                <a:solidFill>
                  <a:srgbClr val="3C2100"/>
                </a:solidFill>
                <a:cs typeface="Calibri"/>
              </a:rPr>
              <a:t>Instruments: </a:t>
            </a:r>
          </a:p>
          <a:p>
            <a:pPr marL="254000"/>
            <a:r>
              <a:rPr lang="en-US" sz="1800" dirty="0">
                <a:solidFill>
                  <a:srgbClr val="3C2100"/>
                </a:solidFill>
                <a:cs typeface="Calibri"/>
              </a:rPr>
              <a:t>Demographics, a premenstrual symptoms questionnaire, and the short Healthy Eating Index (</a:t>
            </a:r>
            <a:r>
              <a:rPr lang="en-US" sz="1800" dirty="0" err="1">
                <a:solidFill>
                  <a:srgbClr val="3C2100"/>
                </a:solidFill>
                <a:cs typeface="Calibri"/>
              </a:rPr>
              <a:t>sHEI</a:t>
            </a:r>
            <a:r>
              <a:rPr lang="en-US" sz="1800" dirty="0">
                <a:solidFill>
                  <a:srgbClr val="3C2100"/>
                </a:solidFill>
                <a:cs typeface="Calibri"/>
              </a:rPr>
              <a:t>).</a:t>
            </a:r>
            <a:r>
              <a:rPr lang="en-US" sz="1800" baseline="30000" dirty="0">
                <a:solidFill>
                  <a:srgbClr val="3C2100"/>
                </a:solidFill>
                <a:cs typeface="Calibri"/>
              </a:rPr>
              <a:t>7</a:t>
            </a:r>
          </a:p>
          <a:p>
            <a:pPr marL="254000" indent="-254000">
              <a:buClr>
                <a:schemeClr val="accent2"/>
              </a:buClr>
              <a:buFont typeface="Courier New" panose="02070309020205020404" pitchFamily="49" charset="0"/>
              <a:buChar char="o"/>
            </a:pPr>
            <a:r>
              <a:rPr lang="en-US" sz="1800" b="1" dirty="0">
                <a:solidFill>
                  <a:srgbClr val="3C2100"/>
                </a:solidFill>
                <a:cs typeface="Calibri"/>
              </a:rPr>
              <a:t>Variables: </a:t>
            </a:r>
          </a:p>
          <a:p>
            <a:pPr marL="285750"/>
            <a:r>
              <a:rPr lang="en-US" sz="1800" dirty="0">
                <a:solidFill>
                  <a:srgbClr val="3C2100"/>
                </a:solidFill>
                <a:cs typeface="Calibri"/>
              </a:rPr>
              <a:t>The total </a:t>
            </a:r>
            <a:r>
              <a:rPr lang="en-US" sz="1800" dirty="0" err="1">
                <a:solidFill>
                  <a:srgbClr val="3C2100"/>
                </a:solidFill>
                <a:cs typeface="Calibri"/>
              </a:rPr>
              <a:t>sHEI</a:t>
            </a:r>
            <a:r>
              <a:rPr lang="en-US" sz="1800" dirty="0">
                <a:solidFill>
                  <a:srgbClr val="3C2100"/>
                </a:solidFill>
                <a:cs typeface="Calibri"/>
              </a:rPr>
              <a:t> scores (0-100)</a:t>
            </a:r>
          </a:p>
          <a:p>
            <a:pPr marL="254000"/>
            <a:r>
              <a:rPr lang="ja-JP" altLang="en-US" sz="1800">
                <a:solidFill>
                  <a:srgbClr val="3C2100"/>
                </a:solidFill>
                <a:cs typeface="Calibri"/>
                <a:sym typeface="Calibri"/>
              </a:rPr>
              <a:t>→</a:t>
            </a:r>
            <a:r>
              <a:rPr lang="en-US" altLang="ja-JP" sz="1800" dirty="0">
                <a:solidFill>
                  <a:srgbClr val="3C2100"/>
                </a:solidFill>
                <a:cs typeface="Calibri"/>
                <a:sym typeface="Calibri"/>
              </a:rPr>
              <a:t> </a:t>
            </a:r>
            <a:r>
              <a:rPr lang="en-US" sz="1800" dirty="0">
                <a:solidFill>
                  <a:srgbClr val="3C2100"/>
                </a:solidFill>
                <a:cs typeface="Calibri"/>
                <a:sym typeface="Calibri"/>
              </a:rPr>
              <a:t>Good: (≥ 81), </a:t>
            </a:r>
            <a:r>
              <a:rPr lang="en-US" sz="1800" b="1" dirty="0">
                <a:solidFill>
                  <a:schemeClr val="accent2"/>
                </a:solidFill>
                <a:cs typeface="Calibri"/>
                <a:sym typeface="Calibri"/>
              </a:rPr>
              <a:t>Not Poor</a:t>
            </a:r>
            <a:r>
              <a:rPr lang="en-US" sz="1800" dirty="0">
                <a:solidFill>
                  <a:srgbClr val="3C2100"/>
                </a:solidFill>
                <a:cs typeface="Calibri"/>
                <a:sym typeface="Calibri"/>
              </a:rPr>
              <a:t>: (51- 80), </a:t>
            </a:r>
            <a:r>
              <a:rPr lang="en-US" sz="1800" b="1" dirty="0">
                <a:solidFill>
                  <a:schemeClr val="accent2"/>
                </a:solidFill>
                <a:cs typeface="Calibri"/>
                <a:sym typeface="Calibri"/>
              </a:rPr>
              <a:t>Poor</a:t>
            </a:r>
            <a:r>
              <a:rPr lang="en-US" sz="1800" dirty="0">
                <a:solidFill>
                  <a:srgbClr val="3C2100"/>
                </a:solidFill>
                <a:cs typeface="Calibri"/>
                <a:sym typeface="Calibri"/>
              </a:rPr>
              <a:t>: (≤ 50).</a:t>
            </a:r>
            <a:r>
              <a:rPr lang="en-US" sz="1800" baseline="30000" dirty="0">
                <a:solidFill>
                  <a:srgbClr val="3C2100"/>
                </a:solidFill>
                <a:cs typeface="Calibri"/>
                <a:sym typeface="Calibri"/>
              </a:rPr>
              <a:t>8</a:t>
            </a:r>
          </a:p>
          <a:p>
            <a:pPr marL="254000"/>
            <a:r>
              <a:rPr lang="en-US" sz="1800" dirty="0">
                <a:solidFill>
                  <a:srgbClr val="3C2100"/>
                </a:solidFill>
                <a:cs typeface="Calibri"/>
              </a:rPr>
              <a:t>Premenstrual symptoms: </a:t>
            </a:r>
          </a:p>
          <a:p>
            <a:pPr marL="254000"/>
            <a:r>
              <a:rPr lang="en-US" sz="1800" dirty="0">
                <a:solidFill>
                  <a:srgbClr val="3C2100"/>
                </a:solidFill>
                <a:cs typeface="Calibri"/>
              </a:rPr>
              <a:t>presence (yes/no), severity (mild/moderate/severe)</a:t>
            </a:r>
          </a:p>
          <a:p>
            <a:pPr marL="254000" indent="-254000">
              <a:buClr>
                <a:schemeClr val="accent2"/>
              </a:buClr>
              <a:buFont typeface="Courier New" panose="02070309020205020404" pitchFamily="49" charset="0"/>
              <a:buChar char="o"/>
            </a:pPr>
            <a:r>
              <a:rPr lang="en-US" sz="1800" b="1" dirty="0">
                <a:solidFill>
                  <a:srgbClr val="3C2100"/>
                </a:solidFill>
                <a:cs typeface="Calibri"/>
              </a:rPr>
              <a:t>Data Analysis: </a:t>
            </a:r>
            <a:endParaRPr lang="en-US" sz="1800" dirty="0">
              <a:solidFill>
                <a:srgbClr val="3C2100"/>
              </a:solidFill>
              <a:cs typeface="Calibri"/>
            </a:endParaRPr>
          </a:p>
          <a:p>
            <a:pPr marL="254000"/>
            <a:r>
              <a:rPr lang="en-US" sz="1800" dirty="0">
                <a:solidFill>
                  <a:srgbClr val="3C2100"/>
                </a:solidFill>
                <a:cs typeface="Calibri"/>
              </a:rPr>
              <a:t>Descriptive analysis, paired sample t-test, and binary logistic regression were used to assess the association between PMS and diet, reported as odds ratios (ORs).</a:t>
            </a:r>
          </a:p>
        </p:txBody>
      </p:sp>
      <p:sp>
        <p:nvSpPr>
          <p:cNvPr id="96" name="Rectangle 95">
            <a:extLst>
              <a:ext uri="{FF2B5EF4-FFF2-40B4-BE49-F238E27FC236}">
                <a16:creationId xmlns:a16="http://schemas.microsoft.com/office/drawing/2014/main" id="{95DF12C3-8858-FA43-9A87-5F56B3D12A58}"/>
              </a:ext>
            </a:extLst>
          </p:cNvPr>
          <p:cNvSpPr/>
          <p:nvPr/>
        </p:nvSpPr>
        <p:spPr>
          <a:xfrm>
            <a:off x="5828393" y="8136663"/>
            <a:ext cx="5509080" cy="5005639"/>
          </a:xfrm>
          <a:prstGeom prst="rect">
            <a:avLst/>
          </a:prstGeom>
          <a:solidFill>
            <a:schemeClr val="accent2">
              <a:lumMod val="20000"/>
              <a:lumOff val="80000"/>
              <a:alpha val="5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sz="2400" b="1" dirty="0">
                <a:solidFill>
                  <a:schemeClr val="accent2"/>
                </a:solidFill>
                <a:cs typeface="Calibri"/>
              </a:rPr>
              <a:t>Qualitative</a:t>
            </a:r>
            <a:r>
              <a:rPr lang="en-US" sz="2400" b="1" dirty="0">
                <a:solidFill>
                  <a:srgbClr val="3C2100"/>
                </a:solidFill>
                <a:cs typeface="Calibri"/>
              </a:rPr>
              <a:t> Methods</a:t>
            </a:r>
          </a:p>
          <a:p>
            <a:pPr marL="381000" indent="-381000">
              <a:buClr>
                <a:schemeClr val="accent2"/>
              </a:buClr>
              <a:buFont typeface="Courier New" panose="02070309020205020404" pitchFamily="49" charset="0"/>
              <a:buChar char="o"/>
            </a:pPr>
            <a:r>
              <a:rPr lang="en-US" sz="1800" b="1" dirty="0">
                <a:solidFill>
                  <a:srgbClr val="3C2100"/>
                </a:solidFill>
                <a:cs typeface="Calibri"/>
              </a:rPr>
              <a:t>Participants: </a:t>
            </a:r>
          </a:p>
          <a:p>
            <a:pPr marL="381000"/>
            <a:r>
              <a:rPr lang="en-US" sz="1800" b="1" dirty="0">
                <a:solidFill>
                  <a:schemeClr val="accent2"/>
                </a:solidFill>
                <a:cs typeface="Calibri"/>
              </a:rPr>
              <a:t>124</a:t>
            </a:r>
            <a:r>
              <a:rPr lang="en-US" sz="1800" dirty="0">
                <a:solidFill>
                  <a:srgbClr val="3C2100"/>
                </a:solidFill>
                <a:cs typeface="Calibri"/>
              </a:rPr>
              <a:t> female college students with PMS</a:t>
            </a:r>
          </a:p>
          <a:p>
            <a:pPr marL="381000" indent="-381000">
              <a:buClr>
                <a:schemeClr val="accent2"/>
              </a:buClr>
              <a:buFont typeface="Courier New" panose="02070309020205020404" pitchFamily="49" charset="0"/>
              <a:buChar char="o"/>
            </a:pPr>
            <a:r>
              <a:rPr lang="en-US" sz="1800" b="1" dirty="0">
                <a:solidFill>
                  <a:srgbClr val="3C2100"/>
                </a:solidFill>
                <a:cs typeface="Calibri"/>
              </a:rPr>
              <a:t>Instruments: </a:t>
            </a:r>
          </a:p>
          <a:p>
            <a:pPr marL="381000"/>
            <a:r>
              <a:rPr lang="en-US" sz="1800" dirty="0">
                <a:solidFill>
                  <a:srgbClr val="3C2100"/>
                </a:solidFill>
                <a:cs typeface="Calibri"/>
              </a:rPr>
              <a:t>Demographics and a premenstrual symptoms questionnaire.*</a:t>
            </a:r>
          </a:p>
          <a:p>
            <a:pPr marL="381000"/>
            <a:r>
              <a:rPr lang="en-US" sz="1800" dirty="0">
                <a:solidFill>
                  <a:srgbClr val="3C2100"/>
                </a:solidFill>
                <a:cs typeface="Calibri"/>
              </a:rPr>
              <a:t>*Questions included: the top 3 symptoms most difficult to manage and the impacts of PMS on </a:t>
            </a:r>
            <a:r>
              <a:rPr lang="en-US" sz="1800" b="1" dirty="0">
                <a:solidFill>
                  <a:schemeClr val="accent2"/>
                </a:solidFill>
                <a:cs typeface="Calibri"/>
              </a:rPr>
              <a:t>schoolwork</a:t>
            </a:r>
            <a:r>
              <a:rPr lang="en-US" sz="1800" dirty="0">
                <a:solidFill>
                  <a:srgbClr val="3C2100"/>
                </a:solidFill>
                <a:cs typeface="Calibri"/>
              </a:rPr>
              <a:t>, </a:t>
            </a:r>
            <a:r>
              <a:rPr lang="en-US" sz="1800" b="1" dirty="0">
                <a:solidFill>
                  <a:schemeClr val="accent2"/>
                </a:solidFill>
                <a:cs typeface="Calibri"/>
              </a:rPr>
              <a:t>daily activities</a:t>
            </a:r>
            <a:r>
              <a:rPr lang="en-US" sz="1800" dirty="0">
                <a:solidFill>
                  <a:srgbClr val="3C2100"/>
                </a:solidFill>
                <a:cs typeface="Calibri"/>
              </a:rPr>
              <a:t>, and </a:t>
            </a:r>
            <a:r>
              <a:rPr lang="en-US" sz="1800" b="1" dirty="0">
                <a:solidFill>
                  <a:schemeClr val="accent2"/>
                </a:solidFill>
                <a:cs typeface="Calibri"/>
              </a:rPr>
              <a:t>social relationships</a:t>
            </a:r>
            <a:r>
              <a:rPr lang="en-US" sz="1800" dirty="0">
                <a:solidFill>
                  <a:srgbClr val="3C2100"/>
                </a:solidFill>
                <a:cs typeface="Calibri"/>
              </a:rPr>
              <a:t>. </a:t>
            </a:r>
          </a:p>
          <a:p>
            <a:pPr marL="381000" indent="-349250">
              <a:buClr>
                <a:schemeClr val="accent2"/>
              </a:buClr>
              <a:buFont typeface="Courier New" panose="02070309020205020404" pitchFamily="49" charset="0"/>
              <a:buChar char="o"/>
            </a:pPr>
            <a:r>
              <a:rPr lang="en-US" sz="1800" b="1" dirty="0">
                <a:solidFill>
                  <a:srgbClr val="3C2100"/>
                </a:solidFill>
                <a:cs typeface="Calibri"/>
              </a:rPr>
              <a:t>Data Analysis: </a:t>
            </a:r>
          </a:p>
          <a:p>
            <a:pPr marL="381000"/>
            <a:r>
              <a:rPr lang="en-US" sz="1800" dirty="0">
                <a:solidFill>
                  <a:srgbClr val="3C2100"/>
                </a:solidFill>
                <a:cs typeface="Calibri"/>
              </a:rPr>
              <a:t>Content analysis was conducted to identify common premenstrual symptoms and their impact on participants' schoolwork, daily activities, and social relationships.</a:t>
            </a:r>
          </a:p>
          <a:p>
            <a:pPr marL="381000"/>
            <a:r>
              <a:rPr lang="en-US" sz="1800" dirty="0">
                <a:solidFill>
                  <a:srgbClr val="3C2100"/>
                </a:solidFill>
                <a:cs typeface="Calibri"/>
              </a:rPr>
              <a:t>After manual coding, similar descriptions were </a:t>
            </a:r>
            <a:r>
              <a:rPr lang="en-US" sz="1800">
                <a:solidFill>
                  <a:srgbClr val="3C2100"/>
                </a:solidFill>
                <a:cs typeface="Calibri"/>
              </a:rPr>
              <a:t>consolidated into broader themes.</a:t>
            </a:r>
            <a:endParaRPr lang="en-US" sz="1800" dirty="0">
              <a:solidFill>
                <a:srgbClr val="3C2100"/>
              </a:solidFill>
              <a:cs typeface="Calibri"/>
            </a:endParaRPr>
          </a:p>
        </p:txBody>
      </p:sp>
      <p:sp>
        <p:nvSpPr>
          <p:cNvPr id="97" name="Rectangle 96">
            <a:extLst>
              <a:ext uri="{FF2B5EF4-FFF2-40B4-BE49-F238E27FC236}">
                <a16:creationId xmlns:a16="http://schemas.microsoft.com/office/drawing/2014/main" id="{21D16164-6301-0E42-8F57-E5DD8A6E70E7}"/>
              </a:ext>
            </a:extLst>
          </p:cNvPr>
          <p:cNvSpPr/>
          <p:nvPr/>
        </p:nvSpPr>
        <p:spPr>
          <a:xfrm>
            <a:off x="74667" y="6746518"/>
            <a:ext cx="11395647" cy="6608677"/>
          </a:xfrm>
          <a:prstGeom prst="rect">
            <a:avLst/>
          </a:prstGeom>
          <a:noFill/>
          <a:ln w="9525">
            <a:solidFill>
              <a:schemeClr val="accent2">
                <a:lumMod val="40000"/>
                <a:lumOff val="60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218664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2362</TotalTime>
  <Words>1714</Words>
  <Application>Microsoft Macintosh PowerPoint</Application>
  <PresentationFormat>Custom</PresentationFormat>
  <Paragraphs>319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Courier New</vt:lpstr>
      <vt:lpstr>Optima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Spence, Marsha</cp:lastModifiedBy>
  <cp:revision>92</cp:revision>
  <cp:lastPrinted>2025-06-06T19:03:59Z</cp:lastPrinted>
  <dcterms:created xsi:type="dcterms:W3CDTF">2017-04-28T15:30:21Z</dcterms:created>
  <dcterms:modified xsi:type="dcterms:W3CDTF">2025-06-08T15:59:58Z</dcterms:modified>
</cp:coreProperties>
</file>