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xml" ContentType="application/vnd.openxmlformats-officedocument.presentationml.tags+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0.xml" ContentType="application/vnd.openxmlformats-officedocument.presentationml.tags+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1.xml" ContentType="application/vnd.openxmlformats-officedocument.presentationml.tags+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2.xml" ContentType="application/vnd.openxmlformats-officedocument.presentationml.tags+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13.xml" ContentType="application/vnd.openxmlformats-officedocument.presentationml.tags+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22"/>
  </p:notesMasterIdLst>
  <p:sldIdLst>
    <p:sldId id="349" r:id="rId6"/>
    <p:sldId id="372" r:id="rId7"/>
    <p:sldId id="373" r:id="rId8"/>
    <p:sldId id="382" r:id="rId9"/>
    <p:sldId id="374" r:id="rId10"/>
    <p:sldId id="388" r:id="rId11"/>
    <p:sldId id="376" r:id="rId12"/>
    <p:sldId id="391" r:id="rId13"/>
    <p:sldId id="385" r:id="rId14"/>
    <p:sldId id="380" r:id="rId15"/>
    <p:sldId id="392" r:id="rId16"/>
    <p:sldId id="378" r:id="rId17"/>
    <p:sldId id="389" r:id="rId18"/>
    <p:sldId id="387" r:id="rId19"/>
    <p:sldId id="393" r:id="rId20"/>
    <p:sldId id="390" r:id="rId21"/>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016248-02C1-C91C-6037-ABFD03D6FD5E}" name="Dunham-Friel, Molly (CDC/NCBDDD/DHDD)" initials="DFM(" userId="S::nod2@cdc.gov::f0c9dde8-4b1a-4c6d-875c-ea738d58e14e" providerId="AD"/>
  <p188:author id="{668CD75C-7BD0-CA18-5C8F-563BEEB27AA7}" name="Budzyn, Samantha (CDC/NCBDDD/DHDD)" initials="SB" userId="S::oqi0@cdc.gov::b74d93f2-8734-4fff-b62e-32fc64966ca4" providerId="AD"/>
  <p188:author id="{FD663AEB-0FB6-F9D5-3A94-8A7145A2C059}" name="Amber Brown" initials="AB" userId="496ae6c669bbb7c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41C7"/>
    <a:srgbClr val="EED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C58B73-870C-4E22-A3AC-249BB7D6F61A}" v="43" dt="2025-09-22T18:14:08.3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9006" autoAdjust="0"/>
  </p:normalViewPr>
  <p:slideViewPr>
    <p:cSldViewPr snapToGrid="0">
      <p:cViewPr varScale="1">
        <p:scale>
          <a:sx n="46" d="100"/>
          <a:sy n="46" d="100"/>
        </p:scale>
        <p:origin x="67"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ber Brown" userId="496ae6c669bbb7c8" providerId="LiveId" clId="{8E0752AF-08E3-4CA5-A3CE-3D069D7FAF6B}"/>
    <pc:docChg chg="custSel addSld modSld">
      <pc:chgData name="Amber Brown" userId="496ae6c669bbb7c8" providerId="LiveId" clId="{8E0752AF-08E3-4CA5-A3CE-3D069D7FAF6B}" dt="2025-09-25T16:39:52.026" v="789" actId="20577"/>
      <pc:docMkLst>
        <pc:docMk/>
      </pc:docMkLst>
      <pc:sldChg chg="modSp modNotesTx">
        <pc:chgData name="Amber Brown" userId="496ae6c669bbb7c8" providerId="LiveId" clId="{8E0752AF-08E3-4CA5-A3CE-3D069D7FAF6B}" dt="2025-09-22T18:15:29.975" v="331" actId="20577"/>
        <pc:sldMkLst>
          <pc:docMk/>
          <pc:sldMk cId="1239119064" sldId="372"/>
        </pc:sldMkLst>
        <pc:graphicFrameChg chg="mod">
          <ac:chgData name="Amber Brown" userId="496ae6c669bbb7c8" providerId="LiveId" clId="{8E0752AF-08E3-4CA5-A3CE-3D069D7FAF6B}" dt="2025-09-22T18:14:08.397" v="99" actId="20577"/>
          <ac:graphicFrameMkLst>
            <pc:docMk/>
            <pc:sldMk cId="1239119064" sldId="372"/>
            <ac:graphicFrameMk id="9" creationId="{E0C99EAA-3E7B-6D76-95DE-F16E95E0E9FF}"/>
          </ac:graphicFrameMkLst>
        </pc:graphicFrameChg>
      </pc:sldChg>
      <pc:sldChg chg="modNotesTx">
        <pc:chgData name="Amber Brown" userId="496ae6c669bbb7c8" providerId="LiveId" clId="{8E0752AF-08E3-4CA5-A3CE-3D069D7FAF6B}" dt="2025-09-22T18:23:06.911" v="619" actId="114"/>
        <pc:sldMkLst>
          <pc:docMk/>
          <pc:sldMk cId="699089345" sldId="374"/>
        </pc:sldMkLst>
      </pc:sldChg>
      <pc:sldChg chg="modSp mod modNotesTx">
        <pc:chgData name="Amber Brown" userId="496ae6c669bbb7c8" providerId="LiveId" clId="{8E0752AF-08E3-4CA5-A3CE-3D069D7FAF6B}" dt="2025-09-22T15:29:36.304" v="96" actId="13926"/>
        <pc:sldMkLst>
          <pc:docMk/>
          <pc:sldMk cId="3695127567" sldId="376"/>
        </pc:sldMkLst>
        <pc:spChg chg="mod">
          <ac:chgData name="Amber Brown" userId="496ae6c669bbb7c8" providerId="LiveId" clId="{8E0752AF-08E3-4CA5-A3CE-3D069D7FAF6B}" dt="2025-09-22T15:29:36.304" v="96" actId="13926"/>
          <ac:spMkLst>
            <pc:docMk/>
            <pc:sldMk cId="3695127567" sldId="376"/>
            <ac:spMk id="3" creationId="{9A3EDEFC-31E4-B7A7-13B9-5F4986E72377}"/>
          </ac:spMkLst>
        </pc:spChg>
      </pc:sldChg>
      <pc:sldChg chg="modSp mod">
        <pc:chgData name="Amber Brown" userId="496ae6c669bbb7c8" providerId="LiveId" clId="{8E0752AF-08E3-4CA5-A3CE-3D069D7FAF6B}" dt="2025-09-25T16:39:52.026" v="789" actId="20577"/>
        <pc:sldMkLst>
          <pc:docMk/>
          <pc:sldMk cId="405401321" sldId="378"/>
        </pc:sldMkLst>
        <pc:spChg chg="mod">
          <ac:chgData name="Amber Brown" userId="496ae6c669bbb7c8" providerId="LiveId" clId="{8E0752AF-08E3-4CA5-A3CE-3D069D7FAF6B}" dt="2025-09-25T16:39:52.026" v="789" actId="20577"/>
          <ac:spMkLst>
            <pc:docMk/>
            <pc:sldMk cId="405401321" sldId="378"/>
            <ac:spMk id="2" creationId="{CFDB1F3F-5B30-FB98-6CDF-45E5580E879D}"/>
          </ac:spMkLst>
        </pc:spChg>
      </pc:sldChg>
      <pc:sldChg chg="modSp mod">
        <pc:chgData name="Amber Brown" userId="496ae6c669bbb7c8" providerId="LiveId" clId="{8E0752AF-08E3-4CA5-A3CE-3D069D7FAF6B}" dt="2025-09-22T18:16:22.130" v="378" actId="13926"/>
        <pc:sldMkLst>
          <pc:docMk/>
          <pc:sldMk cId="2471609924" sldId="382"/>
        </pc:sldMkLst>
        <pc:spChg chg="mod">
          <ac:chgData name="Amber Brown" userId="496ae6c669bbb7c8" providerId="LiveId" clId="{8E0752AF-08E3-4CA5-A3CE-3D069D7FAF6B}" dt="2025-09-22T18:16:22.130" v="378" actId="13926"/>
          <ac:spMkLst>
            <pc:docMk/>
            <pc:sldMk cId="2471609924" sldId="382"/>
            <ac:spMk id="3" creationId="{C0DB8241-0AFF-CF06-B008-FD926018A3B9}"/>
          </ac:spMkLst>
        </pc:spChg>
      </pc:sldChg>
      <pc:sldChg chg="modNotesTx">
        <pc:chgData name="Amber Brown" userId="496ae6c669bbb7c8" providerId="LiveId" clId="{8E0752AF-08E3-4CA5-A3CE-3D069D7FAF6B}" dt="2025-09-22T18:24:11.708" v="682" actId="114"/>
        <pc:sldMkLst>
          <pc:docMk/>
          <pc:sldMk cId="3026831606" sldId="385"/>
        </pc:sldMkLst>
      </pc:sldChg>
      <pc:sldChg chg="modSp mod modNotesTx">
        <pc:chgData name="Amber Brown" userId="496ae6c669bbb7c8" providerId="LiveId" clId="{8E0752AF-08E3-4CA5-A3CE-3D069D7FAF6B}" dt="2025-09-22T18:23:18.206" v="621" actId="20577"/>
        <pc:sldMkLst>
          <pc:docMk/>
          <pc:sldMk cId="3815158388" sldId="391"/>
        </pc:sldMkLst>
        <pc:spChg chg="mod">
          <ac:chgData name="Amber Brown" userId="496ae6c669bbb7c8" providerId="LiveId" clId="{8E0752AF-08E3-4CA5-A3CE-3D069D7FAF6B}" dt="2025-09-22T18:17:25.931" v="463" actId="255"/>
          <ac:spMkLst>
            <pc:docMk/>
            <pc:sldMk cId="3815158388" sldId="391"/>
            <ac:spMk id="3" creationId="{626668AF-83C7-0086-22DD-2EDDC4009DF7}"/>
          </ac:spMkLst>
        </pc:spChg>
      </pc:sldChg>
      <pc:sldChg chg="modNotesTx">
        <pc:chgData name="Amber Brown" userId="496ae6c669bbb7c8" providerId="LiveId" clId="{8E0752AF-08E3-4CA5-A3CE-3D069D7FAF6B}" dt="2025-09-22T18:25:57.493" v="710" actId="20577"/>
        <pc:sldMkLst>
          <pc:docMk/>
          <pc:sldMk cId="1928198368" sldId="392"/>
        </pc:sldMkLst>
      </pc:sldChg>
      <pc:sldChg chg="addSp delSp modSp new mod">
        <pc:chgData name="Amber Brown" userId="496ae6c669bbb7c8" providerId="LiveId" clId="{8E0752AF-08E3-4CA5-A3CE-3D069D7FAF6B}" dt="2025-09-23T21:01:29.746" v="787" actId="1076"/>
        <pc:sldMkLst>
          <pc:docMk/>
          <pc:sldMk cId="1131992845" sldId="393"/>
        </pc:sldMkLst>
        <pc:spChg chg="mod">
          <ac:chgData name="Amber Brown" userId="496ae6c669bbb7c8" providerId="LiveId" clId="{8E0752AF-08E3-4CA5-A3CE-3D069D7FAF6B}" dt="2025-09-23T21:00:26.400" v="780" actId="1076"/>
          <ac:spMkLst>
            <pc:docMk/>
            <pc:sldMk cId="1131992845" sldId="393"/>
            <ac:spMk id="3" creationId="{E7147D24-4351-A0C6-9E1C-87B80FED43AD}"/>
          </ac:spMkLst>
        </pc:spChg>
        <pc:spChg chg="mod">
          <ac:chgData name="Amber Brown" userId="496ae6c669bbb7c8" providerId="LiveId" clId="{8E0752AF-08E3-4CA5-A3CE-3D069D7FAF6B}" dt="2025-09-23T21:00:30.831" v="784" actId="27636"/>
          <ac:spMkLst>
            <pc:docMk/>
            <pc:sldMk cId="1131992845" sldId="393"/>
            <ac:spMk id="4" creationId="{E9497590-9ED0-BD75-5879-70261F7A16B9}"/>
          </ac:spMkLst>
        </pc:spChg>
        <pc:picChg chg="add mod modCrop">
          <ac:chgData name="Amber Brown" userId="496ae6c669bbb7c8" providerId="LiveId" clId="{8E0752AF-08E3-4CA5-A3CE-3D069D7FAF6B}" dt="2025-09-23T21:01:29.746" v="787" actId="1076"/>
          <ac:picMkLst>
            <pc:docMk/>
            <pc:sldMk cId="1131992845" sldId="393"/>
            <ac:picMk id="6" creationId="{74B66EFD-9AB5-0BF7-5394-E9C78D2A689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dc-my.sharepoint.com/personal/ag08_cdc_gov/Documents/2024-2025%20Survey%20Highlights%20Revised%209.11.25%20SB_ColumnCluster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dc-my.sharepoint.com/personal/ag08_cdc_gov/Documents/2024-2025%20Survey%20Highlights%20Revised%209.11.25%20SB_ColumnClustered%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cdc-my.sharepoint.com/personal/ag08_cdc_gov/Documents/2024-2025%20Survey%20Highlights%20Revised%209.11.25%20SB_ColumnClustered%20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cdc-my.sharepoint.com/personal/ag08_cdc_gov/Documents/2024-2025%20Survey%20Highlights%20Revised%209.11.25%20SB_ColumnClustered%203.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sz="1800" b="0" i="0" u="none" strike="noStrike" baseline="0"/>
          </a:p>
          <a:p>
            <a:pPr>
              <a:defRPr/>
            </a:pPr>
            <a:r>
              <a:rPr lang="en-US" sz="1800" b="1" i="0" u="none" strike="noStrike" baseline="0">
                <a:solidFill>
                  <a:schemeClr val="tx1"/>
                </a:solidFill>
              </a:rPr>
              <a:t>How long has your clinic been using the milestone checklists (in any format) with families? </a:t>
            </a:r>
            <a:r>
              <a:rPr lang="en-US" sz="1800" b="1" i="1" u="none" strike="noStrike" baseline="0">
                <a:solidFill>
                  <a:schemeClr val="tx1"/>
                </a:solidFill>
              </a:rPr>
              <a:t>Select one</a:t>
            </a:r>
            <a:endParaRPr lang="en-US" b="1" i="1">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bg2">
                <a:lumMod val="50000"/>
              </a:schemeClr>
            </a:solidFill>
            <a:ln>
              <a:noFill/>
            </a:ln>
            <a:effectLst/>
          </c:spPr>
          <c:invertIfNegative val="0"/>
          <c:dPt>
            <c:idx val="0"/>
            <c:invertIfNegative val="0"/>
            <c:bubble3D val="0"/>
            <c:spPr>
              <a:solidFill>
                <a:schemeClr val="bg2">
                  <a:lumMod val="50000"/>
                </a:schemeClr>
              </a:solidFill>
              <a:ln>
                <a:noFill/>
              </a:ln>
              <a:effectLst/>
            </c:spPr>
            <c:extLst>
              <c:ext xmlns:c16="http://schemas.microsoft.com/office/drawing/2014/chart" uri="{C3380CC4-5D6E-409C-BE32-E72D297353CC}">
                <c16:uniqueId val="{00000001-8B62-4DB7-8758-D03398A5F28F}"/>
              </c:ext>
            </c:extLst>
          </c:dPt>
          <c:dPt>
            <c:idx val="2"/>
            <c:invertIfNegative val="0"/>
            <c:bubble3D val="0"/>
            <c:spPr>
              <a:solidFill>
                <a:srgbClr val="7030A0"/>
              </a:solidFill>
              <a:ln>
                <a:noFill/>
              </a:ln>
              <a:effectLst/>
            </c:spPr>
            <c:extLst>
              <c:ext xmlns:c16="http://schemas.microsoft.com/office/drawing/2014/chart" uri="{C3380CC4-5D6E-409C-BE32-E72D297353CC}">
                <c16:uniqueId val="{00000003-8B62-4DB7-8758-D03398A5F28F}"/>
              </c:ext>
            </c:extLst>
          </c:dPt>
          <c:dPt>
            <c:idx val="3"/>
            <c:invertIfNegative val="0"/>
            <c:bubble3D val="0"/>
            <c:spPr>
              <a:solidFill>
                <a:srgbClr val="7030A0"/>
              </a:solidFill>
              <a:ln>
                <a:noFill/>
              </a:ln>
              <a:effectLst/>
            </c:spPr>
            <c:extLst>
              <c:ext xmlns:c16="http://schemas.microsoft.com/office/drawing/2014/chart" uri="{C3380CC4-5D6E-409C-BE32-E72D297353CC}">
                <c16:uniqueId val="{00000005-8B62-4DB7-8758-D03398A5F28F}"/>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Less than 6 months</c:v>
                </c:pt>
                <c:pt idx="1">
                  <c:v>6 months to a year</c:v>
                </c:pt>
                <c:pt idx="2">
                  <c:v>1-2 years</c:v>
                </c:pt>
                <c:pt idx="3">
                  <c:v>More than 2 years</c:v>
                </c:pt>
                <c:pt idx="4">
                  <c:v>Previously used checklists, but not currently</c:v>
                </c:pt>
              </c:strCache>
            </c:strRef>
          </c:cat>
          <c:val>
            <c:numRef>
              <c:f>Sheet1!$B$2:$B$6</c:f>
              <c:numCache>
                <c:formatCode>0%</c:formatCode>
                <c:ptCount val="5"/>
                <c:pt idx="0">
                  <c:v>0.25</c:v>
                </c:pt>
                <c:pt idx="1">
                  <c:v>0.06</c:v>
                </c:pt>
                <c:pt idx="2">
                  <c:v>0.32</c:v>
                </c:pt>
                <c:pt idx="3">
                  <c:v>0.36</c:v>
                </c:pt>
                <c:pt idx="4">
                  <c:v>0.01</c:v>
                </c:pt>
              </c:numCache>
            </c:numRef>
          </c:val>
          <c:extLst>
            <c:ext xmlns:c16="http://schemas.microsoft.com/office/drawing/2014/chart" uri="{C3380CC4-5D6E-409C-BE32-E72D297353CC}">
              <c16:uniqueId val="{00000006-8B62-4DB7-8758-D03398A5F28F}"/>
            </c:ext>
          </c:extLst>
        </c:ser>
        <c:dLbls>
          <c:showLegendKey val="0"/>
          <c:showVal val="0"/>
          <c:showCatName val="0"/>
          <c:showSerName val="0"/>
          <c:showPercent val="0"/>
          <c:showBubbleSize val="0"/>
        </c:dLbls>
        <c:gapWidth val="52"/>
        <c:axId val="875508208"/>
        <c:axId val="875509648"/>
      </c:barChart>
      <c:catAx>
        <c:axId val="875508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875509648"/>
        <c:crosses val="autoZero"/>
        <c:auto val="1"/>
        <c:lblAlgn val="ctr"/>
        <c:lblOffset val="100"/>
        <c:noMultiLvlLbl val="0"/>
      </c:catAx>
      <c:valAx>
        <c:axId val="875509648"/>
        <c:scaling>
          <c:orientation val="minMax"/>
        </c:scaling>
        <c:delete val="1"/>
        <c:axPos val="b"/>
        <c:numFmt formatCode="0%" sourceLinked="1"/>
        <c:majorTickMark val="none"/>
        <c:minorTickMark val="none"/>
        <c:tickLblPos val="nextTo"/>
        <c:crossAx val="875508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noFill/>
            <a:ln>
              <a:noFill/>
            </a:ln>
            <a:effectLst/>
          </c:spPr>
          <c:invertIfNegative val="0"/>
          <c:dPt>
            <c:idx val="0"/>
            <c:invertIfNegative val="0"/>
            <c:bubble3D val="0"/>
            <c:spPr>
              <a:solidFill>
                <a:srgbClr val="5A4099"/>
              </a:solidFill>
              <a:ln>
                <a:noFill/>
              </a:ln>
              <a:effectLst/>
            </c:spPr>
            <c:extLst>
              <c:ext xmlns:c16="http://schemas.microsoft.com/office/drawing/2014/chart" uri="{C3380CC4-5D6E-409C-BE32-E72D297353CC}">
                <c16:uniqueId val="{00000001-4D80-4987-8BE1-EDE73BDEA96D}"/>
              </c:ext>
            </c:extLst>
          </c:dPt>
          <c:dPt>
            <c:idx val="1"/>
            <c:invertIfNegative val="0"/>
            <c:bubble3D val="0"/>
            <c:spPr>
              <a:solidFill>
                <a:srgbClr val="5A4099"/>
              </a:solidFill>
              <a:ln>
                <a:noFill/>
              </a:ln>
              <a:effectLst/>
            </c:spPr>
            <c:extLst>
              <c:ext xmlns:c16="http://schemas.microsoft.com/office/drawing/2014/chart" uri="{C3380CC4-5D6E-409C-BE32-E72D297353CC}">
                <c16:uniqueId val="{00000003-4D80-4987-8BE1-EDE73BDEA96D}"/>
              </c:ext>
            </c:extLst>
          </c:dPt>
          <c:dPt>
            <c:idx val="2"/>
            <c:invertIfNegative val="0"/>
            <c:bubble3D val="0"/>
            <c:spPr>
              <a:solidFill>
                <a:srgbClr val="808080"/>
              </a:solidFill>
              <a:ln>
                <a:noFill/>
              </a:ln>
              <a:effectLst/>
            </c:spPr>
            <c:extLst>
              <c:ext xmlns:c16="http://schemas.microsoft.com/office/drawing/2014/chart" uri="{C3380CC4-5D6E-409C-BE32-E72D297353CC}">
                <c16:uniqueId val="{00000005-4D80-4987-8BE1-EDE73BDEA96D}"/>
              </c:ext>
            </c:extLst>
          </c:dPt>
          <c:dPt>
            <c:idx val="3"/>
            <c:invertIfNegative val="0"/>
            <c:bubble3D val="0"/>
            <c:spPr>
              <a:solidFill>
                <a:srgbClr val="808080"/>
              </a:solidFill>
              <a:ln>
                <a:noFill/>
              </a:ln>
              <a:effectLst/>
            </c:spPr>
            <c:extLst>
              <c:ext xmlns:c16="http://schemas.microsoft.com/office/drawing/2014/chart" uri="{C3380CC4-5D6E-409C-BE32-E72D297353CC}">
                <c16:uniqueId val="{00000007-4D80-4987-8BE1-EDE73BDEA96D}"/>
              </c:ext>
            </c:extLst>
          </c:dPt>
          <c:dPt>
            <c:idx val="4"/>
            <c:invertIfNegative val="0"/>
            <c:bubble3D val="0"/>
            <c:spPr>
              <a:solidFill>
                <a:srgbClr val="808080"/>
              </a:solidFill>
              <a:ln>
                <a:noFill/>
              </a:ln>
              <a:effectLst/>
            </c:spPr>
            <c:extLst>
              <c:ext xmlns:c16="http://schemas.microsoft.com/office/drawing/2014/chart" uri="{C3380CC4-5D6E-409C-BE32-E72D297353CC}">
                <c16:uniqueId val="{00000009-4D80-4987-8BE1-EDE73BDEA96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Always</c:v>
                </c:pt>
                <c:pt idx="1">
                  <c:v>Usually</c:v>
                </c:pt>
                <c:pt idx="2">
                  <c:v>Sometimes</c:v>
                </c:pt>
                <c:pt idx="3">
                  <c:v>Rarely</c:v>
                </c:pt>
                <c:pt idx="4">
                  <c:v>Never</c:v>
                </c:pt>
              </c:strCache>
            </c:strRef>
          </c:cat>
          <c:val>
            <c:numRef>
              <c:f>Sheet1!$B$2:$B$6</c:f>
              <c:numCache>
                <c:formatCode>0%</c:formatCode>
                <c:ptCount val="5"/>
                <c:pt idx="0">
                  <c:v>0.49</c:v>
                </c:pt>
                <c:pt idx="1">
                  <c:v>0.33</c:v>
                </c:pt>
                <c:pt idx="2">
                  <c:v>0.09</c:v>
                </c:pt>
                <c:pt idx="3">
                  <c:v>0.08</c:v>
                </c:pt>
                <c:pt idx="4">
                  <c:v>0.01</c:v>
                </c:pt>
              </c:numCache>
            </c:numRef>
          </c:val>
          <c:extLst>
            <c:ext xmlns:c16="http://schemas.microsoft.com/office/drawing/2014/chart" uri="{C3380CC4-5D6E-409C-BE32-E72D297353CC}">
              <c16:uniqueId val="{00000000-D9BA-4F2D-8424-CB088D47929B}"/>
            </c:ext>
          </c:extLst>
        </c:ser>
        <c:dLbls>
          <c:dLblPos val="outEnd"/>
          <c:showLegendKey val="0"/>
          <c:showVal val="1"/>
          <c:showCatName val="0"/>
          <c:showSerName val="0"/>
          <c:showPercent val="0"/>
          <c:showBubbleSize val="0"/>
        </c:dLbls>
        <c:gapWidth val="71"/>
        <c:overlap val="-27"/>
        <c:axId val="139202752"/>
        <c:axId val="139206592"/>
      </c:barChart>
      <c:catAx>
        <c:axId val="13920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139206592"/>
        <c:crosses val="autoZero"/>
        <c:auto val="1"/>
        <c:lblAlgn val="ctr"/>
        <c:lblOffset val="100"/>
        <c:noMultiLvlLbl val="0"/>
      </c:catAx>
      <c:valAx>
        <c:axId val="139206592"/>
        <c:scaling>
          <c:orientation val="minMax"/>
        </c:scaling>
        <c:delete val="1"/>
        <c:axPos val="l"/>
        <c:numFmt formatCode="0%" sourceLinked="1"/>
        <c:majorTickMark val="none"/>
        <c:minorTickMark val="none"/>
        <c:tickLblPos val="nextTo"/>
        <c:crossAx val="139202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noFill/>
            <a:ln>
              <a:noFill/>
            </a:ln>
            <a:effectLst/>
          </c:spPr>
          <c:invertIfNegative val="0"/>
          <c:dPt>
            <c:idx val="0"/>
            <c:invertIfNegative val="0"/>
            <c:bubble3D val="0"/>
            <c:spPr>
              <a:solidFill>
                <a:srgbClr val="5A4099"/>
              </a:solidFill>
              <a:ln>
                <a:noFill/>
              </a:ln>
              <a:effectLst/>
            </c:spPr>
            <c:extLst>
              <c:ext xmlns:c16="http://schemas.microsoft.com/office/drawing/2014/chart" uri="{C3380CC4-5D6E-409C-BE32-E72D297353CC}">
                <c16:uniqueId val="{00000001-81BD-4B0D-ADD6-D4816C8D0165}"/>
              </c:ext>
            </c:extLst>
          </c:dPt>
          <c:dPt>
            <c:idx val="1"/>
            <c:invertIfNegative val="0"/>
            <c:bubble3D val="0"/>
            <c:spPr>
              <a:solidFill>
                <a:srgbClr val="5A4099"/>
              </a:solidFill>
              <a:ln>
                <a:noFill/>
              </a:ln>
              <a:effectLst/>
            </c:spPr>
            <c:extLst>
              <c:ext xmlns:c16="http://schemas.microsoft.com/office/drawing/2014/chart" uri="{C3380CC4-5D6E-409C-BE32-E72D297353CC}">
                <c16:uniqueId val="{00000003-81BD-4B0D-ADD6-D4816C8D0165}"/>
              </c:ext>
            </c:extLst>
          </c:dPt>
          <c:dPt>
            <c:idx val="2"/>
            <c:invertIfNegative val="0"/>
            <c:bubble3D val="0"/>
            <c:spPr>
              <a:solidFill>
                <a:srgbClr val="808080"/>
              </a:solidFill>
              <a:ln>
                <a:noFill/>
              </a:ln>
              <a:effectLst/>
            </c:spPr>
            <c:extLst>
              <c:ext xmlns:c16="http://schemas.microsoft.com/office/drawing/2014/chart" uri="{C3380CC4-5D6E-409C-BE32-E72D297353CC}">
                <c16:uniqueId val="{00000005-81BD-4B0D-ADD6-D4816C8D0165}"/>
              </c:ext>
            </c:extLst>
          </c:dPt>
          <c:dPt>
            <c:idx val="3"/>
            <c:invertIfNegative val="0"/>
            <c:bubble3D val="0"/>
            <c:spPr>
              <a:solidFill>
                <a:srgbClr val="808080"/>
              </a:solidFill>
              <a:ln>
                <a:noFill/>
              </a:ln>
              <a:effectLst/>
            </c:spPr>
            <c:extLst>
              <c:ext xmlns:c16="http://schemas.microsoft.com/office/drawing/2014/chart" uri="{C3380CC4-5D6E-409C-BE32-E72D297353CC}">
                <c16:uniqueId val="{00000007-81BD-4B0D-ADD6-D4816C8D0165}"/>
              </c:ext>
            </c:extLst>
          </c:dPt>
          <c:dPt>
            <c:idx val="4"/>
            <c:invertIfNegative val="0"/>
            <c:bubble3D val="0"/>
            <c:spPr>
              <a:solidFill>
                <a:srgbClr val="808080"/>
              </a:solidFill>
              <a:ln>
                <a:noFill/>
              </a:ln>
              <a:effectLst/>
            </c:spPr>
            <c:extLst>
              <c:ext xmlns:c16="http://schemas.microsoft.com/office/drawing/2014/chart" uri="{C3380CC4-5D6E-409C-BE32-E72D297353CC}">
                <c16:uniqueId val="{00000009-81BD-4B0D-ADD6-D4816C8D016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Always</c:v>
                </c:pt>
                <c:pt idx="1">
                  <c:v>Usually</c:v>
                </c:pt>
                <c:pt idx="2">
                  <c:v>Sometimes</c:v>
                </c:pt>
                <c:pt idx="3">
                  <c:v>Rarely</c:v>
                </c:pt>
                <c:pt idx="4">
                  <c:v>Never</c:v>
                </c:pt>
              </c:strCache>
            </c:strRef>
          </c:cat>
          <c:val>
            <c:numRef>
              <c:f>Sheet1!$B$2:$B$6</c:f>
              <c:numCache>
                <c:formatCode>0%</c:formatCode>
                <c:ptCount val="5"/>
                <c:pt idx="0">
                  <c:v>0.35</c:v>
                </c:pt>
                <c:pt idx="1">
                  <c:v>0.4</c:v>
                </c:pt>
                <c:pt idx="2">
                  <c:v>0.16</c:v>
                </c:pt>
                <c:pt idx="3">
                  <c:v>0.08</c:v>
                </c:pt>
                <c:pt idx="4">
                  <c:v>0.01</c:v>
                </c:pt>
              </c:numCache>
            </c:numRef>
          </c:val>
          <c:extLst>
            <c:ext xmlns:c16="http://schemas.microsoft.com/office/drawing/2014/chart" uri="{C3380CC4-5D6E-409C-BE32-E72D297353CC}">
              <c16:uniqueId val="{00000000-F064-48B5-9825-988662FB82DC}"/>
            </c:ext>
          </c:extLst>
        </c:ser>
        <c:dLbls>
          <c:dLblPos val="outEnd"/>
          <c:showLegendKey val="0"/>
          <c:showVal val="1"/>
          <c:showCatName val="0"/>
          <c:showSerName val="0"/>
          <c:showPercent val="0"/>
          <c:showBubbleSize val="0"/>
        </c:dLbls>
        <c:gapWidth val="71"/>
        <c:overlap val="-27"/>
        <c:axId val="139206112"/>
        <c:axId val="139201792"/>
      </c:barChart>
      <c:catAx>
        <c:axId val="13920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139201792"/>
        <c:crosses val="autoZero"/>
        <c:auto val="1"/>
        <c:lblAlgn val="ctr"/>
        <c:lblOffset val="100"/>
        <c:noMultiLvlLbl val="0"/>
      </c:catAx>
      <c:valAx>
        <c:axId val="139201792"/>
        <c:scaling>
          <c:orientation val="minMax"/>
        </c:scaling>
        <c:delete val="1"/>
        <c:axPos val="l"/>
        <c:numFmt formatCode="0%" sourceLinked="1"/>
        <c:majorTickMark val="none"/>
        <c:minorTickMark val="none"/>
        <c:tickLblPos val="nextTo"/>
        <c:crossAx val="13920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noFill/>
            <a:ln>
              <a:noFill/>
            </a:ln>
            <a:effectLst/>
          </c:spPr>
          <c:invertIfNegative val="0"/>
          <c:dPt>
            <c:idx val="0"/>
            <c:invertIfNegative val="0"/>
            <c:bubble3D val="0"/>
            <c:spPr>
              <a:solidFill>
                <a:srgbClr val="5A4099"/>
              </a:solidFill>
              <a:ln>
                <a:noFill/>
              </a:ln>
              <a:effectLst/>
            </c:spPr>
            <c:extLst>
              <c:ext xmlns:c16="http://schemas.microsoft.com/office/drawing/2014/chart" uri="{C3380CC4-5D6E-409C-BE32-E72D297353CC}">
                <c16:uniqueId val="{00000001-C6FD-4179-8D6F-53EFE17B8D85}"/>
              </c:ext>
            </c:extLst>
          </c:dPt>
          <c:dPt>
            <c:idx val="1"/>
            <c:invertIfNegative val="0"/>
            <c:bubble3D val="0"/>
            <c:spPr>
              <a:solidFill>
                <a:srgbClr val="5A4099"/>
              </a:solidFill>
              <a:ln>
                <a:noFill/>
              </a:ln>
              <a:effectLst/>
            </c:spPr>
            <c:extLst>
              <c:ext xmlns:c16="http://schemas.microsoft.com/office/drawing/2014/chart" uri="{C3380CC4-5D6E-409C-BE32-E72D297353CC}">
                <c16:uniqueId val="{00000003-C6FD-4179-8D6F-53EFE17B8D85}"/>
              </c:ext>
            </c:extLst>
          </c:dPt>
          <c:dPt>
            <c:idx val="2"/>
            <c:invertIfNegative val="0"/>
            <c:bubble3D val="0"/>
            <c:spPr>
              <a:solidFill>
                <a:srgbClr val="808080"/>
              </a:solidFill>
              <a:ln>
                <a:noFill/>
              </a:ln>
              <a:effectLst/>
            </c:spPr>
            <c:extLst>
              <c:ext xmlns:c16="http://schemas.microsoft.com/office/drawing/2014/chart" uri="{C3380CC4-5D6E-409C-BE32-E72D297353CC}">
                <c16:uniqueId val="{00000005-C6FD-4179-8D6F-53EFE17B8D85}"/>
              </c:ext>
            </c:extLst>
          </c:dPt>
          <c:dPt>
            <c:idx val="3"/>
            <c:invertIfNegative val="0"/>
            <c:bubble3D val="0"/>
            <c:spPr>
              <a:solidFill>
                <a:srgbClr val="808080"/>
              </a:solidFill>
              <a:ln>
                <a:noFill/>
              </a:ln>
              <a:effectLst/>
            </c:spPr>
            <c:extLst>
              <c:ext xmlns:c16="http://schemas.microsoft.com/office/drawing/2014/chart" uri="{C3380CC4-5D6E-409C-BE32-E72D297353CC}">
                <c16:uniqueId val="{00000007-C6FD-4179-8D6F-53EFE17B8D85}"/>
              </c:ext>
            </c:extLst>
          </c:dPt>
          <c:dPt>
            <c:idx val="4"/>
            <c:invertIfNegative val="0"/>
            <c:bubble3D val="0"/>
            <c:spPr>
              <a:solidFill>
                <a:srgbClr val="808080"/>
              </a:solidFill>
              <a:ln>
                <a:noFill/>
              </a:ln>
              <a:effectLst/>
            </c:spPr>
            <c:extLst>
              <c:ext xmlns:c16="http://schemas.microsoft.com/office/drawing/2014/chart" uri="{C3380CC4-5D6E-409C-BE32-E72D297353CC}">
                <c16:uniqueId val="{00000009-C6FD-4179-8D6F-53EFE17B8D85}"/>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Always</c:v>
                </c:pt>
                <c:pt idx="1">
                  <c:v>Usually</c:v>
                </c:pt>
                <c:pt idx="2">
                  <c:v>Sometimes</c:v>
                </c:pt>
                <c:pt idx="3">
                  <c:v>Rarely</c:v>
                </c:pt>
                <c:pt idx="4">
                  <c:v>Never</c:v>
                </c:pt>
              </c:strCache>
            </c:strRef>
          </c:cat>
          <c:val>
            <c:numRef>
              <c:f>Sheet1!$B$2:$B$6</c:f>
              <c:numCache>
                <c:formatCode>0%</c:formatCode>
                <c:ptCount val="5"/>
                <c:pt idx="0">
                  <c:v>0.37</c:v>
                </c:pt>
                <c:pt idx="1">
                  <c:v>0.33</c:v>
                </c:pt>
                <c:pt idx="2">
                  <c:v>0.21</c:v>
                </c:pt>
                <c:pt idx="3">
                  <c:v>0.05</c:v>
                </c:pt>
                <c:pt idx="4">
                  <c:v>0.03</c:v>
                </c:pt>
              </c:numCache>
            </c:numRef>
          </c:val>
          <c:extLst>
            <c:ext xmlns:c16="http://schemas.microsoft.com/office/drawing/2014/chart" uri="{C3380CC4-5D6E-409C-BE32-E72D297353CC}">
              <c16:uniqueId val="{00000000-D18E-446A-B6C8-1EDCBF8961B9}"/>
            </c:ext>
          </c:extLst>
        </c:ser>
        <c:dLbls>
          <c:dLblPos val="outEnd"/>
          <c:showLegendKey val="0"/>
          <c:showVal val="1"/>
          <c:showCatName val="0"/>
          <c:showSerName val="0"/>
          <c:showPercent val="0"/>
          <c:showBubbleSize val="0"/>
        </c:dLbls>
        <c:gapWidth val="71"/>
        <c:overlap val="-27"/>
        <c:axId val="270000880"/>
        <c:axId val="269994640"/>
      </c:barChart>
      <c:catAx>
        <c:axId val="27000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269994640"/>
        <c:crosses val="autoZero"/>
        <c:auto val="1"/>
        <c:lblAlgn val="ctr"/>
        <c:lblOffset val="100"/>
        <c:noMultiLvlLbl val="0"/>
      </c:catAx>
      <c:valAx>
        <c:axId val="269994640"/>
        <c:scaling>
          <c:orientation val="minMax"/>
        </c:scaling>
        <c:delete val="1"/>
        <c:axPos val="l"/>
        <c:numFmt formatCode="0%" sourceLinked="1"/>
        <c:majorTickMark val="none"/>
        <c:minorTickMark val="none"/>
        <c:tickLblPos val="nextTo"/>
        <c:crossAx val="270000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noFill/>
            <a:ln>
              <a:noFill/>
            </a:ln>
            <a:effectLst/>
          </c:spPr>
          <c:invertIfNegative val="0"/>
          <c:dPt>
            <c:idx val="0"/>
            <c:invertIfNegative val="0"/>
            <c:bubble3D val="0"/>
            <c:spPr>
              <a:solidFill>
                <a:srgbClr val="808080"/>
              </a:solidFill>
              <a:ln>
                <a:noFill/>
              </a:ln>
              <a:effectLst/>
            </c:spPr>
            <c:extLst>
              <c:ext xmlns:c16="http://schemas.microsoft.com/office/drawing/2014/chart" uri="{C3380CC4-5D6E-409C-BE32-E72D297353CC}">
                <c16:uniqueId val="{00000001-C106-41F5-A493-FDC0ACAAE374}"/>
              </c:ext>
            </c:extLst>
          </c:dPt>
          <c:dPt>
            <c:idx val="1"/>
            <c:invertIfNegative val="0"/>
            <c:bubble3D val="0"/>
            <c:spPr>
              <a:solidFill>
                <a:srgbClr val="808080"/>
              </a:solidFill>
              <a:ln>
                <a:noFill/>
              </a:ln>
              <a:effectLst/>
            </c:spPr>
            <c:extLst>
              <c:ext xmlns:c16="http://schemas.microsoft.com/office/drawing/2014/chart" uri="{C3380CC4-5D6E-409C-BE32-E72D297353CC}">
                <c16:uniqueId val="{00000003-C106-41F5-A493-FDC0ACAAE374}"/>
              </c:ext>
            </c:extLst>
          </c:dPt>
          <c:dPt>
            <c:idx val="2"/>
            <c:invertIfNegative val="0"/>
            <c:bubble3D val="0"/>
            <c:spPr>
              <a:solidFill>
                <a:srgbClr val="808080"/>
              </a:solidFill>
              <a:ln>
                <a:noFill/>
              </a:ln>
              <a:effectLst/>
            </c:spPr>
            <c:extLst>
              <c:ext xmlns:c16="http://schemas.microsoft.com/office/drawing/2014/chart" uri="{C3380CC4-5D6E-409C-BE32-E72D297353CC}">
                <c16:uniqueId val="{00000005-C106-41F5-A493-FDC0ACAAE374}"/>
              </c:ext>
            </c:extLst>
          </c:dPt>
          <c:dPt>
            <c:idx val="3"/>
            <c:invertIfNegative val="0"/>
            <c:bubble3D val="0"/>
            <c:spPr>
              <a:solidFill>
                <a:srgbClr val="5A4099"/>
              </a:solidFill>
              <a:ln>
                <a:noFill/>
              </a:ln>
              <a:effectLst/>
            </c:spPr>
            <c:extLst>
              <c:ext xmlns:c16="http://schemas.microsoft.com/office/drawing/2014/chart" uri="{C3380CC4-5D6E-409C-BE32-E72D297353CC}">
                <c16:uniqueId val="{00000007-C106-41F5-A493-FDC0ACAAE374}"/>
              </c:ext>
            </c:extLst>
          </c:dPt>
          <c:dPt>
            <c:idx val="4"/>
            <c:invertIfNegative val="0"/>
            <c:bubble3D val="0"/>
            <c:spPr>
              <a:solidFill>
                <a:srgbClr val="5A4099"/>
              </a:solidFill>
              <a:ln>
                <a:noFill/>
              </a:ln>
              <a:effectLst/>
            </c:spPr>
            <c:extLst>
              <c:ext xmlns:c16="http://schemas.microsoft.com/office/drawing/2014/chart" uri="{C3380CC4-5D6E-409C-BE32-E72D297353CC}">
                <c16:uniqueId val="{00000009-C106-41F5-A493-FDC0ACAAE374}"/>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Always</c:v>
                </c:pt>
                <c:pt idx="1">
                  <c:v>Usually</c:v>
                </c:pt>
                <c:pt idx="2">
                  <c:v>Sometimes</c:v>
                </c:pt>
                <c:pt idx="3">
                  <c:v>Rarely</c:v>
                </c:pt>
                <c:pt idx="4">
                  <c:v>Never</c:v>
                </c:pt>
              </c:strCache>
            </c:strRef>
          </c:cat>
          <c:val>
            <c:numRef>
              <c:f>Sheet1!$B$2:$B$6</c:f>
              <c:numCache>
                <c:formatCode>0%</c:formatCode>
                <c:ptCount val="5"/>
                <c:pt idx="0">
                  <c:v>0.08</c:v>
                </c:pt>
                <c:pt idx="1">
                  <c:v>7.0000000000000007E-2</c:v>
                </c:pt>
                <c:pt idx="2">
                  <c:v>0.14000000000000001</c:v>
                </c:pt>
                <c:pt idx="3">
                  <c:v>0.46</c:v>
                </c:pt>
                <c:pt idx="4">
                  <c:v>0.24</c:v>
                </c:pt>
              </c:numCache>
            </c:numRef>
          </c:val>
          <c:extLst>
            <c:ext xmlns:c16="http://schemas.microsoft.com/office/drawing/2014/chart" uri="{C3380CC4-5D6E-409C-BE32-E72D297353CC}">
              <c16:uniqueId val="{00000000-0DAA-4A17-96F7-56FACE095D3E}"/>
            </c:ext>
          </c:extLst>
        </c:ser>
        <c:dLbls>
          <c:dLblPos val="outEnd"/>
          <c:showLegendKey val="0"/>
          <c:showVal val="1"/>
          <c:showCatName val="0"/>
          <c:showSerName val="0"/>
          <c:showPercent val="0"/>
          <c:showBubbleSize val="0"/>
        </c:dLbls>
        <c:gapWidth val="71"/>
        <c:overlap val="-27"/>
        <c:axId val="269998480"/>
        <c:axId val="270001840"/>
      </c:barChart>
      <c:catAx>
        <c:axId val="26999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en-US"/>
          </a:p>
        </c:txPr>
        <c:crossAx val="270001840"/>
        <c:crosses val="autoZero"/>
        <c:auto val="1"/>
        <c:lblAlgn val="ctr"/>
        <c:lblOffset val="100"/>
        <c:noMultiLvlLbl val="0"/>
      </c:catAx>
      <c:valAx>
        <c:axId val="270001840"/>
        <c:scaling>
          <c:orientation val="minMax"/>
        </c:scaling>
        <c:delete val="1"/>
        <c:axPos val="l"/>
        <c:numFmt formatCode="0%" sourceLinked="1"/>
        <c:majorTickMark val="none"/>
        <c:minorTickMark val="none"/>
        <c:tickLblPos val="nextTo"/>
        <c:crossAx val="269998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9629AB-8952-4316-BAF1-6900EE226D7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7E02E58-AD70-4F40-988F-F1B176701D71}">
      <dgm:prSet/>
      <dgm:spPr/>
      <dgm:t>
        <a:bodyPr/>
        <a:lstStyle/>
        <a:p>
          <a:r>
            <a:rPr lang="en-US" b="0" baseline="0" dirty="0"/>
            <a:t>Supported State Survey*</a:t>
          </a:r>
          <a:endParaRPr lang="en-US" dirty="0"/>
        </a:p>
      </dgm:t>
    </dgm:pt>
    <dgm:pt modelId="{81FE64DC-079C-4B4F-8889-62AC496D4DE7}" type="parTrans" cxnId="{710C80FF-2966-434E-8DFB-C7FA230532D6}">
      <dgm:prSet/>
      <dgm:spPr/>
      <dgm:t>
        <a:bodyPr/>
        <a:lstStyle/>
        <a:p>
          <a:endParaRPr lang="en-US"/>
        </a:p>
      </dgm:t>
    </dgm:pt>
    <dgm:pt modelId="{DD766230-1A5E-47B5-AB25-AA582D9F3223}" type="sibTrans" cxnId="{710C80FF-2966-434E-8DFB-C7FA230532D6}">
      <dgm:prSet/>
      <dgm:spPr/>
      <dgm:t>
        <a:bodyPr/>
        <a:lstStyle/>
        <a:p>
          <a:endParaRPr lang="en-US"/>
        </a:p>
      </dgm:t>
    </dgm:pt>
    <dgm:pt modelId="{1A4C44A8-AAAA-475A-9019-8644DF6D8CE0}">
      <dgm:prSet custT="1"/>
      <dgm:spPr/>
      <dgm:t>
        <a:bodyPr/>
        <a:lstStyle/>
        <a:p>
          <a:r>
            <a:rPr lang="en-US" sz="2200" b="0" baseline="0" dirty="0"/>
            <a:t>4 states completed (LA, ND, WV, WI)</a:t>
          </a:r>
          <a:endParaRPr lang="en-US" sz="2200" dirty="0"/>
        </a:p>
      </dgm:t>
    </dgm:pt>
    <dgm:pt modelId="{D3111A24-8EC7-42B5-B118-4C8A04AC55F5}" type="parTrans" cxnId="{A1707879-3402-4769-8EE3-A13D584AEDAE}">
      <dgm:prSet/>
      <dgm:spPr/>
      <dgm:t>
        <a:bodyPr/>
        <a:lstStyle/>
        <a:p>
          <a:endParaRPr lang="en-US"/>
        </a:p>
      </dgm:t>
    </dgm:pt>
    <dgm:pt modelId="{01D8A251-0782-470E-BE26-8BE568BCDD2A}" type="sibTrans" cxnId="{A1707879-3402-4769-8EE3-A13D584AEDAE}">
      <dgm:prSet/>
      <dgm:spPr/>
      <dgm:t>
        <a:bodyPr/>
        <a:lstStyle/>
        <a:p>
          <a:endParaRPr lang="en-US"/>
        </a:p>
      </dgm:t>
    </dgm:pt>
    <dgm:pt modelId="{59FE24F3-4BC4-4D92-94F5-8AA98C16AD72}">
      <dgm:prSet/>
      <dgm:spPr/>
      <dgm:t>
        <a:bodyPr/>
        <a:lstStyle/>
        <a:p>
          <a:r>
            <a:rPr lang="en-US" b="0" baseline="0"/>
            <a:t>Learning Collaborative State </a:t>
          </a:r>
        </a:p>
        <a:p>
          <a:r>
            <a:rPr lang="en-US" b="0" baseline="0"/>
            <a:t>Survey</a:t>
          </a:r>
          <a:endParaRPr lang="en-US"/>
        </a:p>
      </dgm:t>
    </dgm:pt>
    <dgm:pt modelId="{A1993AE4-5FE8-4197-B71E-CE40E2646489}" type="parTrans" cxnId="{5882A088-B380-497B-A698-CACBB71BDD21}">
      <dgm:prSet/>
      <dgm:spPr/>
      <dgm:t>
        <a:bodyPr/>
        <a:lstStyle/>
        <a:p>
          <a:endParaRPr lang="en-US"/>
        </a:p>
      </dgm:t>
    </dgm:pt>
    <dgm:pt modelId="{63F4A6EB-F542-4F10-B413-A394618DE2B1}" type="sibTrans" cxnId="{5882A088-B380-497B-A698-CACBB71BDD21}">
      <dgm:prSet/>
      <dgm:spPr/>
      <dgm:t>
        <a:bodyPr/>
        <a:lstStyle/>
        <a:p>
          <a:endParaRPr lang="en-US"/>
        </a:p>
      </dgm:t>
    </dgm:pt>
    <dgm:pt modelId="{C5099208-93D0-43C0-951B-DC8AEB1E95F1}">
      <dgm:prSet custT="1"/>
      <dgm:spPr/>
      <dgm:t>
        <a:bodyPr/>
        <a:lstStyle/>
        <a:p>
          <a:r>
            <a:rPr lang="en-US" sz="2200" b="0" baseline="0" dirty="0"/>
            <a:t>14 states completed (</a:t>
          </a:r>
          <a:r>
            <a:rPr lang="en-US" sz="2200" dirty="0"/>
            <a:t>AR, GU, HI, ME, MA, MD, MO, NH, OH, PR, RI, SC, TX, UT)</a:t>
          </a:r>
        </a:p>
      </dgm:t>
    </dgm:pt>
    <dgm:pt modelId="{D49050AC-577C-442B-BBBC-C4BA91AA2C54}" type="parTrans" cxnId="{CE8C9154-41F6-4359-9E5D-C26407A4D5C7}">
      <dgm:prSet/>
      <dgm:spPr/>
      <dgm:t>
        <a:bodyPr/>
        <a:lstStyle/>
        <a:p>
          <a:endParaRPr lang="en-US"/>
        </a:p>
      </dgm:t>
    </dgm:pt>
    <dgm:pt modelId="{F5847D4A-242B-4E2B-AA38-84697D0C8028}" type="sibTrans" cxnId="{CE8C9154-41F6-4359-9E5D-C26407A4D5C7}">
      <dgm:prSet/>
      <dgm:spPr/>
      <dgm:t>
        <a:bodyPr/>
        <a:lstStyle/>
        <a:p>
          <a:endParaRPr lang="en-US"/>
        </a:p>
      </dgm:t>
    </dgm:pt>
    <dgm:pt modelId="{89E4417C-1476-4E21-B87E-BDD4629F48B0}">
      <dgm:prSet/>
      <dgm:spPr/>
      <dgm:t>
        <a:bodyPr/>
        <a:lstStyle/>
        <a:p>
          <a:r>
            <a:rPr lang="en-US" b="0" baseline="0"/>
            <a:t>Clinic Staff Survey</a:t>
          </a:r>
          <a:endParaRPr lang="en-US"/>
        </a:p>
      </dgm:t>
    </dgm:pt>
    <dgm:pt modelId="{5629DA8B-33D4-4644-BAA8-0717C5DAB088}" type="parTrans" cxnId="{E5782019-9C85-456E-9F57-F81852B0C5C3}">
      <dgm:prSet/>
      <dgm:spPr/>
      <dgm:t>
        <a:bodyPr/>
        <a:lstStyle/>
        <a:p>
          <a:endParaRPr lang="en-US"/>
        </a:p>
      </dgm:t>
    </dgm:pt>
    <dgm:pt modelId="{042AE868-AB02-4079-B150-C0F945A8B0BE}" type="sibTrans" cxnId="{E5782019-9C85-456E-9F57-F81852B0C5C3}">
      <dgm:prSet/>
      <dgm:spPr/>
      <dgm:t>
        <a:bodyPr/>
        <a:lstStyle/>
        <a:p>
          <a:endParaRPr lang="en-US"/>
        </a:p>
      </dgm:t>
    </dgm:pt>
    <dgm:pt modelId="{ABBF9AF5-3C56-4751-861D-A9566FA84AB4}">
      <dgm:prSet custT="1"/>
      <dgm:spPr/>
      <dgm:t>
        <a:bodyPr/>
        <a:lstStyle/>
        <a:p>
          <a:r>
            <a:rPr lang="en-US" sz="2200" b="0" baseline="0" dirty="0"/>
            <a:t>89 clinic staff completed (SC-45, MA-11, ND-11, LA-7, WV-6, WI-5, AR-3)</a:t>
          </a:r>
          <a:endParaRPr lang="en-US" sz="2200" dirty="0"/>
        </a:p>
      </dgm:t>
    </dgm:pt>
    <dgm:pt modelId="{7EA2D4EC-1CA6-4455-A961-14FA6B405F0A}" type="parTrans" cxnId="{8DC6E2A2-33F5-4328-9080-D71A44148B07}">
      <dgm:prSet/>
      <dgm:spPr/>
      <dgm:t>
        <a:bodyPr/>
        <a:lstStyle/>
        <a:p>
          <a:endParaRPr lang="en-US"/>
        </a:p>
      </dgm:t>
    </dgm:pt>
    <dgm:pt modelId="{6CD1285C-7E6E-4B65-BABA-E9F385705B9C}" type="sibTrans" cxnId="{8DC6E2A2-33F5-4328-9080-D71A44148B07}">
      <dgm:prSet/>
      <dgm:spPr/>
      <dgm:t>
        <a:bodyPr/>
        <a:lstStyle/>
        <a:p>
          <a:endParaRPr lang="en-US"/>
        </a:p>
      </dgm:t>
    </dgm:pt>
    <dgm:pt modelId="{F1C1D798-54D2-4736-B420-27B6306D4B25}" type="pres">
      <dgm:prSet presAssocID="{989629AB-8952-4316-BAF1-6900EE226D79}" presName="root" presStyleCnt="0">
        <dgm:presLayoutVars>
          <dgm:dir/>
          <dgm:resizeHandles val="exact"/>
        </dgm:presLayoutVars>
      </dgm:prSet>
      <dgm:spPr/>
    </dgm:pt>
    <dgm:pt modelId="{875C1C1D-79AC-4312-85A8-AD48350FB528}" type="pres">
      <dgm:prSet presAssocID="{F7E02E58-AD70-4F40-988F-F1B176701D71}" presName="compNode" presStyleCnt="0"/>
      <dgm:spPr/>
    </dgm:pt>
    <dgm:pt modelId="{0AED4BC9-3F3B-4B29-A50D-1805B0FEF3C3}" type="pres">
      <dgm:prSet presAssocID="{F7E02E58-AD70-4F40-988F-F1B176701D71}" presName="bgRect" presStyleLbl="bgShp" presStyleIdx="0" presStyleCnt="3"/>
      <dgm:spPr>
        <a:solidFill>
          <a:srgbClr val="EED8EA"/>
        </a:solidFill>
      </dgm:spPr>
    </dgm:pt>
    <dgm:pt modelId="{51389212-1C95-4489-86FC-EA57FF4235D6}" type="pres">
      <dgm:prSet presAssocID="{F7E02E58-AD70-4F40-988F-F1B176701D7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0DDDEB07-23B1-47F0-BFDE-93B2E44E284D}" type="pres">
      <dgm:prSet presAssocID="{F7E02E58-AD70-4F40-988F-F1B176701D71}" presName="spaceRect" presStyleCnt="0"/>
      <dgm:spPr/>
    </dgm:pt>
    <dgm:pt modelId="{4E314759-F5B9-4F8E-BD3E-B7F76517A5A0}" type="pres">
      <dgm:prSet presAssocID="{F7E02E58-AD70-4F40-988F-F1B176701D71}" presName="parTx" presStyleLbl="revTx" presStyleIdx="0" presStyleCnt="6">
        <dgm:presLayoutVars>
          <dgm:chMax val="0"/>
          <dgm:chPref val="0"/>
        </dgm:presLayoutVars>
      </dgm:prSet>
      <dgm:spPr/>
    </dgm:pt>
    <dgm:pt modelId="{4F0A6745-FDFA-4CAF-B7AB-75344EA0F939}" type="pres">
      <dgm:prSet presAssocID="{F7E02E58-AD70-4F40-988F-F1B176701D71}" presName="desTx" presStyleLbl="revTx" presStyleIdx="1" presStyleCnt="6">
        <dgm:presLayoutVars/>
      </dgm:prSet>
      <dgm:spPr/>
    </dgm:pt>
    <dgm:pt modelId="{0F056970-1491-42FF-B858-79719A8D04C9}" type="pres">
      <dgm:prSet presAssocID="{DD766230-1A5E-47B5-AB25-AA582D9F3223}" presName="sibTrans" presStyleCnt="0"/>
      <dgm:spPr/>
    </dgm:pt>
    <dgm:pt modelId="{5AD085F4-BBF1-4997-B79B-377252EFCF94}" type="pres">
      <dgm:prSet presAssocID="{59FE24F3-4BC4-4D92-94F5-8AA98C16AD72}" presName="compNode" presStyleCnt="0"/>
      <dgm:spPr/>
    </dgm:pt>
    <dgm:pt modelId="{5358B3CF-B6AF-4952-89F4-074A20E4DCF5}" type="pres">
      <dgm:prSet presAssocID="{59FE24F3-4BC4-4D92-94F5-8AA98C16AD72}" presName="bgRect" presStyleLbl="bgShp" presStyleIdx="1" presStyleCnt="3"/>
      <dgm:spPr>
        <a:solidFill>
          <a:srgbClr val="EED8EA"/>
        </a:solidFill>
      </dgm:spPr>
    </dgm:pt>
    <dgm:pt modelId="{D4E43B79-5DA1-482B-88DB-CD379EC4F48A}" type="pres">
      <dgm:prSet presAssocID="{59FE24F3-4BC4-4D92-94F5-8AA98C16AD72}" presName="iconRect" presStyleLbl="node1" presStyleIdx="1" presStyleCnt="3"/>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pt>
    <dgm:pt modelId="{D1DEEC07-FA44-41DD-B165-CD88201C8999}" type="pres">
      <dgm:prSet presAssocID="{59FE24F3-4BC4-4D92-94F5-8AA98C16AD72}" presName="spaceRect" presStyleCnt="0"/>
      <dgm:spPr/>
    </dgm:pt>
    <dgm:pt modelId="{6B1C853A-858F-4019-98FF-ECC74084A333}" type="pres">
      <dgm:prSet presAssocID="{59FE24F3-4BC4-4D92-94F5-8AA98C16AD72}" presName="parTx" presStyleLbl="revTx" presStyleIdx="2" presStyleCnt="6">
        <dgm:presLayoutVars>
          <dgm:chMax val="0"/>
          <dgm:chPref val="0"/>
        </dgm:presLayoutVars>
      </dgm:prSet>
      <dgm:spPr/>
    </dgm:pt>
    <dgm:pt modelId="{CD26605F-1DBB-4393-97D4-7C6269995411}" type="pres">
      <dgm:prSet presAssocID="{59FE24F3-4BC4-4D92-94F5-8AA98C16AD72}" presName="desTx" presStyleLbl="revTx" presStyleIdx="3" presStyleCnt="6">
        <dgm:presLayoutVars/>
      </dgm:prSet>
      <dgm:spPr/>
    </dgm:pt>
    <dgm:pt modelId="{33F3283F-B883-48DA-BA20-86C3B1EF448D}" type="pres">
      <dgm:prSet presAssocID="{63F4A6EB-F542-4F10-B413-A394618DE2B1}" presName="sibTrans" presStyleCnt="0"/>
      <dgm:spPr/>
    </dgm:pt>
    <dgm:pt modelId="{728B6B0C-2DB9-4144-B1CF-7571914B8379}" type="pres">
      <dgm:prSet presAssocID="{89E4417C-1476-4E21-B87E-BDD4629F48B0}" presName="compNode" presStyleCnt="0"/>
      <dgm:spPr/>
    </dgm:pt>
    <dgm:pt modelId="{F5564955-1F6B-4643-8A39-98BD3ACC41CD}" type="pres">
      <dgm:prSet presAssocID="{89E4417C-1476-4E21-B87E-BDD4629F48B0}" presName="bgRect" presStyleLbl="bgShp" presStyleIdx="2" presStyleCnt="3"/>
      <dgm:spPr>
        <a:solidFill>
          <a:srgbClr val="EED8EA"/>
        </a:solidFill>
      </dgm:spPr>
    </dgm:pt>
    <dgm:pt modelId="{FC3DB00A-6F54-44C8-B044-3BE80DE7B3C7}" type="pres">
      <dgm:prSet presAssocID="{89E4417C-1476-4E21-B87E-BDD4629F48B0}" presName="iconRect" presStyleLbl="node1" presStyleIdx="2" presStyleCnt="3"/>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pt>
    <dgm:pt modelId="{E3655984-366C-42A2-B713-25110FA4AC57}" type="pres">
      <dgm:prSet presAssocID="{89E4417C-1476-4E21-B87E-BDD4629F48B0}" presName="spaceRect" presStyleCnt="0"/>
      <dgm:spPr/>
    </dgm:pt>
    <dgm:pt modelId="{DB3BCD25-5D05-4746-AD5A-31D46E78BF19}" type="pres">
      <dgm:prSet presAssocID="{89E4417C-1476-4E21-B87E-BDD4629F48B0}" presName="parTx" presStyleLbl="revTx" presStyleIdx="4" presStyleCnt="6">
        <dgm:presLayoutVars>
          <dgm:chMax val="0"/>
          <dgm:chPref val="0"/>
        </dgm:presLayoutVars>
      </dgm:prSet>
      <dgm:spPr/>
    </dgm:pt>
    <dgm:pt modelId="{661EDB13-64FE-4976-8B1D-06DE3D333EF3}" type="pres">
      <dgm:prSet presAssocID="{89E4417C-1476-4E21-B87E-BDD4629F48B0}" presName="desTx" presStyleLbl="revTx" presStyleIdx="5" presStyleCnt="6">
        <dgm:presLayoutVars/>
      </dgm:prSet>
      <dgm:spPr/>
    </dgm:pt>
  </dgm:ptLst>
  <dgm:cxnLst>
    <dgm:cxn modelId="{67B73400-7827-4FAD-8FA2-00C9468E0F20}" type="presOf" srcId="{89E4417C-1476-4E21-B87E-BDD4629F48B0}" destId="{DB3BCD25-5D05-4746-AD5A-31D46E78BF19}" srcOrd="0" destOrd="0" presId="urn:microsoft.com/office/officeart/2018/2/layout/IconVerticalSolidList"/>
    <dgm:cxn modelId="{E5782019-9C85-456E-9F57-F81852B0C5C3}" srcId="{989629AB-8952-4316-BAF1-6900EE226D79}" destId="{89E4417C-1476-4E21-B87E-BDD4629F48B0}" srcOrd="2" destOrd="0" parTransId="{5629DA8B-33D4-4644-BAA8-0717C5DAB088}" sibTransId="{042AE868-AB02-4079-B150-C0F945A8B0BE}"/>
    <dgm:cxn modelId="{CAB10424-6162-4B37-99CC-3276C5AF67F4}" type="presOf" srcId="{59FE24F3-4BC4-4D92-94F5-8AA98C16AD72}" destId="{6B1C853A-858F-4019-98FF-ECC74084A333}" srcOrd="0" destOrd="0" presId="urn:microsoft.com/office/officeart/2018/2/layout/IconVerticalSolidList"/>
    <dgm:cxn modelId="{7A57483C-39E3-4CAB-9421-20D5E7BAF554}" type="presOf" srcId="{F7E02E58-AD70-4F40-988F-F1B176701D71}" destId="{4E314759-F5B9-4F8E-BD3E-B7F76517A5A0}" srcOrd="0" destOrd="0" presId="urn:microsoft.com/office/officeart/2018/2/layout/IconVerticalSolidList"/>
    <dgm:cxn modelId="{CE8C9154-41F6-4359-9E5D-C26407A4D5C7}" srcId="{59FE24F3-4BC4-4D92-94F5-8AA98C16AD72}" destId="{C5099208-93D0-43C0-951B-DC8AEB1E95F1}" srcOrd="0" destOrd="0" parTransId="{D49050AC-577C-442B-BBBC-C4BA91AA2C54}" sibTransId="{F5847D4A-242B-4E2B-AA38-84697D0C8028}"/>
    <dgm:cxn modelId="{A1707879-3402-4769-8EE3-A13D584AEDAE}" srcId="{F7E02E58-AD70-4F40-988F-F1B176701D71}" destId="{1A4C44A8-AAAA-475A-9019-8644DF6D8CE0}" srcOrd="0" destOrd="0" parTransId="{D3111A24-8EC7-42B5-B118-4C8A04AC55F5}" sibTransId="{01D8A251-0782-470E-BE26-8BE568BCDD2A}"/>
    <dgm:cxn modelId="{5882A088-B380-497B-A698-CACBB71BDD21}" srcId="{989629AB-8952-4316-BAF1-6900EE226D79}" destId="{59FE24F3-4BC4-4D92-94F5-8AA98C16AD72}" srcOrd="1" destOrd="0" parTransId="{A1993AE4-5FE8-4197-B71E-CE40E2646489}" sibTransId="{63F4A6EB-F542-4F10-B413-A394618DE2B1}"/>
    <dgm:cxn modelId="{1FB9BD9E-2805-42E3-8758-C26D7EE05E45}" type="presOf" srcId="{989629AB-8952-4316-BAF1-6900EE226D79}" destId="{F1C1D798-54D2-4736-B420-27B6306D4B25}" srcOrd="0" destOrd="0" presId="urn:microsoft.com/office/officeart/2018/2/layout/IconVerticalSolidList"/>
    <dgm:cxn modelId="{8DC6E2A2-33F5-4328-9080-D71A44148B07}" srcId="{89E4417C-1476-4E21-B87E-BDD4629F48B0}" destId="{ABBF9AF5-3C56-4751-861D-A9566FA84AB4}" srcOrd="0" destOrd="0" parTransId="{7EA2D4EC-1CA6-4455-A961-14FA6B405F0A}" sibTransId="{6CD1285C-7E6E-4B65-BABA-E9F385705B9C}"/>
    <dgm:cxn modelId="{EC9BDBAB-B9DF-4700-B376-5998707A8A68}" type="presOf" srcId="{C5099208-93D0-43C0-951B-DC8AEB1E95F1}" destId="{CD26605F-1DBB-4393-97D4-7C6269995411}" srcOrd="0" destOrd="0" presId="urn:microsoft.com/office/officeart/2018/2/layout/IconVerticalSolidList"/>
    <dgm:cxn modelId="{12A022C1-DFE2-4C45-8B7B-0F08C0141170}" type="presOf" srcId="{ABBF9AF5-3C56-4751-861D-A9566FA84AB4}" destId="{661EDB13-64FE-4976-8B1D-06DE3D333EF3}" srcOrd="0" destOrd="0" presId="urn:microsoft.com/office/officeart/2018/2/layout/IconVerticalSolidList"/>
    <dgm:cxn modelId="{4AEB18E7-24BA-421A-8D67-7C253E5BA1AD}" type="presOf" srcId="{1A4C44A8-AAAA-475A-9019-8644DF6D8CE0}" destId="{4F0A6745-FDFA-4CAF-B7AB-75344EA0F939}" srcOrd="0" destOrd="0" presId="urn:microsoft.com/office/officeart/2018/2/layout/IconVerticalSolidList"/>
    <dgm:cxn modelId="{710C80FF-2966-434E-8DFB-C7FA230532D6}" srcId="{989629AB-8952-4316-BAF1-6900EE226D79}" destId="{F7E02E58-AD70-4F40-988F-F1B176701D71}" srcOrd="0" destOrd="0" parTransId="{81FE64DC-079C-4B4F-8889-62AC496D4DE7}" sibTransId="{DD766230-1A5E-47B5-AB25-AA582D9F3223}"/>
    <dgm:cxn modelId="{817D603A-8E02-4D51-BD1A-ED55F3767ED2}" type="presParOf" srcId="{F1C1D798-54D2-4736-B420-27B6306D4B25}" destId="{875C1C1D-79AC-4312-85A8-AD48350FB528}" srcOrd="0" destOrd="0" presId="urn:microsoft.com/office/officeart/2018/2/layout/IconVerticalSolidList"/>
    <dgm:cxn modelId="{29B99940-CA23-43D7-8513-4AE9F8898B9A}" type="presParOf" srcId="{875C1C1D-79AC-4312-85A8-AD48350FB528}" destId="{0AED4BC9-3F3B-4B29-A50D-1805B0FEF3C3}" srcOrd="0" destOrd="0" presId="urn:microsoft.com/office/officeart/2018/2/layout/IconVerticalSolidList"/>
    <dgm:cxn modelId="{C4B1FE05-475B-4AFF-9931-67316D899FED}" type="presParOf" srcId="{875C1C1D-79AC-4312-85A8-AD48350FB528}" destId="{51389212-1C95-4489-86FC-EA57FF4235D6}" srcOrd="1" destOrd="0" presId="urn:microsoft.com/office/officeart/2018/2/layout/IconVerticalSolidList"/>
    <dgm:cxn modelId="{01D57304-BD97-471D-AE89-EEEE1CE09A1E}" type="presParOf" srcId="{875C1C1D-79AC-4312-85A8-AD48350FB528}" destId="{0DDDEB07-23B1-47F0-BFDE-93B2E44E284D}" srcOrd="2" destOrd="0" presId="urn:microsoft.com/office/officeart/2018/2/layout/IconVerticalSolidList"/>
    <dgm:cxn modelId="{6A2A34A3-92A6-48CA-9769-389D752CC39D}" type="presParOf" srcId="{875C1C1D-79AC-4312-85A8-AD48350FB528}" destId="{4E314759-F5B9-4F8E-BD3E-B7F76517A5A0}" srcOrd="3" destOrd="0" presId="urn:microsoft.com/office/officeart/2018/2/layout/IconVerticalSolidList"/>
    <dgm:cxn modelId="{B2979DA3-9878-4174-B38F-1C628DB7D2EF}" type="presParOf" srcId="{875C1C1D-79AC-4312-85A8-AD48350FB528}" destId="{4F0A6745-FDFA-4CAF-B7AB-75344EA0F939}" srcOrd="4" destOrd="0" presId="urn:microsoft.com/office/officeart/2018/2/layout/IconVerticalSolidList"/>
    <dgm:cxn modelId="{6D6785A3-F1E2-4901-AF83-B6676739AF4F}" type="presParOf" srcId="{F1C1D798-54D2-4736-B420-27B6306D4B25}" destId="{0F056970-1491-42FF-B858-79719A8D04C9}" srcOrd="1" destOrd="0" presId="urn:microsoft.com/office/officeart/2018/2/layout/IconVerticalSolidList"/>
    <dgm:cxn modelId="{C5273EC7-29C0-46A8-927A-800038C79927}" type="presParOf" srcId="{F1C1D798-54D2-4736-B420-27B6306D4B25}" destId="{5AD085F4-BBF1-4997-B79B-377252EFCF94}" srcOrd="2" destOrd="0" presId="urn:microsoft.com/office/officeart/2018/2/layout/IconVerticalSolidList"/>
    <dgm:cxn modelId="{2FF767AC-3B95-4855-B994-B687E04BE1C1}" type="presParOf" srcId="{5AD085F4-BBF1-4997-B79B-377252EFCF94}" destId="{5358B3CF-B6AF-4952-89F4-074A20E4DCF5}" srcOrd="0" destOrd="0" presId="urn:microsoft.com/office/officeart/2018/2/layout/IconVerticalSolidList"/>
    <dgm:cxn modelId="{29D467A0-9229-41A7-9EF6-BD5A3D2C7560}" type="presParOf" srcId="{5AD085F4-BBF1-4997-B79B-377252EFCF94}" destId="{D4E43B79-5DA1-482B-88DB-CD379EC4F48A}" srcOrd="1" destOrd="0" presId="urn:microsoft.com/office/officeart/2018/2/layout/IconVerticalSolidList"/>
    <dgm:cxn modelId="{4570E5F9-F870-46C5-AACA-272A8E5D4B88}" type="presParOf" srcId="{5AD085F4-BBF1-4997-B79B-377252EFCF94}" destId="{D1DEEC07-FA44-41DD-B165-CD88201C8999}" srcOrd="2" destOrd="0" presId="urn:microsoft.com/office/officeart/2018/2/layout/IconVerticalSolidList"/>
    <dgm:cxn modelId="{5E485143-4AD5-4333-9AEC-0DC2048CE936}" type="presParOf" srcId="{5AD085F4-BBF1-4997-B79B-377252EFCF94}" destId="{6B1C853A-858F-4019-98FF-ECC74084A333}" srcOrd="3" destOrd="0" presId="urn:microsoft.com/office/officeart/2018/2/layout/IconVerticalSolidList"/>
    <dgm:cxn modelId="{ACC3163B-A516-441A-A0EA-398D11DEBFE4}" type="presParOf" srcId="{5AD085F4-BBF1-4997-B79B-377252EFCF94}" destId="{CD26605F-1DBB-4393-97D4-7C6269995411}" srcOrd="4" destOrd="0" presId="urn:microsoft.com/office/officeart/2018/2/layout/IconVerticalSolidList"/>
    <dgm:cxn modelId="{127C502C-0786-4318-B126-E044BE845798}" type="presParOf" srcId="{F1C1D798-54D2-4736-B420-27B6306D4B25}" destId="{33F3283F-B883-48DA-BA20-86C3B1EF448D}" srcOrd="3" destOrd="0" presId="urn:microsoft.com/office/officeart/2018/2/layout/IconVerticalSolidList"/>
    <dgm:cxn modelId="{E57BC0F8-626A-4D09-9CB3-1457807415DD}" type="presParOf" srcId="{F1C1D798-54D2-4736-B420-27B6306D4B25}" destId="{728B6B0C-2DB9-4144-B1CF-7571914B8379}" srcOrd="4" destOrd="0" presId="urn:microsoft.com/office/officeart/2018/2/layout/IconVerticalSolidList"/>
    <dgm:cxn modelId="{CF49A47C-9870-4242-B320-4F8AF8990405}" type="presParOf" srcId="{728B6B0C-2DB9-4144-B1CF-7571914B8379}" destId="{F5564955-1F6B-4643-8A39-98BD3ACC41CD}" srcOrd="0" destOrd="0" presId="urn:microsoft.com/office/officeart/2018/2/layout/IconVerticalSolidList"/>
    <dgm:cxn modelId="{37A52AF4-B9BA-4702-84C2-C7DE350F2986}" type="presParOf" srcId="{728B6B0C-2DB9-4144-B1CF-7571914B8379}" destId="{FC3DB00A-6F54-44C8-B044-3BE80DE7B3C7}" srcOrd="1" destOrd="0" presId="urn:microsoft.com/office/officeart/2018/2/layout/IconVerticalSolidList"/>
    <dgm:cxn modelId="{A6C6A883-1060-4AD2-AC44-321D0766EE93}" type="presParOf" srcId="{728B6B0C-2DB9-4144-B1CF-7571914B8379}" destId="{E3655984-366C-42A2-B713-25110FA4AC57}" srcOrd="2" destOrd="0" presId="urn:microsoft.com/office/officeart/2018/2/layout/IconVerticalSolidList"/>
    <dgm:cxn modelId="{62D3FDC0-CCE1-4E82-9F2D-9D9F19A24490}" type="presParOf" srcId="{728B6B0C-2DB9-4144-B1CF-7571914B8379}" destId="{DB3BCD25-5D05-4746-AD5A-31D46E78BF19}" srcOrd="3" destOrd="0" presId="urn:microsoft.com/office/officeart/2018/2/layout/IconVerticalSolidList"/>
    <dgm:cxn modelId="{BFE5CFEB-D7AE-4C71-A48A-9C55C3F13CE7}" type="presParOf" srcId="{728B6B0C-2DB9-4144-B1CF-7571914B8379}" destId="{661EDB13-64FE-4976-8B1D-06DE3D333EF3}"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A57CF-29E5-435D-9A9D-5E4C400E6CC6}"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659A06B6-9DC9-4810-8F2D-065771A54D59}">
      <dgm:prSet/>
      <dgm:spPr>
        <a:solidFill>
          <a:srgbClr val="EED8EA"/>
        </a:solidFill>
        <a:ln>
          <a:noFill/>
        </a:ln>
      </dgm:spPr>
      <dgm:t>
        <a:bodyPr/>
        <a:lstStyle/>
        <a:p>
          <a:r>
            <a:rPr lang="en-US">
              <a:solidFill>
                <a:schemeClr val="tx1"/>
              </a:solidFill>
            </a:rPr>
            <a:t>Most commonly used LTSAE materials:</a:t>
          </a:r>
        </a:p>
      </dgm:t>
    </dgm:pt>
    <dgm:pt modelId="{C65EC8C0-9B93-4E7E-B81F-69870463BCC3}" type="parTrans" cxnId="{B618C044-8C7F-4776-8B8B-2F3ED5D1D576}">
      <dgm:prSet/>
      <dgm:spPr/>
      <dgm:t>
        <a:bodyPr/>
        <a:lstStyle/>
        <a:p>
          <a:endParaRPr lang="en-US"/>
        </a:p>
      </dgm:t>
    </dgm:pt>
    <dgm:pt modelId="{BA447784-2616-4A0F-9A54-55549DA4BD79}" type="sibTrans" cxnId="{B618C044-8C7F-4776-8B8B-2F3ED5D1D576}">
      <dgm:prSet/>
      <dgm:spPr/>
      <dgm:t>
        <a:bodyPr/>
        <a:lstStyle/>
        <a:p>
          <a:endParaRPr lang="en-US"/>
        </a:p>
      </dgm:t>
    </dgm:pt>
    <dgm:pt modelId="{3170734B-DAE9-429D-974F-9C0DD73825D1}">
      <dgm:prSet/>
      <dgm:spPr>
        <a:ln>
          <a:solidFill>
            <a:srgbClr val="8441C7"/>
          </a:solidFill>
        </a:ln>
      </dgm:spPr>
      <dgm:t>
        <a:bodyPr/>
        <a:lstStyle/>
        <a:p>
          <a:r>
            <a:rPr lang="en-US" dirty="0">
              <a:solidFill>
                <a:schemeClr val="tx1"/>
              </a:solidFill>
            </a:rPr>
            <a:t>CDC’s milestone checklists (paper)</a:t>
          </a:r>
        </a:p>
      </dgm:t>
    </dgm:pt>
    <dgm:pt modelId="{6E17E2BC-49CE-49FC-9E2D-8B10CA652A88}" type="parTrans" cxnId="{AA64F7BF-CDD7-428C-95CE-EEF842CBFD11}">
      <dgm:prSet/>
      <dgm:spPr/>
      <dgm:t>
        <a:bodyPr/>
        <a:lstStyle/>
        <a:p>
          <a:endParaRPr lang="en-US"/>
        </a:p>
      </dgm:t>
    </dgm:pt>
    <dgm:pt modelId="{E526B5C5-9387-4CE8-9FA3-05384DAC6936}" type="sibTrans" cxnId="{AA64F7BF-CDD7-428C-95CE-EEF842CBFD11}">
      <dgm:prSet/>
      <dgm:spPr/>
      <dgm:t>
        <a:bodyPr/>
        <a:lstStyle/>
        <a:p>
          <a:endParaRPr lang="en-US"/>
        </a:p>
      </dgm:t>
    </dgm:pt>
    <dgm:pt modelId="{9A956EB8-2DAD-471F-94C4-169ADEB178F4}">
      <dgm:prSet/>
      <dgm:spPr>
        <a:solidFill>
          <a:srgbClr val="EED8EA"/>
        </a:solidFill>
      </dgm:spPr>
      <dgm:t>
        <a:bodyPr/>
        <a:lstStyle/>
        <a:p>
          <a:r>
            <a:rPr lang="en-US">
              <a:solidFill>
                <a:schemeClr val="tx1"/>
              </a:solidFill>
            </a:rPr>
            <a:t>How states are encouraging the checklists in clinics: </a:t>
          </a:r>
        </a:p>
      </dgm:t>
    </dgm:pt>
    <dgm:pt modelId="{1341EE57-89BF-479D-9868-F25CD1702976}" type="parTrans" cxnId="{821EA5AD-75E4-4A40-89F1-85DF44FDB22A}">
      <dgm:prSet/>
      <dgm:spPr/>
      <dgm:t>
        <a:bodyPr/>
        <a:lstStyle/>
        <a:p>
          <a:endParaRPr lang="en-US"/>
        </a:p>
      </dgm:t>
    </dgm:pt>
    <dgm:pt modelId="{406E9F7F-8E9B-4349-B59E-4E32A1E45CA0}" type="sibTrans" cxnId="{821EA5AD-75E4-4A40-89F1-85DF44FDB22A}">
      <dgm:prSet/>
      <dgm:spPr/>
      <dgm:t>
        <a:bodyPr/>
        <a:lstStyle/>
        <a:p>
          <a:endParaRPr lang="en-US"/>
        </a:p>
      </dgm:t>
    </dgm:pt>
    <dgm:pt modelId="{E3F85E4F-DE2A-4937-80F6-B7EDB3DCB04E}">
      <dgm:prSet/>
      <dgm:spPr>
        <a:ln>
          <a:solidFill>
            <a:srgbClr val="8441C7"/>
          </a:solidFill>
        </a:ln>
      </dgm:spPr>
      <dgm:t>
        <a:bodyPr/>
        <a:lstStyle/>
        <a:p>
          <a:r>
            <a:rPr lang="en-US">
              <a:solidFill>
                <a:schemeClr val="tx1"/>
              </a:solidFill>
            </a:rPr>
            <a:t>Providing trainings on LTSAE</a:t>
          </a:r>
        </a:p>
      </dgm:t>
    </dgm:pt>
    <dgm:pt modelId="{5A695557-DD7B-45B9-9E16-BE934489E6B2}" type="parTrans" cxnId="{7955FA1D-7719-4D42-B133-F650E809F994}">
      <dgm:prSet/>
      <dgm:spPr/>
      <dgm:t>
        <a:bodyPr/>
        <a:lstStyle/>
        <a:p>
          <a:endParaRPr lang="en-US"/>
        </a:p>
      </dgm:t>
    </dgm:pt>
    <dgm:pt modelId="{A434F8EF-C1F1-401B-A86F-25E09B373F06}" type="sibTrans" cxnId="{7955FA1D-7719-4D42-B133-F650E809F994}">
      <dgm:prSet/>
      <dgm:spPr/>
      <dgm:t>
        <a:bodyPr/>
        <a:lstStyle/>
        <a:p>
          <a:endParaRPr lang="en-US"/>
        </a:p>
      </dgm:t>
    </dgm:pt>
    <dgm:pt modelId="{4BBC838B-D449-4A93-B49D-051B604A5D8D}">
      <dgm:prSet/>
      <dgm:spPr>
        <a:ln>
          <a:solidFill>
            <a:srgbClr val="8441C7"/>
          </a:solidFill>
        </a:ln>
      </dgm:spPr>
      <dgm:t>
        <a:bodyPr/>
        <a:lstStyle/>
        <a:p>
          <a:r>
            <a:rPr lang="en-US">
              <a:solidFill>
                <a:schemeClr val="tx1"/>
              </a:solidFill>
            </a:rPr>
            <a:t>Showcasing success stories at state and/or regional meetings</a:t>
          </a:r>
        </a:p>
      </dgm:t>
    </dgm:pt>
    <dgm:pt modelId="{8F39B59D-DAC1-4B2B-871C-DA2C89631F88}" type="parTrans" cxnId="{2D058B94-D162-40BC-B3AF-AD3038C0049A}">
      <dgm:prSet/>
      <dgm:spPr/>
      <dgm:t>
        <a:bodyPr/>
        <a:lstStyle/>
        <a:p>
          <a:endParaRPr lang="en-US"/>
        </a:p>
      </dgm:t>
    </dgm:pt>
    <dgm:pt modelId="{D1DB1F62-929A-4A2E-9D72-7C5B468F4CA1}" type="sibTrans" cxnId="{2D058B94-D162-40BC-B3AF-AD3038C0049A}">
      <dgm:prSet/>
      <dgm:spPr/>
      <dgm:t>
        <a:bodyPr/>
        <a:lstStyle/>
        <a:p>
          <a:endParaRPr lang="en-US"/>
        </a:p>
      </dgm:t>
    </dgm:pt>
    <dgm:pt modelId="{FE07132F-9914-4447-9D04-6DE570F323BD}">
      <dgm:prSet/>
      <dgm:spPr>
        <a:ln>
          <a:solidFill>
            <a:srgbClr val="8441C7"/>
          </a:solidFill>
        </a:ln>
      </dgm:spPr>
      <dgm:t>
        <a:bodyPr/>
        <a:lstStyle/>
        <a:p>
          <a:r>
            <a:rPr lang="en-US" err="1">
              <a:solidFill>
                <a:schemeClr val="tx1"/>
              </a:solidFill>
            </a:rPr>
            <a:t>WICShopper</a:t>
          </a:r>
          <a:r>
            <a:rPr lang="en-US">
              <a:solidFill>
                <a:schemeClr val="tx1"/>
              </a:solidFill>
            </a:rPr>
            <a:t> app developmental content</a:t>
          </a:r>
        </a:p>
      </dgm:t>
    </dgm:pt>
    <dgm:pt modelId="{2749A272-79E8-469A-AAF4-B3EBA6DAF869}" type="parTrans" cxnId="{ADD1CB01-9B2F-497F-AE9A-217BBA0DBA34}">
      <dgm:prSet/>
      <dgm:spPr/>
      <dgm:t>
        <a:bodyPr/>
        <a:lstStyle/>
        <a:p>
          <a:endParaRPr lang="en-US"/>
        </a:p>
      </dgm:t>
    </dgm:pt>
    <dgm:pt modelId="{C7475E5F-6A83-4A73-9AEB-2E37837F9A17}" type="sibTrans" cxnId="{ADD1CB01-9B2F-497F-AE9A-217BBA0DBA34}">
      <dgm:prSet/>
      <dgm:spPr/>
      <dgm:t>
        <a:bodyPr/>
        <a:lstStyle/>
        <a:p>
          <a:endParaRPr lang="en-US"/>
        </a:p>
      </dgm:t>
    </dgm:pt>
    <dgm:pt modelId="{BED75F66-AC63-498C-9CAC-8A6BBB092A9F}">
      <dgm:prSet/>
      <dgm:spPr>
        <a:ln>
          <a:solidFill>
            <a:srgbClr val="8441C7"/>
          </a:solidFill>
        </a:ln>
      </dgm:spPr>
      <dgm:t>
        <a:bodyPr/>
        <a:lstStyle/>
        <a:p>
          <a:r>
            <a:rPr lang="en-US">
              <a:solidFill>
                <a:schemeClr val="tx1"/>
              </a:solidFill>
            </a:rPr>
            <a:t>Participant education modules (WIChealth.org, </a:t>
          </a:r>
          <a:r>
            <a:rPr lang="en-US" err="1">
              <a:solidFill>
                <a:schemeClr val="tx1"/>
              </a:solidFill>
            </a:rPr>
            <a:t>WICSmart</a:t>
          </a:r>
          <a:r>
            <a:rPr lang="en-US">
              <a:solidFill>
                <a:schemeClr val="tx1"/>
              </a:solidFill>
            </a:rPr>
            <a:t>, WIC-ed.com, etc.)</a:t>
          </a:r>
        </a:p>
      </dgm:t>
    </dgm:pt>
    <dgm:pt modelId="{4E01EF9A-7796-46CC-8C1D-C8C92FB76E97}" type="parTrans" cxnId="{D014764C-7693-436F-B42E-7688FCB07167}">
      <dgm:prSet/>
      <dgm:spPr/>
      <dgm:t>
        <a:bodyPr/>
        <a:lstStyle/>
        <a:p>
          <a:endParaRPr lang="en-US"/>
        </a:p>
      </dgm:t>
    </dgm:pt>
    <dgm:pt modelId="{11B2AD8D-6002-42F9-BB1F-A4E455AB832C}" type="sibTrans" cxnId="{D014764C-7693-436F-B42E-7688FCB07167}">
      <dgm:prSet/>
      <dgm:spPr/>
      <dgm:t>
        <a:bodyPr/>
        <a:lstStyle/>
        <a:p>
          <a:endParaRPr lang="en-US"/>
        </a:p>
      </dgm:t>
    </dgm:pt>
    <dgm:pt modelId="{908BF5A7-32CA-4D9B-9C06-1F1985D12D07}">
      <dgm:prSet/>
      <dgm:spPr>
        <a:ln>
          <a:solidFill>
            <a:srgbClr val="8441C7"/>
          </a:solidFill>
        </a:ln>
      </dgm:spPr>
      <dgm:t>
        <a:bodyPr/>
        <a:lstStyle/>
        <a:p>
          <a:r>
            <a:rPr lang="en-US" dirty="0">
              <a:solidFill>
                <a:schemeClr val="tx1"/>
              </a:solidFill>
            </a:rPr>
            <a:t>CDC’s wall/floor graphics</a:t>
          </a:r>
        </a:p>
      </dgm:t>
    </dgm:pt>
    <dgm:pt modelId="{B1BCDE06-BA44-43C0-9AD5-E7F866F0473C}" type="parTrans" cxnId="{03A12CE7-9B2E-4315-8393-BE1F7E68D579}">
      <dgm:prSet/>
      <dgm:spPr/>
      <dgm:t>
        <a:bodyPr/>
        <a:lstStyle/>
        <a:p>
          <a:endParaRPr lang="en-US"/>
        </a:p>
      </dgm:t>
    </dgm:pt>
    <dgm:pt modelId="{707412E6-1009-4197-95E5-8C02044879DF}" type="sibTrans" cxnId="{03A12CE7-9B2E-4315-8393-BE1F7E68D579}">
      <dgm:prSet/>
      <dgm:spPr/>
      <dgm:t>
        <a:bodyPr/>
        <a:lstStyle/>
        <a:p>
          <a:endParaRPr lang="en-US"/>
        </a:p>
      </dgm:t>
    </dgm:pt>
    <dgm:pt modelId="{FDEEDA50-8F4F-4004-8013-C638FFA06E57}">
      <dgm:prSet/>
      <dgm:spPr>
        <a:ln>
          <a:solidFill>
            <a:srgbClr val="8441C7"/>
          </a:solidFill>
        </a:ln>
      </dgm:spPr>
      <dgm:t>
        <a:bodyPr/>
        <a:lstStyle/>
        <a:p>
          <a:r>
            <a:rPr lang="en-US" dirty="0">
              <a:solidFill>
                <a:schemeClr val="tx1"/>
              </a:solidFill>
            </a:rPr>
            <a:t>CDC’s milestones matter brochures</a:t>
          </a:r>
        </a:p>
      </dgm:t>
    </dgm:pt>
    <dgm:pt modelId="{5C6B42CA-5A29-4C16-B426-3F3B1C7B7EFB}" type="parTrans" cxnId="{EAF932A4-5B2A-4A04-B1D5-798D039C87A2}">
      <dgm:prSet/>
      <dgm:spPr/>
      <dgm:t>
        <a:bodyPr/>
        <a:lstStyle/>
        <a:p>
          <a:endParaRPr lang="en-US"/>
        </a:p>
      </dgm:t>
    </dgm:pt>
    <dgm:pt modelId="{9C2CC12C-FB91-4351-8524-FB3F66561334}" type="sibTrans" cxnId="{EAF932A4-5B2A-4A04-B1D5-798D039C87A2}">
      <dgm:prSet/>
      <dgm:spPr/>
      <dgm:t>
        <a:bodyPr/>
        <a:lstStyle/>
        <a:p>
          <a:endParaRPr lang="en-US"/>
        </a:p>
      </dgm:t>
    </dgm:pt>
    <dgm:pt modelId="{35CB9CC7-D6FC-4010-9057-ACEB7C61EB0F}">
      <dgm:prSet/>
      <dgm:spPr>
        <a:ln>
          <a:solidFill>
            <a:srgbClr val="8441C7"/>
          </a:solidFill>
        </a:ln>
      </dgm:spPr>
      <dgm:t>
        <a:bodyPr/>
        <a:lstStyle/>
        <a:p>
          <a:r>
            <a:rPr lang="en-US" dirty="0">
              <a:solidFill>
                <a:schemeClr val="tx1"/>
              </a:solidFill>
            </a:rPr>
            <a:t>CDC’s milestone tracker app</a:t>
          </a:r>
        </a:p>
      </dgm:t>
    </dgm:pt>
    <dgm:pt modelId="{76C4DCDA-64DE-4D4F-B0C6-D1193D61A045}" type="parTrans" cxnId="{E01D4B68-13C7-4E6B-90D8-E41A6511B98F}">
      <dgm:prSet/>
      <dgm:spPr/>
      <dgm:t>
        <a:bodyPr/>
        <a:lstStyle/>
        <a:p>
          <a:endParaRPr lang="en-US"/>
        </a:p>
      </dgm:t>
    </dgm:pt>
    <dgm:pt modelId="{85A0D515-E08B-405E-BBBB-3231AFF490E8}" type="sibTrans" cxnId="{E01D4B68-13C7-4E6B-90D8-E41A6511B98F}">
      <dgm:prSet/>
      <dgm:spPr/>
      <dgm:t>
        <a:bodyPr/>
        <a:lstStyle/>
        <a:p>
          <a:endParaRPr lang="en-US"/>
        </a:p>
      </dgm:t>
    </dgm:pt>
    <dgm:pt modelId="{5D0B8E42-D24E-47FB-A5C8-2905F7EE54A4}">
      <dgm:prSet/>
      <dgm:spPr>
        <a:ln>
          <a:solidFill>
            <a:srgbClr val="8441C7"/>
          </a:solidFill>
        </a:ln>
      </dgm:spPr>
      <dgm:t>
        <a:bodyPr/>
        <a:lstStyle/>
        <a:p>
          <a:r>
            <a:rPr lang="en-US">
              <a:solidFill>
                <a:schemeClr val="tx1"/>
              </a:solidFill>
            </a:rPr>
            <a:t>CDC’s milestones matter posters </a:t>
          </a:r>
        </a:p>
      </dgm:t>
    </dgm:pt>
    <dgm:pt modelId="{D316BD8A-2FD5-4699-8B97-C0E27072AFDC}" type="parTrans" cxnId="{996AA1BF-AF16-4A24-B386-E9E568D2498D}">
      <dgm:prSet/>
      <dgm:spPr/>
      <dgm:t>
        <a:bodyPr/>
        <a:lstStyle/>
        <a:p>
          <a:endParaRPr lang="en-US"/>
        </a:p>
      </dgm:t>
    </dgm:pt>
    <dgm:pt modelId="{27E4E6D9-68F3-4592-B6B0-1E3EC4AA70D8}" type="sibTrans" cxnId="{996AA1BF-AF16-4A24-B386-E9E568D2498D}">
      <dgm:prSet/>
      <dgm:spPr/>
      <dgm:t>
        <a:bodyPr/>
        <a:lstStyle/>
        <a:p>
          <a:endParaRPr lang="en-US"/>
        </a:p>
      </dgm:t>
    </dgm:pt>
    <dgm:pt modelId="{85D3F1F7-62EB-4EDF-B5AC-5E5A0B937D86}">
      <dgm:prSet/>
      <dgm:spPr>
        <a:ln>
          <a:solidFill>
            <a:srgbClr val="8441C7"/>
          </a:solidFill>
        </a:ln>
      </dgm:spPr>
      <dgm:t>
        <a:bodyPr/>
        <a:lstStyle/>
        <a:p>
          <a:r>
            <a:rPr lang="en-US" dirty="0">
              <a:solidFill>
                <a:schemeClr val="tx1"/>
              </a:solidFill>
            </a:rPr>
            <a:t>CDC’s amazing children’s books</a:t>
          </a:r>
        </a:p>
      </dgm:t>
    </dgm:pt>
    <dgm:pt modelId="{0AC4C51C-78D3-4816-A27F-43B515542362}" type="parTrans" cxnId="{6FA8ECCA-D7D0-45C4-A2FA-1C3F06D4656A}">
      <dgm:prSet/>
      <dgm:spPr/>
      <dgm:t>
        <a:bodyPr/>
        <a:lstStyle/>
        <a:p>
          <a:endParaRPr lang="en-US"/>
        </a:p>
      </dgm:t>
    </dgm:pt>
    <dgm:pt modelId="{2F317BA8-35E6-438A-A354-5E714727BFD8}" type="sibTrans" cxnId="{6FA8ECCA-D7D0-45C4-A2FA-1C3F06D4656A}">
      <dgm:prSet/>
      <dgm:spPr/>
      <dgm:t>
        <a:bodyPr/>
        <a:lstStyle/>
        <a:p>
          <a:endParaRPr lang="en-US"/>
        </a:p>
      </dgm:t>
    </dgm:pt>
    <dgm:pt modelId="{5EFA0662-6402-47AD-A5B6-5B4D063122AD}">
      <dgm:prSet/>
      <dgm:spPr>
        <a:ln>
          <a:solidFill>
            <a:srgbClr val="8441C7"/>
          </a:solidFill>
        </a:ln>
      </dgm:spPr>
      <dgm:t>
        <a:bodyPr/>
        <a:lstStyle/>
        <a:p>
          <a:r>
            <a:rPr lang="en-US">
              <a:solidFill>
                <a:schemeClr val="tx1"/>
              </a:solidFill>
            </a:rPr>
            <a:t>CDC’s website</a:t>
          </a:r>
        </a:p>
      </dgm:t>
    </dgm:pt>
    <dgm:pt modelId="{5888D476-2390-4552-8D21-619351D67905}" type="parTrans" cxnId="{A030D022-3B17-4A58-A79F-F34BE9DC9E3B}">
      <dgm:prSet/>
      <dgm:spPr/>
      <dgm:t>
        <a:bodyPr/>
        <a:lstStyle/>
        <a:p>
          <a:endParaRPr lang="en-US"/>
        </a:p>
      </dgm:t>
    </dgm:pt>
    <dgm:pt modelId="{129CCBFC-896A-4D19-AE06-3DF3DF4F551A}" type="sibTrans" cxnId="{A030D022-3B17-4A58-A79F-F34BE9DC9E3B}">
      <dgm:prSet/>
      <dgm:spPr/>
      <dgm:t>
        <a:bodyPr/>
        <a:lstStyle/>
        <a:p>
          <a:endParaRPr lang="en-US"/>
        </a:p>
      </dgm:t>
    </dgm:pt>
    <dgm:pt modelId="{791F0A76-9360-429F-9578-C647C5B5CA5B}" type="pres">
      <dgm:prSet presAssocID="{DE4A57CF-29E5-435D-9A9D-5E4C400E6CC6}" presName="linear" presStyleCnt="0">
        <dgm:presLayoutVars>
          <dgm:dir/>
          <dgm:animLvl val="lvl"/>
          <dgm:resizeHandles val="exact"/>
        </dgm:presLayoutVars>
      </dgm:prSet>
      <dgm:spPr/>
    </dgm:pt>
    <dgm:pt modelId="{E7B3A07C-1C51-4999-A28D-594751B8B795}" type="pres">
      <dgm:prSet presAssocID="{659A06B6-9DC9-4810-8F2D-065771A54D59}" presName="parentLin" presStyleCnt="0"/>
      <dgm:spPr/>
    </dgm:pt>
    <dgm:pt modelId="{3130121D-60D4-4222-8562-17142340A9C0}" type="pres">
      <dgm:prSet presAssocID="{659A06B6-9DC9-4810-8F2D-065771A54D59}" presName="parentLeftMargin" presStyleLbl="node1" presStyleIdx="0" presStyleCnt="2"/>
      <dgm:spPr/>
    </dgm:pt>
    <dgm:pt modelId="{4A9E4C8C-2009-4C38-A9A9-766B02B14921}" type="pres">
      <dgm:prSet presAssocID="{659A06B6-9DC9-4810-8F2D-065771A54D59}" presName="parentText" presStyleLbl="node1" presStyleIdx="0" presStyleCnt="2">
        <dgm:presLayoutVars>
          <dgm:chMax val="0"/>
          <dgm:bulletEnabled val="1"/>
        </dgm:presLayoutVars>
      </dgm:prSet>
      <dgm:spPr/>
    </dgm:pt>
    <dgm:pt modelId="{2A2A6EAD-44C5-40C2-AB5F-CC3E61FD13A1}" type="pres">
      <dgm:prSet presAssocID="{659A06B6-9DC9-4810-8F2D-065771A54D59}" presName="negativeSpace" presStyleCnt="0"/>
      <dgm:spPr/>
    </dgm:pt>
    <dgm:pt modelId="{37571909-D7A4-4D9F-899A-AF8280DCAC78}" type="pres">
      <dgm:prSet presAssocID="{659A06B6-9DC9-4810-8F2D-065771A54D59}" presName="childText" presStyleLbl="conFgAcc1" presStyleIdx="0" presStyleCnt="2">
        <dgm:presLayoutVars>
          <dgm:bulletEnabled val="1"/>
        </dgm:presLayoutVars>
      </dgm:prSet>
      <dgm:spPr/>
    </dgm:pt>
    <dgm:pt modelId="{593C0B86-8C84-4C8E-AD57-520D66BCD419}" type="pres">
      <dgm:prSet presAssocID="{BA447784-2616-4A0F-9A54-55549DA4BD79}" presName="spaceBetweenRectangles" presStyleCnt="0"/>
      <dgm:spPr/>
    </dgm:pt>
    <dgm:pt modelId="{106D8E7D-5392-4257-B50B-B606A38934E7}" type="pres">
      <dgm:prSet presAssocID="{9A956EB8-2DAD-471F-94C4-169ADEB178F4}" presName="parentLin" presStyleCnt="0"/>
      <dgm:spPr/>
    </dgm:pt>
    <dgm:pt modelId="{00879BE0-6DE1-40DA-837B-D9EA55113D8E}" type="pres">
      <dgm:prSet presAssocID="{9A956EB8-2DAD-471F-94C4-169ADEB178F4}" presName="parentLeftMargin" presStyleLbl="node1" presStyleIdx="0" presStyleCnt="2"/>
      <dgm:spPr/>
    </dgm:pt>
    <dgm:pt modelId="{9D54D409-BE03-4B73-A252-F76BF4097802}" type="pres">
      <dgm:prSet presAssocID="{9A956EB8-2DAD-471F-94C4-169ADEB178F4}" presName="parentText" presStyleLbl="node1" presStyleIdx="1" presStyleCnt="2">
        <dgm:presLayoutVars>
          <dgm:chMax val="0"/>
          <dgm:bulletEnabled val="1"/>
        </dgm:presLayoutVars>
      </dgm:prSet>
      <dgm:spPr/>
    </dgm:pt>
    <dgm:pt modelId="{881D3BBF-FA8D-4953-AD67-2078B6034587}" type="pres">
      <dgm:prSet presAssocID="{9A956EB8-2DAD-471F-94C4-169ADEB178F4}" presName="negativeSpace" presStyleCnt="0"/>
      <dgm:spPr/>
    </dgm:pt>
    <dgm:pt modelId="{F3D02F6F-2DEE-4630-9D65-F8C99514455F}" type="pres">
      <dgm:prSet presAssocID="{9A956EB8-2DAD-471F-94C4-169ADEB178F4}" presName="childText" presStyleLbl="conFgAcc1" presStyleIdx="1" presStyleCnt="2">
        <dgm:presLayoutVars>
          <dgm:bulletEnabled val="1"/>
        </dgm:presLayoutVars>
      </dgm:prSet>
      <dgm:spPr/>
    </dgm:pt>
  </dgm:ptLst>
  <dgm:cxnLst>
    <dgm:cxn modelId="{ADD1CB01-9B2F-497F-AE9A-217BBA0DBA34}" srcId="{659A06B6-9DC9-4810-8F2D-065771A54D59}" destId="{FE07132F-9914-4447-9D04-6DE570F323BD}" srcOrd="5" destOrd="0" parTransId="{2749A272-79E8-469A-AAF4-B3EBA6DAF869}" sibTransId="{C7475E5F-6A83-4A73-9AEB-2E37837F9A17}"/>
    <dgm:cxn modelId="{19741B07-9DB0-45B3-80B1-84E54E60CEDA}" type="presOf" srcId="{3170734B-DAE9-429D-974F-9C0DD73825D1}" destId="{37571909-D7A4-4D9F-899A-AF8280DCAC78}" srcOrd="0" destOrd="0" presId="urn:microsoft.com/office/officeart/2005/8/layout/list1"/>
    <dgm:cxn modelId="{56176007-6D78-461F-837E-768708ABF25A}" type="presOf" srcId="{659A06B6-9DC9-4810-8F2D-065771A54D59}" destId="{4A9E4C8C-2009-4C38-A9A9-766B02B14921}" srcOrd="1" destOrd="0" presId="urn:microsoft.com/office/officeart/2005/8/layout/list1"/>
    <dgm:cxn modelId="{7955FA1D-7719-4D42-B133-F650E809F994}" srcId="{9A956EB8-2DAD-471F-94C4-169ADEB178F4}" destId="{E3F85E4F-DE2A-4937-80F6-B7EDB3DCB04E}" srcOrd="0" destOrd="0" parTransId="{5A695557-DD7B-45B9-9E16-BE934489E6B2}" sibTransId="{A434F8EF-C1F1-401B-A86F-25E09B373F06}"/>
    <dgm:cxn modelId="{A030D022-3B17-4A58-A79F-F34BE9DC9E3B}" srcId="{659A06B6-9DC9-4810-8F2D-065771A54D59}" destId="{5EFA0662-6402-47AD-A5B6-5B4D063122AD}" srcOrd="6" destOrd="0" parTransId="{5888D476-2390-4552-8D21-619351D67905}" sibTransId="{129CCBFC-896A-4D19-AE06-3DF3DF4F551A}"/>
    <dgm:cxn modelId="{BB8F2B40-83AC-49C0-B17E-D1EFBDBA51B5}" type="presOf" srcId="{FDEEDA50-8F4F-4004-8013-C638FFA06E57}" destId="{37571909-D7A4-4D9F-899A-AF8280DCAC78}" srcOrd="0" destOrd="4" presId="urn:microsoft.com/office/officeart/2005/8/layout/list1"/>
    <dgm:cxn modelId="{E5326D60-5BE7-45EE-A30D-0DB11BFC4A1F}" type="presOf" srcId="{5EFA0662-6402-47AD-A5B6-5B4D063122AD}" destId="{37571909-D7A4-4D9F-899A-AF8280DCAC78}" srcOrd="0" destOrd="6" presId="urn:microsoft.com/office/officeart/2005/8/layout/list1"/>
    <dgm:cxn modelId="{B618C044-8C7F-4776-8B8B-2F3ED5D1D576}" srcId="{DE4A57CF-29E5-435D-9A9D-5E4C400E6CC6}" destId="{659A06B6-9DC9-4810-8F2D-065771A54D59}" srcOrd="0" destOrd="0" parTransId="{C65EC8C0-9B93-4E7E-B81F-69870463BCC3}" sibTransId="{BA447784-2616-4A0F-9A54-55549DA4BD79}"/>
    <dgm:cxn modelId="{E01D4B68-13C7-4E6B-90D8-E41A6511B98F}" srcId="{659A06B6-9DC9-4810-8F2D-065771A54D59}" destId="{35CB9CC7-D6FC-4010-9057-ACEB7C61EB0F}" srcOrd="1" destOrd="0" parTransId="{76C4DCDA-64DE-4D4F-B0C6-D1193D61A045}" sibTransId="{85A0D515-E08B-405E-BBBB-3231AFF490E8}"/>
    <dgm:cxn modelId="{D014764C-7693-436F-B42E-7688FCB07167}" srcId="{659A06B6-9DC9-4810-8F2D-065771A54D59}" destId="{BED75F66-AC63-498C-9CAC-8A6BBB092A9F}" srcOrd="2" destOrd="0" parTransId="{4E01EF9A-7796-46CC-8C1D-C8C92FB76E97}" sibTransId="{11B2AD8D-6002-42F9-BB1F-A4E455AB832C}"/>
    <dgm:cxn modelId="{EF198C71-2687-4E75-A4A7-948C61021234}" type="presOf" srcId="{FE07132F-9914-4447-9D04-6DE570F323BD}" destId="{37571909-D7A4-4D9F-899A-AF8280DCAC78}" srcOrd="0" destOrd="5" presId="urn:microsoft.com/office/officeart/2005/8/layout/list1"/>
    <dgm:cxn modelId="{E07D0C72-C9B6-4FC3-B605-B92B17323D1E}" type="presOf" srcId="{9A956EB8-2DAD-471F-94C4-169ADEB178F4}" destId="{9D54D409-BE03-4B73-A252-F76BF4097802}" srcOrd="1" destOrd="0" presId="urn:microsoft.com/office/officeart/2005/8/layout/list1"/>
    <dgm:cxn modelId="{ED672A7C-8E0E-42CF-AC79-B973D7813F8A}" type="presOf" srcId="{5D0B8E42-D24E-47FB-A5C8-2905F7EE54A4}" destId="{37571909-D7A4-4D9F-899A-AF8280DCAC78}" srcOrd="0" destOrd="7" presId="urn:microsoft.com/office/officeart/2005/8/layout/list1"/>
    <dgm:cxn modelId="{493FCF91-BFFD-4954-B419-DCCCBC13E889}" type="presOf" srcId="{35CB9CC7-D6FC-4010-9057-ACEB7C61EB0F}" destId="{37571909-D7A4-4D9F-899A-AF8280DCAC78}" srcOrd="0" destOrd="1" presId="urn:microsoft.com/office/officeart/2005/8/layout/list1"/>
    <dgm:cxn modelId="{2D058B94-D162-40BC-B3AF-AD3038C0049A}" srcId="{9A956EB8-2DAD-471F-94C4-169ADEB178F4}" destId="{4BBC838B-D449-4A93-B49D-051B604A5D8D}" srcOrd="1" destOrd="0" parTransId="{8F39B59D-DAC1-4B2B-871C-DA2C89631F88}" sibTransId="{D1DB1F62-929A-4A2E-9D72-7C5B468F4CA1}"/>
    <dgm:cxn modelId="{6C87B99D-7389-4896-BAEE-4B1D279C993C}" type="presOf" srcId="{E3F85E4F-DE2A-4937-80F6-B7EDB3DCB04E}" destId="{F3D02F6F-2DEE-4630-9D65-F8C99514455F}" srcOrd="0" destOrd="0" presId="urn:microsoft.com/office/officeart/2005/8/layout/list1"/>
    <dgm:cxn modelId="{BE8BC19F-6CAD-43D2-8CE8-575D0FAB1104}" type="presOf" srcId="{85D3F1F7-62EB-4EDF-B5AC-5E5A0B937D86}" destId="{37571909-D7A4-4D9F-899A-AF8280DCAC78}" srcOrd="0" destOrd="8" presId="urn:microsoft.com/office/officeart/2005/8/layout/list1"/>
    <dgm:cxn modelId="{EAF932A4-5B2A-4A04-B1D5-798D039C87A2}" srcId="{659A06B6-9DC9-4810-8F2D-065771A54D59}" destId="{FDEEDA50-8F4F-4004-8013-C638FFA06E57}" srcOrd="4" destOrd="0" parTransId="{5C6B42CA-5A29-4C16-B426-3F3B1C7B7EFB}" sibTransId="{9C2CC12C-FB91-4351-8524-FB3F66561334}"/>
    <dgm:cxn modelId="{C53D51A7-7252-49ED-A386-5822BE4A5666}" type="presOf" srcId="{659A06B6-9DC9-4810-8F2D-065771A54D59}" destId="{3130121D-60D4-4222-8562-17142340A9C0}" srcOrd="0" destOrd="0" presId="urn:microsoft.com/office/officeart/2005/8/layout/list1"/>
    <dgm:cxn modelId="{8D5C06A8-78A1-441C-A1FE-BDA35E12A5F2}" type="presOf" srcId="{DE4A57CF-29E5-435D-9A9D-5E4C400E6CC6}" destId="{791F0A76-9360-429F-9578-C647C5B5CA5B}" srcOrd="0" destOrd="0" presId="urn:microsoft.com/office/officeart/2005/8/layout/list1"/>
    <dgm:cxn modelId="{821EA5AD-75E4-4A40-89F1-85DF44FDB22A}" srcId="{DE4A57CF-29E5-435D-9A9D-5E4C400E6CC6}" destId="{9A956EB8-2DAD-471F-94C4-169ADEB178F4}" srcOrd="1" destOrd="0" parTransId="{1341EE57-89BF-479D-9868-F25CD1702976}" sibTransId="{406E9F7F-8E9B-4349-B59E-4E32A1E45CA0}"/>
    <dgm:cxn modelId="{587E6DB1-169A-424C-A18C-8681A1A7D112}" type="presOf" srcId="{BED75F66-AC63-498C-9CAC-8A6BBB092A9F}" destId="{37571909-D7A4-4D9F-899A-AF8280DCAC78}" srcOrd="0" destOrd="2" presId="urn:microsoft.com/office/officeart/2005/8/layout/list1"/>
    <dgm:cxn modelId="{996AA1BF-AF16-4A24-B386-E9E568D2498D}" srcId="{659A06B6-9DC9-4810-8F2D-065771A54D59}" destId="{5D0B8E42-D24E-47FB-A5C8-2905F7EE54A4}" srcOrd="7" destOrd="0" parTransId="{D316BD8A-2FD5-4699-8B97-C0E27072AFDC}" sibTransId="{27E4E6D9-68F3-4592-B6B0-1E3EC4AA70D8}"/>
    <dgm:cxn modelId="{AA64F7BF-CDD7-428C-95CE-EEF842CBFD11}" srcId="{659A06B6-9DC9-4810-8F2D-065771A54D59}" destId="{3170734B-DAE9-429D-974F-9C0DD73825D1}" srcOrd="0" destOrd="0" parTransId="{6E17E2BC-49CE-49FC-9E2D-8B10CA652A88}" sibTransId="{E526B5C5-9387-4CE8-9FA3-05384DAC6936}"/>
    <dgm:cxn modelId="{3C56ACC2-A034-468C-83F7-CE1C43D4B088}" type="presOf" srcId="{9A956EB8-2DAD-471F-94C4-169ADEB178F4}" destId="{00879BE0-6DE1-40DA-837B-D9EA55113D8E}" srcOrd="0" destOrd="0" presId="urn:microsoft.com/office/officeart/2005/8/layout/list1"/>
    <dgm:cxn modelId="{7E0A99C3-E52B-433A-A346-9DB845431F52}" type="presOf" srcId="{908BF5A7-32CA-4D9B-9C06-1F1985D12D07}" destId="{37571909-D7A4-4D9F-899A-AF8280DCAC78}" srcOrd="0" destOrd="3" presId="urn:microsoft.com/office/officeart/2005/8/layout/list1"/>
    <dgm:cxn modelId="{6FA8ECCA-D7D0-45C4-A2FA-1C3F06D4656A}" srcId="{659A06B6-9DC9-4810-8F2D-065771A54D59}" destId="{85D3F1F7-62EB-4EDF-B5AC-5E5A0B937D86}" srcOrd="8" destOrd="0" parTransId="{0AC4C51C-78D3-4816-A27F-43B515542362}" sibTransId="{2F317BA8-35E6-438A-A354-5E714727BFD8}"/>
    <dgm:cxn modelId="{7D2319DF-BF8E-4D2E-A13B-58BE96AD79D9}" type="presOf" srcId="{4BBC838B-D449-4A93-B49D-051B604A5D8D}" destId="{F3D02F6F-2DEE-4630-9D65-F8C99514455F}" srcOrd="0" destOrd="1" presId="urn:microsoft.com/office/officeart/2005/8/layout/list1"/>
    <dgm:cxn modelId="{03A12CE7-9B2E-4315-8393-BE1F7E68D579}" srcId="{659A06B6-9DC9-4810-8F2D-065771A54D59}" destId="{908BF5A7-32CA-4D9B-9C06-1F1985D12D07}" srcOrd="3" destOrd="0" parTransId="{B1BCDE06-BA44-43C0-9AD5-E7F866F0473C}" sibTransId="{707412E6-1009-4197-95E5-8C02044879DF}"/>
    <dgm:cxn modelId="{0477795B-9840-4729-A2CE-BA23266B593D}" type="presParOf" srcId="{791F0A76-9360-429F-9578-C647C5B5CA5B}" destId="{E7B3A07C-1C51-4999-A28D-594751B8B795}" srcOrd="0" destOrd="0" presId="urn:microsoft.com/office/officeart/2005/8/layout/list1"/>
    <dgm:cxn modelId="{3CCF0587-C935-41FD-A9D0-1C005DC3895E}" type="presParOf" srcId="{E7B3A07C-1C51-4999-A28D-594751B8B795}" destId="{3130121D-60D4-4222-8562-17142340A9C0}" srcOrd="0" destOrd="0" presId="urn:microsoft.com/office/officeart/2005/8/layout/list1"/>
    <dgm:cxn modelId="{415FF6A4-8BF3-45E1-B3DD-498FCE3D0E8D}" type="presParOf" srcId="{E7B3A07C-1C51-4999-A28D-594751B8B795}" destId="{4A9E4C8C-2009-4C38-A9A9-766B02B14921}" srcOrd="1" destOrd="0" presId="urn:microsoft.com/office/officeart/2005/8/layout/list1"/>
    <dgm:cxn modelId="{DF08F93F-FA0D-4D15-888D-62CA1F243AA0}" type="presParOf" srcId="{791F0A76-9360-429F-9578-C647C5B5CA5B}" destId="{2A2A6EAD-44C5-40C2-AB5F-CC3E61FD13A1}" srcOrd="1" destOrd="0" presId="urn:microsoft.com/office/officeart/2005/8/layout/list1"/>
    <dgm:cxn modelId="{1D2A6BDA-D5DE-4BDD-9E69-236669493369}" type="presParOf" srcId="{791F0A76-9360-429F-9578-C647C5B5CA5B}" destId="{37571909-D7A4-4D9F-899A-AF8280DCAC78}" srcOrd="2" destOrd="0" presId="urn:microsoft.com/office/officeart/2005/8/layout/list1"/>
    <dgm:cxn modelId="{0AA0D2C8-AF89-4C2F-A928-EE69F105536D}" type="presParOf" srcId="{791F0A76-9360-429F-9578-C647C5B5CA5B}" destId="{593C0B86-8C84-4C8E-AD57-520D66BCD419}" srcOrd="3" destOrd="0" presId="urn:microsoft.com/office/officeart/2005/8/layout/list1"/>
    <dgm:cxn modelId="{47690596-26B9-48B4-9277-60294DEFF680}" type="presParOf" srcId="{791F0A76-9360-429F-9578-C647C5B5CA5B}" destId="{106D8E7D-5392-4257-B50B-B606A38934E7}" srcOrd="4" destOrd="0" presId="urn:microsoft.com/office/officeart/2005/8/layout/list1"/>
    <dgm:cxn modelId="{655706B0-8BD6-4655-9930-0E5A798BAB33}" type="presParOf" srcId="{106D8E7D-5392-4257-B50B-B606A38934E7}" destId="{00879BE0-6DE1-40DA-837B-D9EA55113D8E}" srcOrd="0" destOrd="0" presId="urn:microsoft.com/office/officeart/2005/8/layout/list1"/>
    <dgm:cxn modelId="{AB075643-BE30-42B3-8293-FC82D696014F}" type="presParOf" srcId="{106D8E7D-5392-4257-B50B-B606A38934E7}" destId="{9D54D409-BE03-4B73-A252-F76BF4097802}" srcOrd="1" destOrd="0" presId="urn:microsoft.com/office/officeart/2005/8/layout/list1"/>
    <dgm:cxn modelId="{DBC01A15-E8C0-4312-847D-A473728FC0B2}" type="presParOf" srcId="{791F0A76-9360-429F-9578-C647C5B5CA5B}" destId="{881D3BBF-FA8D-4953-AD67-2078B6034587}" srcOrd="5" destOrd="0" presId="urn:microsoft.com/office/officeart/2005/8/layout/list1"/>
    <dgm:cxn modelId="{76580A5A-A45B-4261-B8D8-3EDBACBB8CAD}" type="presParOf" srcId="{791F0A76-9360-429F-9578-C647C5B5CA5B}" destId="{F3D02F6F-2DEE-4630-9D65-F8C99514455F}"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4A57CF-29E5-435D-9A9D-5E4C400E6CC6}"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659A06B6-9DC9-4810-8F2D-065771A54D59}">
      <dgm:prSet/>
      <dgm:spPr>
        <a:solidFill>
          <a:srgbClr val="EED8EA"/>
        </a:solidFill>
        <a:ln>
          <a:noFill/>
        </a:ln>
      </dgm:spPr>
      <dgm:t>
        <a:bodyPr/>
        <a:lstStyle/>
        <a:p>
          <a:r>
            <a:rPr lang="en-US">
              <a:solidFill>
                <a:schemeClr val="tx1"/>
              </a:solidFill>
              <a:latin typeface="+mn-lt"/>
            </a:rPr>
            <a:t>Barriers:</a:t>
          </a:r>
        </a:p>
      </dgm:t>
    </dgm:pt>
    <dgm:pt modelId="{C65EC8C0-9B93-4E7E-B81F-69870463BCC3}" type="parTrans" cxnId="{B618C044-8C7F-4776-8B8B-2F3ED5D1D576}">
      <dgm:prSet/>
      <dgm:spPr/>
      <dgm:t>
        <a:bodyPr/>
        <a:lstStyle/>
        <a:p>
          <a:endParaRPr lang="en-US"/>
        </a:p>
      </dgm:t>
    </dgm:pt>
    <dgm:pt modelId="{BA447784-2616-4A0F-9A54-55549DA4BD79}" type="sibTrans" cxnId="{B618C044-8C7F-4776-8B8B-2F3ED5D1D576}">
      <dgm:prSet/>
      <dgm:spPr/>
      <dgm:t>
        <a:bodyPr/>
        <a:lstStyle/>
        <a:p>
          <a:endParaRPr lang="en-US"/>
        </a:p>
      </dgm:t>
    </dgm:pt>
    <dgm:pt modelId="{3170734B-DAE9-429D-974F-9C0DD73825D1}">
      <dgm:prSet/>
      <dgm:spPr>
        <a:ln>
          <a:solidFill>
            <a:srgbClr val="8441C7"/>
          </a:solidFill>
        </a:ln>
      </dgm:spPr>
      <dgm:t>
        <a:bodyPr/>
        <a:lstStyle/>
        <a:p>
          <a:r>
            <a:rPr lang="en-US">
              <a:solidFill>
                <a:schemeClr val="tx1"/>
              </a:solidFill>
            </a:rPr>
            <a:t>59% not enough frontline staff time </a:t>
          </a:r>
        </a:p>
      </dgm:t>
    </dgm:pt>
    <dgm:pt modelId="{6E17E2BC-49CE-49FC-9E2D-8B10CA652A88}" type="parTrans" cxnId="{AA64F7BF-CDD7-428C-95CE-EEF842CBFD11}">
      <dgm:prSet/>
      <dgm:spPr/>
      <dgm:t>
        <a:bodyPr/>
        <a:lstStyle/>
        <a:p>
          <a:endParaRPr lang="en-US"/>
        </a:p>
      </dgm:t>
    </dgm:pt>
    <dgm:pt modelId="{E526B5C5-9387-4CE8-9FA3-05384DAC6936}" type="sibTrans" cxnId="{AA64F7BF-CDD7-428C-95CE-EEF842CBFD11}">
      <dgm:prSet/>
      <dgm:spPr/>
      <dgm:t>
        <a:bodyPr/>
        <a:lstStyle/>
        <a:p>
          <a:endParaRPr lang="en-US"/>
        </a:p>
      </dgm:t>
    </dgm:pt>
    <dgm:pt modelId="{9A956EB8-2DAD-471F-94C4-169ADEB178F4}">
      <dgm:prSet/>
      <dgm:spPr>
        <a:solidFill>
          <a:srgbClr val="EED8EA"/>
        </a:solidFill>
      </dgm:spPr>
      <dgm:t>
        <a:bodyPr/>
        <a:lstStyle/>
        <a:p>
          <a:r>
            <a:rPr lang="en-US">
              <a:solidFill>
                <a:schemeClr val="tx1"/>
              </a:solidFill>
            </a:rPr>
            <a:t>Suggestions for how ASPHN/CDC can better support staff:</a:t>
          </a:r>
        </a:p>
      </dgm:t>
    </dgm:pt>
    <dgm:pt modelId="{1341EE57-89BF-479D-9868-F25CD1702976}" type="parTrans" cxnId="{821EA5AD-75E4-4A40-89F1-85DF44FDB22A}">
      <dgm:prSet/>
      <dgm:spPr/>
      <dgm:t>
        <a:bodyPr/>
        <a:lstStyle/>
        <a:p>
          <a:endParaRPr lang="en-US"/>
        </a:p>
      </dgm:t>
    </dgm:pt>
    <dgm:pt modelId="{406E9F7F-8E9B-4349-B59E-4E32A1E45CA0}" type="sibTrans" cxnId="{821EA5AD-75E4-4A40-89F1-85DF44FDB22A}">
      <dgm:prSet/>
      <dgm:spPr/>
      <dgm:t>
        <a:bodyPr/>
        <a:lstStyle/>
        <a:p>
          <a:endParaRPr lang="en-US"/>
        </a:p>
      </dgm:t>
    </dgm:pt>
    <dgm:pt modelId="{E3F85E4F-DE2A-4937-80F6-B7EDB3DCB04E}">
      <dgm:prSet/>
      <dgm:spPr>
        <a:ln>
          <a:solidFill>
            <a:srgbClr val="8441C7"/>
          </a:solidFill>
        </a:ln>
      </dgm:spPr>
      <dgm:t>
        <a:bodyPr/>
        <a:lstStyle/>
        <a:p>
          <a:r>
            <a:rPr lang="en-US">
              <a:solidFill>
                <a:schemeClr val="tx1"/>
              </a:solidFill>
            </a:rPr>
            <a:t>Improve access to materials and printing funds</a:t>
          </a:r>
        </a:p>
      </dgm:t>
    </dgm:pt>
    <dgm:pt modelId="{5A695557-DD7B-45B9-9E16-BE934489E6B2}" type="parTrans" cxnId="{7955FA1D-7719-4D42-B133-F650E809F994}">
      <dgm:prSet/>
      <dgm:spPr/>
      <dgm:t>
        <a:bodyPr/>
        <a:lstStyle/>
        <a:p>
          <a:endParaRPr lang="en-US"/>
        </a:p>
      </dgm:t>
    </dgm:pt>
    <dgm:pt modelId="{A434F8EF-C1F1-401B-A86F-25E09B373F06}" type="sibTrans" cxnId="{7955FA1D-7719-4D42-B133-F650E809F994}">
      <dgm:prSet/>
      <dgm:spPr/>
      <dgm:t>
        <a:bodyPr/>
        <a:lstStyle/>
        <a:p>
          <a:endParaRPr lang="en-US"/>
        </a:p>
      </dgm:t>
    </dgm:pt>
    <dgm:pt modelId="{6E4E8EDD-D090-44CA-988F-946832719093}">
      <dgm:prSet/>
      <dgm:spPr>
        <a:ln>
          <a:solidFill>
            <a:srgbClr val="8441C7"/>
          </a:solidFill>
        </a:ln>
      </dgm:spPr>
      <dgm:t>
        <a:bodyPr/>
        <a:lstStyle/>
        <a:p>
          <a:r>
            <a:rPr lang="en-US">
              <a:solidFill>
                <a:schemeClr val="tx1"/>
              </a:solidFill>
            </a:rPr>
            <a:t>29% faced no barriers</a:t>
          </a:r>
        </a:p>
      </dgm:t>
    </dgm:pt>
    <dgm:pt modelId="{20C40CF8-B457-4245-8FBA-2133C3D1E1A1}" type="parTrans" cxnId="{4C71C1B3-0C05-47FA-BEBC-AA9AAC23762F}">
      <dgm:prSet/>
      <dgm:spPr/>
      <dgm:t>
        <a:bodyPr/>
        <a:lstStyle/>
        <a:p>
          <a:endParaRPr lang="en-US"/>
        </a:p>
      </dgm:t>
    </dgm:pt>
    <dgm:pt modelId="{915D5613-0512-40ED-90AA-6F17DB8B25EE}" type="sibTrans" cxnId="{4C71C1B3-0C05-47FA-BEBC-AA9AAC23762F}">
      <dgm:prSet/>
      <dgm:spPr/>
      <dgm:t>
        <a:bodyPr/>
        <a:lstStyle/>
        <a:p>
          <a:endParaRPr lang="en-US"/>
        </a:p>
      </dgm:t>
    </dgm:pt>
    <dgm:pt modelId="{57D17A07-2867-49E9-AE80-47198DA2419C}">
      <dgm:prSet/>
      <dgm:spPr>
        <a:ln>
          <a:solidFill>
            <a:srgbClr val="8441C7"/>
          </a:solidFill>
        </a:ln>
      </dgm:spPr>
      <dgm:t>
        <a:bodyPr/>
        <a:lstStyle/>
        <a:p>
          <a:r>
            <a:rPr lang="en-US">
              <a:solidFill>
                <a:schemeClr val="tx1"/>
              </a:solidFill>
            </a:rPr>
            <a:t>41% hesitance to add another program or initiative </a:t>
          </a:r>
        </a:p>
      </dgm:t>
    </dgm:pt>
    <dgm:pt modelId="{2A0424CD-615F-4BDA-892B-9ACCCA1B10B2}" type="parTrans" cxnId="{F477DE66-5EAE-42A5-9ED6-1E2F205C6D8E}">
      <dgm:prSet/>
      <dgm:spPr/>
      <dgm:t>
        <a:bodyPr/>
        <a:lstStyle/>
        <a:p>
          <a:endParaRPr lang="en-US"/>
        </a:p>
      </dgm:t>
    </dgm:pt>
    <dgm:pt modelId="{38EE84D1-BAC7-4E3F-BC6C-836D61784A9A}" type="sibTrans" cxnId="{F477DE66-5EAE-42A5-9ED6-1E2F205C6D8E}">
      <dgm:prSet/>
      <dgm:spPr/>
      <dgm:t>
        <a:bodyPr/>
        <a:lstStyle/>
        <a:p>
          <a:endParaRPr lang="en-US"/>
        </a:p>
      </dgm:t>
    </dgm:pt>
    <dgm:pt modelId="{A5C658EB-62CA-46EC-BED5-36DF56DAB7DF}">
      <dgm:prSet/>
      <dgm:spPr>
        <a:ln>
          <a:solidFill>
            <a:srgbClr val="8441C7"/>
          </a:solidFill>
        </a:ln>
      </dgm:spPr>
      <dgm:t>
        <a:bodyPr/>
        <a:lstStyle/>
        <a:p>
          <a:r>
            <a:rPr lang="en-US">
              <a:solidFill>
                <a:schemeClr val="tx1"/>
              </a:solidFill>
            </a:rPr>
            <a:t>35% staff turnover </a:t>
          </a:r>
        </a:p>
      </dgm:t>
    </dgm:pt>
    <dgm:pt modelId="{672D970E-8CF2-45BD-A768-786EFEC77934}" type="parTrans" cxnId="{F7581855-8E4E-469C-B6CB-A794DBF21FDD}">
      <dgm:prSet/>
      <dgm:spPr/>
      <dgm:t>
        <a:bodyPr/>
        <a:lstStyle/>
        <a:p>
          <a:endParaRPr lang="en-US"/>
        </a:p>
      </dgm:t>
    </dgm:pt>
    <dgm:pt modelId="{AAB434E6-A95A-4AAA-A1A2-E6146D3F0A6F}" type="sibTrans" cxnId="{F7581855-8E4E-469C-B6CB-A794DBF21FDD}">
      <dgm:prSet/>
      <dgm:spPr/>
      <dgm:t>
        <a:bodyPr/>
        <a:lstStyle/>
        <a:p>
          <a:endParaRPr lang="en-US"/>
        </a:p>
      </dgm:t>
    </dgm:pt>
    <dgm:pt modelId="{1531E07A-E9BD-47A9-A8B6-8E0E829751DF}">
      <dgm:prSet/>
      <dgm:spPr>
        <a:ln>
          <a:solidFill>
            <a:srgbClr val="8441C7"/>
          </a:solidFill>
        </a:ln>
      </dgm:spPr>
      <dgm:t>
        <a:bodyPr/>
        <a:lstStyle/>
        <a:p>
          <a:r>
            <a:rPr lang="en-US">
              <a:solidFill>
                <a:schemeClr val="tx1"/>
              </a:solidFill>
            </a:rPr>
            <a:t>Continue monthly training</a:t>
          </a:r>
        </a:p>
      </dgm:t>
    </dgm:pt>
    <dgm:pt modelId="{CF11A62C-7971-46F3-86E7-E9D22555458D}" type="parTrans" cxnId="{C613927B-F2F1-49D3-9873-E0236BAD9247}">
      <dgm:prSet/>
      <dgm:spPr/>
    </dgm:pt>
    <dgm:pt modelId="{710CF32B-FB32-442C-98B1-4233828C5DDF}" type="sibTrans" cxnId="{C613927B-F2F1-49D3-9873-E0236BAD9247}">
      <dgm:prSet/>
      <dgm:spPr/>
    </dgm:pt>
    <dgm:pt modelId="{884365DB-C788-49D5-B13C-0E75AB4E3CE7}">
      <dgm:prSet/>
      <dgm:spPr>
        <a:ln>
          <a:solidFill>
            <a:srgbClr val="8441C7"/>
          </a:solidFill>
        </a:ln>
      </dgm:spPr>
      <dgm:t>
        <a:bodyPr/>
        <a:lstStyle/>
        <a:p>
          <a:r>
            <a:rPr lang="en-US">
              <a:solidFill>
                <a:schemeClr val="tx1"/>
              </a:solidFill>
            </a:rPr>
            <a:t>Offer refresher courses for experienced checklist users</a:t>
          </a:r>
        </a:p>
      </dgm:t>
    </dgm:pt>
    <dgm:pt modelId="{4C036DBD-8CFA-4084-B9CF-90405A4D3865}" type="parTrans" cxnId="{23AA3BD6-51ED-4504-9BE1-B9709307F133}">
      <dgm:prSet/>
      <dgm:spPr/>
    </dgm:pt>
    <dgm:pt modelId="{D79C34A1-40DE-4B67-BBF4-B8FE32053EAC}" type="sibTrans" cxnId="{23AA3BD6-51ED-4504-9BE1-B9709307F133}">
      <dgm:prSet/>
      <dgm:spPr/>
    </dgm:pt>
    <dgm:pt modelId="{C2122A0A-CDC7-4D1D-932C-404F89B72EEE}">
      <dgm:prSet/>
      <dgm:spPr>
        <a:ln>
          <a:solidFill>
            <a:srgbClr val="8441C7"/>
          </a:solidFill>
        </a:ln>
      </dgm:spPr>
      <dgm:t>
        <a:bodyPr/>
        <a:lstStyle/>
        <a:p>
          <a:r>
            <a:rPr lang="en-US">
              <a:solidFill>
                <a:schemeClr val="tx1"/>
              </a:solidFill>
            </a:rPr>
            <a:t>Conduct survey with WIC participants</a:t>
          </a:r>
        </a:p>
      </dgm:t>
    </dgm:pt>
    <dgm:pt modelId="{DBDEAB9D-A451-4869-B012-D14EEDD1D488}" type="parTrans" cxnId="{EE6104FD-C138-4747-87B1-D1448F7AA0C4}">
      <dgm:prSet/>
      <dgm:spPr/>
    </dgm:pt>
    <dgm:pt modelId="{7AF00B73-3B87-42F1-95D9-B3CDA92FBF41}" type="sibTrans" cxnId="{EE6104FD-C138-4747-87B1-D1448F7AA0C4}">
      <dgm:prSet/>
      <dgm:spPr/>
    </dgm:pt>
    <dgm:pt modelId="{289B7466-ECD0-4C39-86EA-34F486AC2E8A}">
      <dgm:prSet/>
      <dgm:spPr>
        <a:ln>
          <a:solidFill>
            <a:srgbClr val="8441C7"/>
          </a:solidFill>
        </a:ln>
      </dgm:spPr>
      <dgm:t>
        <a:bodyPr/>
        <a:lstStyle/>
        <a:p>
          <a:r>
            <a:rPr lang="en-US">
              <a:solidFill>
                <a:schemeClr val="tx1"/>
              </a:solidFill>
            </a:rPr>
            <a:t>Support 1:1 state connections</a:t>
          </a:r>
        </a:p>
      </dgm:t>
    </dgm:pt>
    <dgm:pt modelId="{427541F7-1DB6-44F9-BC45-12C778E13B82}" type="parTrans" cxnId="{2813BCAF-FCCB-4779-BBEA-57E13C0382D3}">
      <dgm:prSet/>
      <dgm:spPr/>
    </dgm:pt>
    <dgm:pt modelId="{B3F43DB3-81F9-4BB0-A642-EAE8C417A4AC}" type="sibTrans" cxnId="{2813BCAF-FCCB-4779-BBEA-57E13C0382D3}">
      <dgm:prSet/>
      <dgm:spPr/>
    </dgm:pt>
    <dgm:pt modelId="{791F0A76-9360-429F-9578-C647C5B5CA5B}" type="pres">
      <dgm:prSet presAssocID="{DE4A57CF-29E5-435D-9A9D-5E4C400E6CC6}" presName="linear" presStyleCnt="0">
        <dgm:presLayoutVars>
          <dgm:dir/>
          <dgm:animLvl val="lvl"/>
          <dgm:resizeHandles val="exact"/>
        </dgm:presLayoutVars>
      </dgm:prSet>
      <dgm:spPr/>
    </dgm:pt>
    <dgm:pt modelId="{E7B3A07C-1C51-4999-A28D-594751B8B795}" type="pres">
      <dgm:prSet presAssocID="{659A06B6-9DC9-4810-8F2D-065771A54D59}" presName="parentLin" presStyleCnt="0"/>
      <dgm:spPr/>
    </dgm:pt>
    <dgm:pt modelId="{3130121D-60D4-4222-8562-17142340A9C0}" type="pres">
      <dgm:prSet presAssocID="{659A06B6-9DC9-4810-8F2D-065771A54D59}" presName="parentLeftMargin" presStyleLbl="node1" presStyleIdx="0" presStyleCnt="2"/>
      <dgm:spPr/>
    </dgm:pt>
    <dgm:pt modelId="{4A9E4C8C-2009-4C38-A9A9-766B02B14921}" type="pres">
      <dgm:prSet presAssocID="{659A06B6-9DC9-4810-8F2D-065771A54D59}" presName="parentText" presStyleLbl="node1" presStyleIdx="0" presStyleCnt="2">
        <dgm:presLayoutVars>
          <dgm:chMax val="0"/>
          <dgm:bulletEnabled val="1"/>
        </dgm:presLayoutVars>
      </dgm:prSet>
      <dgm:spPr/>
    </dgm:pt>
    <dgm:pt modelId="{2A2A6EAD-44C5-40C2-AB5F-CC3E61FD13A1}" type="pres">
      <dgm:prSet presAssocID="{659A06B6-9DC9-4810-8F2D-065771A54D59}" presName="negativeSpace" presStyleCnt="0"/>
      <dgm:spPr/>
    </dgm:pt>
    <dgm:pt modelId="{37571909-D7A4-4D9F-899A-AF8280DCAC78}" type="pres">
      <dgm:prSet presAssocID="{659A06B6-9DC9-4810-8F2D-065771A54D59}" presName="childText" presStyleLbl="conFgAcc1" presStyleIdx="0" presStyleCnt="2">
        <dgm:presLayoutVars>
          <dgm:bulletEnabled val="1"/>
        </dgm:presLayoutVars>
      </dgm:prSet>
      <dgm:spPr/>
    </dgm:pt>
    <dgm:pt modelId="{593C0B86-8C84-4C8E-AD57-520D66BCD419}" type="pres">
      <dgm:prSet presAssocID="{BA447784-2616-4A0F-9A54-55549DA4BD79}" presName="spaceBetweenRectangles" presStyleCnt="0"/>
      <dgm:spPr/>
    </dgm:pt>
    <dgm:pt modelId="{106D8E7D-5392-4257-B50B-B606A38934E7}" type="pres">
      <dgm:prSet presAssocID="{9A956EB8-2DAD-471F-94C4-169ADEB178F4}" presName="parentLin" presStyleCnt="0"/>
      <dgm:spPr/>
    </dgm:pt>
    <dgm:pt modelId="{00879BE0-6DE1-40DA-837B-D9EA55113D8E}" type="pres">
      <dgm:prSet presAssocID="{9A956EB8-2DAD-471F-94C4-169ADEB178F4}" presName="parentLeftMargin" presStyleLbl="node1" presStyleIdx="0" presStyleCnt="2"/>
      <dgm:spPr/>
    </dgm:pt>
    <dgm:pt modelId="{9D54D409-BE03-4B73-A252-F76BF4097802}" type="pres">
      <dgm:prSet presAssocID="{9A956EB8-2DAD-471F-94C4-169ADEB178F4}" presName="parentText" presStyleLbl="node1" presStyleIdx="1" presStyleCnt="2">
        <dgm:presLayoutVars>
          <dgm:chMax val="0"/>
          <dgm:bulletEnabled val="1"/>
        </dgm:presLayoutVars>
      </dgm:prSet>
      <dgm:spPr/>
    </dgm:pt>
    <dgm:pt modelId="{881D3BBF-FA8D-4953-AD67-2078B6034587}" type="pres">
      <dgm:prSet presAssocID="{9A956EB8-2DAD-471F-94C4-169ADEB178F4}" presName="negativeSpace" presStyleCnt="0"/>
      <dgm:spPr/>
    </dgm:pt>
    <dgm:pt modelId="{F3D02F6F-2DEE-4630-9D65-F8C99514455F}" type="pres">
      <dgm:prSet presAssocID="{9A956EB8-2DAD-471F-94C4-169ADEB178F4}" presName="childText" presStyleLbl="conFgAcc1" presStyleIdx="1" presStyleCnt="2">
        <dgm:presLayoutVars>
          <dgm:bulletEnabled val="1"/>
        </dgm:presLayoutVars>
      </dgm:prSet>
      <dgm:spPr/>
    </dgm:pt>
  </dgm:ptLst>
  <dgm:cxnLst>
    <dgm:cxn modelId="{19741B07-9DB0-45B3-80B1-84E54E60CEDA}" type="presOf" srcId="{3170734B-DAE9-429D-974F-9C0DD73825D1}" destId="{37571909-D7A4-4D9F-899A-AF8280DCAC78}" srcOrd="0" destOrd="0" presId="urn:microsoft.com/office/officeart/2005/8/layout/list1"/>
    <dgm:cxn modelId="{56176007-6D78-461F-837E-768708ABF25A}" type="presOf" srcId="{659A06B6-9DC9-4810-8F2D-065771A54D59}" destId="{4A9E4C8C-2009-4C38-A9A9-766B02B14921}" srcOrd="1" destOrd="0" presId="urn:microsoft.com/office/officeart/2005/8/layout/list1"/>
    <dgm:cxn modelId="{7955FA1D-7719-4D42-B133-F650E809F994}" srcId="{9A956EB8-2DAD-471F-94C4-169ADEB178F4}" destId="{E3F85E4F-DE2A-4937-80F6-B7EDB3DCB04E}" srcOrd="0" destOrd="0" parTransId="{5A695557-DD7B-45B9-9E16-BE934489E6B2}" sibTransId="{A434F8EF-C1F1-401B-A86F-25E09B373F06}"/>
    <dgm:cxn modelId="{93EBAB38-CC6C-4274-8F83-A2DB8CC86913}" type="presOf" srcId="{A5C658EB-62CA-46EC-BED5-36DF56DAB7DF}" destId="{37571909-D7A4-4D9F-899A-AF8280DCAC78}" srcOrd="0" destOrd="2" presId="urn:microsoft.com/office/officeart/2005/8/layout/list1"/>
    <dgm:cxn modelId="{B618C044-8C7F-4776-8B8B-2F3ED5D1D576}" srcId="{DE4A57CF-29E5-435D-9A9D-5E4C400E6CC6}" destId="{659A06B6-9DC9-4810-8F2D-065771A54D59}" srcOrd="0" destOrd="0" parTransId="{C65EC8C0-9B93-4E7E-B81F-69870463BCC3}" sibTransId="{BA447784-2616-4A0F-9A54-55549DA4BD79}"/>
    <dgm:cxn modelId="{F477DE66-5EAE-42A5-9ED6-1E2F205C6D8E}" srcId="{659A06B6-9DC9-4810-8F2D-065771A54D59}" destId="{57D17A07-2867-49E9-AE80-47198DA2419C}" srcOrd="1" destOrd="0" parTransId="{2A0424CD-615F-4BDA-892B-9ACCCA1B10B2}" sibTransId="{38EE84D1-BAC7-4E3F-BC6C-836D61784A9A}"/>
    <dgm:cxn modelId="{86B59C6A-CE45-4380-9675-D1D253A2F85B}" type="presOf" srcId="{289B7466-ECD0-4C39-86EA-34F486AC2E8A}" destId="{F3D02F6F-2DEE-4630-9D65-F8C99514455F}" srcOrd="0" destOrd="4" presId="urn:microsoft.com/office/officeart/2005/8/layout/list1"/>
    <dgm:cxn modelId="{E07D0C72-C9B6-4FC3-B605-B92B17323D1E}" type="presOf" srcId="{9A956EB8-2DAD-471F-94C4-169ADEB178F4}" destId="{9D54D409-BE03-4B73-A252-F76BF4097802}" srcOrd="1" destOrd="0" presId="urn:microsoft.com/office/officeart/2005/8/layout/list1"/>
    <dgm:cxn modelId="{F7581855-8E4E-469C-B6CB-A794DBF21FDD}" srcId="{659A06B6-9DC9-4810-8F2D-065771A54D59}" destId="{A5C658EB-62CA-46EC-BED5-36DF56DAB7DF}" srcOrd="2" destOrd="0" parTransId="{672D970E-8CF2-45BD-A768-786EFEC77934}" sibTransId="{AAB434E6-A95A-4AAA-A1A2-E6146D3F0A6F}"/>
    <dgm:cxn modelId="{C613927B-F2F1-49D3-9873-E0236BAD9247}" srcId="{9A956EB8-2DAD-471F-94C4-169ADEB178F4}" destId="{1531E07A-E9BD-47A9-A8B6-8E0E829751DF}" srcOrd="1" destOrd="0" parTransId="{CF11A62C-7971-46F3-86E7-E9D22555458D}" sibTransId="{710CF32B-FB32-442C-98B1-4233828C5DDF}"/>
    <dgm:cxn modelId="{77CEAD84-D7A1-4A0E-AF0A-B073B18EEE18}" type="presOf" srcId="{57D17A07-2867-49E9-AE80-47198DA2419C}" destId="{37571909-D7A4-4D9F-899A-AF8280DCAC78}" srcOrd="0" destOrd="1" presId="urn:microsoft.com/office/officeart/2005/8/layout/list1"/>
    <dgm:cxn modelId="{7002D984-BF6D-4CE0-B7E7-E7E7C396E395}" type="presOf" srcId="{C2122A0A-CDC7-4D1D-932C-404F89B72EEE}" destId="{F3D02F6F-2DEE-4630-9D65-F8C99514455F}" srcOrd="0" destOrd="3" presId="urn:microsoft.com/office/officeart/2005/8/layout/list1"/>
    <dgm:cxn modelId="{B6BEAF99-75D2-4106-B65F-2042598EC7CA}" type="presOf" srcId="{1531E07A-E9BD-47A9-A8B6-8E0E829751DF}" destId="{F3D02F6F-2DEE-4630-9D65-F8C99514455F}" srcOrd="0" destOrd="1" presId="urn:microsoft.com/office/officeart/2005/8/layout/list1"/>
    <dgm:cxn modelId="{6C87B99D-7389-4896-BAEE-4B1D279C993C}" type="presOf" srcId="{E3F85E4F-DE2A-4937-80F6-B7EDB3DCB04E}" destId="{F3D02F6F-2DEE-4630-9D65-F8C99514455F}" srcOrd="0" destOrd="0" presId="urn:microsoft.com/office/officeart/2005/8/layout/list1"/>
    <dgm:cxn modelId="{C53D51A7-7252-49ED-A386-5822BE4A5666}" type="presOf" srcId="{659A06B6-9DC9-4810-8F2D-065771A54D59}" destId="{3130121D-60D4-4222-8562-17142340A9C0}" srcOrd="0" destOrd="0" presId="urn:microsoft.com/office/officeart/2005/8/layout/list1"/>
    <dgm:cxn modelId="{8D5C06A8-78A1-441C-A1FE-BDA35E12A5F2}" type="presOf" srcId="{DE4A57CF-29E5-435D-9A9D-5E4C400E6CC6}" destId="{791F0A76-9360-429F-9578-C647C5B5CA5B}" srcOrd="0" destOrd="0" presId="urn:microsoft.com/office/officeart/2005/8/layout/list1"/>
    <dgm:cxn modelId="{821EA5AD-75E4-4A40-89F1-85DF44FDB22A}" srcId="{DE4A57CF-29E5-435D-9A9D-5E4C400E6CC6}" destId="{9A956EB8-2DAD-471F-94C4-169ADEB178F4}" srcOrd="1" destOrd="0" parTransId="{1341EE57-89BF-479D-9868-F25CD1702976}" sibTransId="{406E9F7F-8E9B-4349-B59E-4E32A1E45CA0}"/>
    <dgm:cxn modelId="{2813BCAF-FCCB-4779-BBEA-57E13C0382D3}" srcId="{9A956EB8-2DAD-471F-94C4-169ADEB178F4}" destId="{289B7466-ECD0-4C39-86EA-34F486AC2E8A}" srcOrd="4" destOrd="0" parTransId="{427541F7-1DB6-44F9-BC45-12C778E13B82}" sibTransId="{B3F43DB3-81F9-4BB0-A642-EAE8C417A4AC}"/>
    <dgm:cxn modelId="{4C71C1B3-0C05-47FA-BEBC-AA9AAC23762F}" srcId="{659A06B6-9DC9-4810-8F2D-065771A54D59}" destId="{6E4E8EDD-D090-44CA-988F-946832719093}" srcOrd="3" destOrd="0" parTransId="{20C40CF8-B457-4245-8FBA-2133C3D1E1A1}" sibTransId="{915D5613-0512-40ED-90AA-6F17DB8B25EE}"/>
    <dgm:cxn modelId="{AA64F7BF-CDD7-428C-95CE-EEF842CBFD11}" srcId="{659A06B6-9DC9-4810-8F2D-065771A54D59}" destId="{3170734B-DAE9-429D-974F-9C0DD73825D1}" srcOrd="0" destOrd="0" parTransId="{6E17E2BC-49CE-49FC-9E2D-8B10CA652A88}" sibTransId="{E526B5C5-9387-4CE8-9FA3-05384DAC6936}"/>
    <dgm:cxn modelId="{3C56ACC2-A034-468C-83F7-CE1C43D4B088}" type="presOf" srcId="{9A956EB8-2DAD-471F-94C4-169ADEB178F4}" destId="{00879BE0-6DE1-40DA-837B-D9EA55113D8E}" srcOrd="0" destOrd="0" presId="urn:microsoft.com/office/officeart/2005/8/layout/list1"/>
    <dgm:cxn modelId="{23AA3BD6-51ED-4504-9BE1-B9709307F133}" srcId="{9A956EB8-2DAD-471F-94C4-169ADEB178F4}" destId="{884365DB-C788-49D5-B13C-0E75AB4E3CE7}" srcOrd="2" destOrd="0" parTransId="{4C036DBD-8CFA-4084-B9CF-90405A4D3865}" sibTransId="{D79C34A1-40DE-4B67-BBF4-B8FE32053EAC}"/>
    <dgm:cxn modelId="{EE6104FD-C138-4747-87B1-D1448F7AA0C4}" srcId="{9A956EB8-2DAD-471F-94C4-169ADEB178F4}" destId="{C2122A0A-CDC7-4D1D-932C-404F89B72EEE}" srcOrd="3" destOrd="0" parTransId="{DBDEAB9D-A451-4869-B012-D14EEDD1D488}" sibTransId="{7AF00B73-3B87-42F1-95D9-B3CDA92FBF41}"/>
    <dgm:cxn modelId="{499820FD-B1AE-4603-98E3-C3C77FF49B79}" type="presOf" srcId="{884365DB-C788-49D5-B13C-0E75AB4E3CE7}" destId="{F3D02F6F-2DEE-4630-9D65-F8C99514455F}" srcOrd="0" destOrd="2" presId="urn:microsoft.com/office/officeart/2005/8/layout/list1"/>
    <dgm:cxn modelId="{45417EFF-D338-4DF4-8336-2C082FFE7FD8}" type="presOf" srcId="{6E4E8EDD-D090-44CA-988F-946832719093}" destId="{37571909-D7A4-4D9F-899A-AF8280DCAC78}" srcOrd="0" destOrd="3" presId="urn:microsoft.com/office/officeart/2005/8/layout/list1"/>
    <dgm:cxn modelId="{0477795B-9840-4729-A2CE-BA23266B593D}" type="presParOf" srcId="{791F0A76-9360-429F-9578-C647C5B5CA5B}" destId="{E7B3A07C-1C51-4999-A28D-594751B8B795}" srcOrd="0" destOrd="0" presId="urn:microsoft.com/office/officeart/2005/8/layout/list1"/>
    <dgm:cxn modelId="{3CCF0587-C935-41FD-A9D0-1C005DC3895E}" type="presParOf" srcId="{E7B3A07C-1C51-4999-A28D-594751B8B795}" destId="{3130121D-60D4-4222-8562-17142340A9C0}" srcOrd="0" destOrd="0" presId="urn:microsoft.com/office/officeart/2005/8/layout/list1"/>
    <dgm:cxn modelId="{415FF6A4-8BF3-45E1-B3DD-498FCE3D0E8D}" type="presParOf" srcId="{E7B3A07C-1C51-4999-A28D-594751B8B795}" destId="{4A9E4C8C-2009-4C38-A9A9-766B02B14921}" srcOrd="1" destOrd="0" presId="urn:microsoft.com/office/officeart/2005/8/layout/list1"/>
    <dgm:cxn modelId="{DF08F93F-FA0D-4D15-888D-62CA1F243AA0}" type="presParOf" srcId="{791F0A76-9360-429F-9578-C647C5B5CA5B}" destId="{2A2A6EAD-44C5-40C2-AB5F-CC3E61FD13A1}" srcOrd="1" destOrd="0" presId="urn:microsoft.com/office/officeart/2005/8/layout/list1"/>
    <dgm:cxn modelId="{1D2A6BDA-D5DE-4BDD-9E69-236669493369}" type="presParOf" srcId="{791F0A76-9360-429F-9578-C647C5B5CA5B}" destId="{37571909-D7A4-4D9F-899A-AF8280DCAC78}" srcOrd="2" destOrd="0" presId="urn:microsoft.com/office/officeart/2005/8/layout/list1"/>
    <dgm:cxn modelId="{0AA0D2C8-AF89-4C2F-A928-EE69F105536D}" type="presParOf" srcId="{791F0A76-9360-429F-9578-C647C5B5CA5B}" destId="{593C0B86-8C84-4C8E-AD57-520D66BCD419}" srcOrd="3" destOrd="0" presId="urn:microsoft.com/office/officeart/2005/8/layout/list1"/>
    <dgm:cxn modelId="{47690596-26B9-48B4-9277-60294DEFF680}" type="presParOf" srcId="{791F0A76-9360-429F-9578-C647C5B5CA5B}" destId="{106D8E7D-5392-4257-B50B-B606A38934E7}" srcOrd="4" destOrd="0" presId="urn:microsoft.com/office/officeart/2005/8/layout/list1"/>
    <dgm:cxn modelId="{655706B0-8BD6-4655-9930-0E5A798BAB33}" type="presParOf" srcId="{106D8E7D-5392-4257-B50B-B606A38934E7}" destId="{00879BE0-6DE1-40DA-837B-D9EA55113D8E}" srcOrd="0" destOrd="0" presId="urn:microsoft.com/office/officeart/2005/8/layout/list1"/>
    <dgm:cxn modelId="{AB075643-BE30-42B3-8293-FC82D696014F}" type="presParOf" srcId="{106D8E7D-5392-4257-B50B-B606A38934E7}" destId="{9D54D409-BE03-4B73-A252-F76BF4097802}" srcOrd="1" destOrd="0" presId="urn:microsoft.com/office/officeart/2005/8/layout/list1"/>
    <dgm:cxn modelId="{DBC01A15-E8C0-4312-847D-A473728FC0B2}" type="presParOf" srcId="{791F0A76-9360-429F-9578-C647C5B5CA5B}" destId="{881D3BBF-FA8D-4953-AD67-2078B6034587}" srcOrd="5" destOrd="0" presId="urn:microsoft.com/office/officeart/2005/8/layout/list1"/>
    <dgm:cxn modelId="{76580A5A-A45B-4261-B8D8-3EDBACBB8CAD}" type="presParOf" srcId="{791F0A76-9360-429F-9578-C647C5B5CA5B}" destId="{F3D02F6F-2DEE-4630-9D65-F8C99514455F}"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4A57CF-29E5-435D-9A9D-5E4C400E6CC6}"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659A06B6-9DC9-4810-8F2D-065771A54D59}">
      <dgm:prSet/>
      <dgm:spPr>
        <a:solidFill>
          <a:srgbClr val="EED8EA"/>
        </a:solidFill>
        <a:ln>
          <a:noFill/>
        </a:ln>
      </dgm:spPr>
      <dgm:t>
        <a:bodyPr/>
        <a:lstStyle/>
        <a:p>
          <a:r>
            <a:rPr lang="en-US">
              <a:solidFill>
                <a:schemeClr val="tx1"/>
              </a:solidFill>
            </a:rPr>
            <a:t>Most used LTSAE materials:</a:t>
          </a:r>
        </a:p>
      </dgm:t>
    </dgm:pt>
    <dgm:pt modelId="{C65EC8C0-9B93-4E7E-B81F-69870463BCC3}" type="parTrans" cxnId="{B618C044-8C7F-4776-8B8B-2F3ED5D1D576}">
      <dgm:prSet/>
      <dgm:spPr/>
      <dgm:t>
        <a:bodyPr/>
        <a:lstStyle/>
        <a:p>
          <a:endParaRPr lang="en-US"/>
        </a:p>
      </dgm:t>
    </dgm:pt>
    <dgm:pt modelId="{BA447784-2616-4A0F-9A54-55549DA4BD79}" type="sibTrans" cxnId="{B618C044-8C7F-4776-8B8B-2F3ED5D1D576}">
      <dgm:prSet/>
      <dgm:spPr/>
      <dgm:t>
        <a:bodyPr/>
        <a:lstStyle/>
        <a:p>
          <a:endParaRPr lang="en-US"/>
        </a:p>
      </dgm:t>
    </dgm:pt>
    <dgm:pt modelId="{3170734B-DAE9-429D-974F-9C0DD73825D1}">
      <dgm:prSet/>
      <dgm:spPr>
        <a:ln>
          <a:solidFill>
            <a:srgbClr val="8441C7"/>
          </a:solidFill>
        </a:ln>
      </dgm:spPr>
      <dgm:t>
        <a:bodyPr/>
        <a:lstStyle/>
        <a:p>
          <a:r>
            <a:rPr lang="en-US">
              <a:solidFill>
                <a:schemeClr val="tx1"/>
              </a:solidFill>
            </a:rPr>
            <a:t>CDC’s paper milestone checklists: 71%</a:t>
          </a:r>
        </a:p>
      </dgm:t>
    </dgm:pt>
    <dgm:pt modelId="{6E17E2BC-49CE-49FC-9E2D-8B10CA652A88}" type="parTrans" cxnId="{AA64F7BF-CDD7-428C-95CE-EEF842CBFD11}">
      <dgm:prSet/>
      <dgm:spPr/>
      <dgm:t>
        <a:bodyPr/>
        <a:lstStyle/>
        <a:p>
          <a:endParaRPr lang="en-US"/>
        </a:p>
      </dgm:t>
    </dgm:pt>
    <dgm:pt modelId="{E526B5C5-9387-4CE8-9FA3-05384DAC6936}" type="sibTrans" cxnId="{AA64F7BF-CDD7-428C-95CE-EEF842CBFD11}">
      <dgm:prSet/>
      <dgm:spPr/>
      <dgm:t>
        <a:bodyPr/>
        <a:lstStyle/>
        <a:p>
          <a:endParaRPr lang="en-US"/>
        </a:p>
      </dgm:t>
    </dgm:pt>
    <dgm:pt modelId="{9A956EB8-2DAD-471F-94C4-169ADEB178F4}">
      <dgm:prSet/>
      <dgm:spPr>
        <a:solidFill>
          <a:srgbClr val="EED8EA"/>
        </a:solidFill>
      </dgm:spPr>
      <dgm:t>
        <a:bodyPr/>
        <a:lstStyle/>
        <a:p>
          <a:r>
            <a:rPr lang="en-US">
              <a:solidFill>
                <a:schemeClr val="tx1"/>
              </a:solidFill>
            </a:rPr>
            <a:t>Problems getting started: </a:t>
          </a:r>
        </a:p>
      </dgm:t>
    </dgm:pt>
    <dgm:pt modelId="{1341EE57-89BF-479D-9868-F25CD1702976}" type="parTrans" cxnId="{821EA5AD-75E4-4A40-89F1-85DF44FDB22A}">
      <dgm:prSet/>
      <dgm:spPr/>
      <dgm:t>
        <a:bodyPr/>
        <a:lstStyle/>
        <a:p>
          <a:endParaRPr lang="en-US"/>
        </a:p>
      </dgm:t>
    </dgm:pt>
    <dgm:pt modelId="{406E9F7F-8E9B-4349-B59E-4E32A1E45CA0}" type="sibTrans" cxnId="{821EA5AD-75E4-4A40-89F1-85DF44FDB22A}">
      <dgm:prSet/>
      <dgm:spPr/>
      <dgm:t>
        <a:bodyPr/>
        <a:lstStyle/>
        <a:p>
          <a:endParaRPr lang="en-US"/>
        </a:p>
      </dgm:t>
    </dgm:pt>
    <dgm:pt modelId="{E3F85E4F-DE2A-4937-80F6-B7EDB3DCB04E}">
      <dgm:prSet/>
      <dgm:spPr>
        <a:ln>
          <a:solidFill>
            <a:srgbClr val="8441C7"/>
          </a:solidFill>
        </a:ln>
      </dgm:spPr>
      <dgm:t>
        <a:bodyPr/>
        <a:lstStyle/>
        <a:p>
          <a:r>
            <a:rPr lang="en-US">
              <a:solidFill>
                <a:schemeClr val="tx1"/>
              </a:solidFill>
            </a:rPr>
            <a:t>No problems: 57%</a:t>
          </a:r>
        </a:p>
      </dgm:t>
    </dgm:pt>
    <dgm:pt modelId="{5A695557-DD7B-45B9-9E16-BE934489E6B2}" type="parTrans" cxnId="{7955FA1D-7719-4D42-B133-F650E809F994}">
      <dgm:prSet/>
      <dgm:spPr/>
      <dgm:t>
        <a:bodyPr/>
        <a:lstStyle/>
        <a:p>
          <a:endParaRPr lang="en-US"/>
        </a:p>
      </dgm:t>
    </dgm:pt>
    <dgm:pt modelId="{A434F8EF-C1F1-401B-A86F-25E09B373F06}" type="sibTrans" cxnId="{7955FA1D-7719-4D42-B133-F650E809F994}">
      <dgm:prSet/>
      <dgm:spPr/>
      <dgm:t>
        <a:bodyPr/>
        <a:lstStyle/>
        <a:p>
          <a:endParaRPr lang="en-US"/>
        </a:p>
      </dgm:t>
    </dgm:pt>
    <dgm:pt modelId="{A49323ED-1C1F-4F7B-A630-0FB4B3D507CF}">
      <dgm:prSet/>
      <dgm:spPr>
        <a:ln>
          <a:solidFill>
            <a:srgbClr val="8441C7"/>
          </a:solidFill>
        </a:ln>
      </dgm:spPr>
      <dgm:t>
        <a:bodyPr/>
        <a:lstStyle/>
        <a:p>
          <a:r>
            <a:rPr lang="en-US">
              <a:solidFill>
                <a:schemeClr val="tx1"/>
              </a:solidFill>
            </a:rPr>
            <a:t>CDC’s Milestone Tracker App: 38%</a:t>
          </a:r>
        </a:p>
      </dgm:t>
    </dgm:pt>
    <dgm:pt modelId="{3150729B-96B2-482F-8C69-BC2EFF424488}" type="parTrans" cxnId="{B1BBBA59-C452-43A6-98AB-55CA466D28A6}">
      <dgm:prSet/>
      <dgm:spPr/>
      <dgm:t>
        <a:bodyPr/>
        <a:lstStyle/>
        <a:p>
          <a:endParaRPr lang="en-US"/>
        </a:p>
      </dgm:t>
    </dgm:pt>
    <dgm:pt modelId="{777CB20A-DC4E-42D1-86CC-B825C75E981B}" type="sibTrans" cxnId="{B1BBBA59-C452-43A6-98AB-55CA466D28A6}">
      <dgm:prSet/>
      <dgm:spPr/>
      <dgm:t>
        <a:bodyPr/>
        <a:lstStyle/>
        <a:p>
          <a:endParaRPr lang="en-US"/>
        </a:p>
      </dgm:t>
    </dgm:pt>
    <dgm:pt modelId="{3DC8A896-5BAA-4189-AB70-3B2D13D8003F}">
      <dgm:prSet/>
      <dgm:spPr>
        <a:ln>
          <a:solidFill>
            <a:srgbClr val="8441C7"/>
          </a:solidFill>
        </a:ln>
      </dgm:spPr>
      <dgm:t>
        <a:bodyPr/>
        <a:lstStyle/>
        <a:p>
          <a:r>
            <a:rPr lang="en-US">
              <a:solidFill>
                <a:schemeClr val="tx1"/>
              </a:solidFill>
            </a:rPr>
            <a:t>CDC’s milestone brochures: 28%</a:t>
          </a:r>
        </a:p>
      </dgm:t>
    </dgm:pt>
    <dgm:pt modelId="{3BCAF0AE-504B-46A2-82ED-43867A94D841}" type="parTrans" cxnId="{C85CF7D2-9B55-49CE-B3D4-22F650CDEBB0}">
      <dgm:prSet/>
      <dgm:spPr/>
      <dgm:t>
        <a:bodyPr/>
        <a:lstStyle/>
        <a:p>
          <a:endParaRPr lang="en-US"/>
        </a:p>
      </dgm:t>
    </dgm:pt>
    <dgm:pt modelId="{08F77619-FE34-4940-9381-7240310E2227}" type="sibTrans" cxnId="{C85CF7D2-9B55-49CE-B3D4-22F650CDEBB0}">
      <dgm:prSet/>
      <dgm:spPr/>
      <dgm:t>
        <a:bodyPr/>
        <a:lstStyle/>
        <a:p>
          <a:endParaRPr lang="en-US"/>
        </a:p>
      </dgm:t>
    </dgm:pt>
    <dgm:pt modelId="{04A2394E-DB41-4F31-AC02-5EC46FE35494}">
      <dgm:prSet/>
      <dgm:spPr>
        <a:ln>
          <a:solidFill>
            <a:srgbClr val="8441C7"/>
          </a:solidFill>
        </a:ln>
      </dgm:spPr>
      <dgm:t>
        <a:bodyPr/>
        <a:lstStyle/>
        <a:p>
          <a:r>
            <a:rPr lang="en-US" dirty="0">
              <a:solidFill>
                <a:schemeClr val="tx1"/>
              </a:solidFill>
            </a:rPr>
            <a:t>Milestones matter nutrition education modules on WIChealth.org, </a:t>
          </a:r>
          <a:r>
            <a:rPr lang="en-US" dirty="0" err="1">
              <a:solidFill>
                <a:schemeClr val="tx1"/>
              </a:solidFill>
            </a:rPr>
            <a:t>WICSmart</a:t>
          </a:r>
          <a:r>
            <a:rPr lang="en-US" dirty="0">
              <a:solidFill>
                <a:schemeClr val="tx1"/>
              </a:solidFill>
            </a:rPr>
            <a:t>, WIC-ed.com, One by Nutrition Matters: 26%</a:t>
          </a:r>
        </a:p>
      </dgm:t>
    </dgm:pt>
    <dgm:pt modelId="{5C587BCD-D17C-4C60-B94C-689F6A904AF4}" type="parTrans" cxnId="{CD3DFF16-4E9A-4D58-A964-F82FAEC579A9}">
      <dgm:prSet/>
      <dgm:spPr/>
      <dgm:t>
        <a:bodyPr/>
        <a:lstStyle/>
        <a:p>
          <a:endParaRPr lang="en-US"/>
        </a:p>
      </dgm:t>
    </dgm:pt>
    <dgm:pt modelId="{8390597C-7A53-4AD5-A3E4-68D298863644}" type="sibTrans" cxnId="{CD3DFF16-4E9A-4D58-A964-F82FAEC579A9}">
      <dgm:prSet/>
      <dgm:spPr/>
      <dgm:t>
        <a:bodyPr/>
        <a:lstStyle/>
        <a:p>
          <a:endParaRPr lang="en-US"/>
        </a:p>
      </dgm:t>
    </dgm:pt>
    <dgm:pt modelId="{D9013175-F10F-4D99-A503-DBE16ACEAEFC}">
      <dgm:prSet/>
      <dgm:spPr>
        <a:ln>
          <a:solidFill>
            <a:srgbClr val="8441C7"/>
          </a:solidFill>
        </a:ln>
      </dgm:spPr>
      <dgm:t>
        <a:bodyPr/>
        <a:lstStyle/>
        <a:p>
          <a:r>
            <a:rPr lang="en-US">
              <a:solidFill>
                <a:schemeClr val="tx1"/>
              </a:solidFill>
            </a:rPr>
            <a:t>Lack of time: 32%</a:t>
          </a:r>
        </a:p>
      </dgm:t>
    </dgm:pt>
    <dgm:pt modelId="{42E0AB6F-DAE9-46B7-8056-ED520320C3EF}" type="parTrans" cxnId="{8B4962A5-3A48-40C1-B6C2-0A0AC1D13ECD}">
      <dgm:prSet/>
      <dgm:spPr/>
      <dgm:t>
        <a:bodyPr/>
        <a:lstStyle/>
        <a:p>
          <a:endParaRPr lang="en-US"/>
        </a:p>
      </dgm:t>
    </dgm:pt>
    <dgm:pt modelId="{B7256B81-F4E4-4A3E-86B2-33F8EE9446E4}" type="sibTrans" cxnId="{8B4962A5-3A48-40C1-B6C2-0A0AC1D13ECD}">
      <dgm:prSet/>
      <dgm:spPr/>
      <dgm:t>
        <a:bodyPr/>
        <a:lstStyle/>
        <a:p>
          <a:endParaRPr lang="en-US"/>
        </a:p>
      </dgm:t>
    </dgm:pt>
    <dgm:pt modelId="{C2AD8CFC-C7D4-45D0-9FD6-C680F5A50B84}">
      <dgm:prSet/>
      <dgm:spPr>
        <a:ln>
          <a:solidFill>
            <a:srgbClr val="8441C7"/>
          </a:solidFill>
        </a:ln>
      </dgm:spPr>
      <dgm:t>
        <a:bodyPr/>
        <a:lstStyle/>
        <a:p>
          <a:r>
            <a:rPr lang="en-US">
              <a:solidFill>
                <a:schemeClr val="tx1"/>
              </a:solidFill>
            </a:rPr>
            <a:t>Staff shortages: 13%</a:t>
          </a:r>
        </a:p>
      </dgm:t>
    </dgm:pt>
    <dgm:pt modelId="{FA25D57C-643D-40C7-8EDD-D65F53E16E9E}" type="parTrans" cxnId="{06746997-433B-4D5B-9614-5470DBB1AB08}">
      <dgm:prSet/>
      <dgm:spPr/>
      <dgm:t>
        <a:bodyPr/>
        <a:lstStyle/>
        <a:p>
          <a:endParaRPr lang="en-US"/>
        </a:p>
      </dgm:t>
    </dgm:pt>
    <dgm:pt modelId="{7792AA1F-15A1-45C1-90F7-65F3A6885764}" type="sibTrans" cxnId="{06746997-433B-4D5B-9614-5470DBB1AB08}">
      <dgm:prSet/>
      <dgm:spPr/>
      <dgm:t>
        <a:bodyPr/>
        <a:lstStyle/>
        <a:p>
          <a:endParaRPr lang="en-US"/>
        </a:p>
      </dgm:t>
    </dgm:pt>
    <dgm:pt modelId="{65B025F8-E7D1-4732-8844-E1DFA2AEF69F}">
      <dgm:prSet/>
      <dgm:spPr>
        <a:ln>
          <a:solidFill>
            <a:srgbClr val="8441C7"/>
          </a:solidFill>
        </a:ln>
      </dgm:spPr>
      <dgm:t>
        <a:bodyPr/>
        <a:lstStyle/>
        <a:p>
          <a:r>
            <a:rPr lang="en-US">
              <a:solidFill>
                <a:schemeClr val="tx1"/>
              </a:solidFill>
            </a:rPr>
            <a:t>CDC’s website: 39%</a:t>
          </a:r>
        </a:p>
      </dgm:t>
    </dgm:pt>
    <dgm:pt modelId="{506E7EBA-F085-4D68-97FD-59E846443BBE}" type="parTrans" cxnId="{27D10CE6-FCA4-438E-B660-4DF1DD8C2A1B}">
      <dgm:prSet/>
      <dgm:spPr/>
      <dgm:t>
        <a:bodyPr/>
        <a:lstStyle/>
        <a:p>
          <a:endParaRPr lang="en-US"/>
        </a:p>
      </dgm:t>
    </dgm:pt>
    <dgm:pt modelId="{8B3FA2A8-5FEE-4D32-9F05-8957E68AA111}" type="sibTrans" cxnId="{27D10CE6-FCA4-438E-B660-4DF1DD8C2A1B}">
      <dgm:prSet/>
      <dgm:spPr/>
      <dgm:t>
        <a:bodyPr/>
        <a:lstStyle/>
        <a:p>
          <a:endParaRPr lang="en-US"/>
        </a:p>
      </dgm:t>
    </dgm:pt>
    <dgm:pt modelId="{1CB70E02-77EF-4CF4-B677-DECCD2BB7BE7}">
      <dgm:prSet/>
      <dgm:spPr>
        <a:ln>
          <a:solidFill>
            <a:srgbClr val="8441C7"/>
          </a:solidFill>
        </a:ln>
      </dgm:spPr>
      <dgm:t>
        <a:bodyPr/>
        <a:lstStyle/>
        <a:p>
          <a:r>
            <a:rPr lang="en-US">
              <a:solidFill>
                <a:schemeClr val="tx1"/>
              </a:solidFill>
            </a:rPr>
            <a:t>CDC’s milestone moments booklet: 27%</a:t>
          </a:r>
        </a:p>
      </dgm:t>
    </dgm:pt>
    <dgm:pt modelId="{E7AD4CA2-1D0A-4074-B458-13EF5CC90B1C}" type="parTrans" cxnId="{A56A442A-C3A0-475B-94B3-AF64730C641E}">
      <dgm:prSet/>
      <dgm:spPr/>
      <dgm:t>
        <a:bodyPr/>
        <a:lstStyle/>
        <a:p>
          <a:endParaRPr lang="en-US"/>
        </a:p>
      </dgm:t>
    </dgm:pt>
    <dgm:pt modelId="{F0B5FED6-E1CD-486F-AC68-C82A9EEDAF80}" type="sibTrans" cxnId="{A56A442A-C3A0-475B-94B3-AF64730C641E}">
      <dgm:prSet/>
      <dgm:spPr/>
      <dgm:t>
        <a:bodyPr/>
        <a:lstStyle/>
        <a:p>
          <a:endParaRPr lang="en-US"/>
        </a:p>
      </dgm:t>
    </dgm:pt>
    <dgm:pt modelId="{262D2516-1352-44A2-813B-ED349BB6011D}">
      <dgm:prSet/>
      <dgm:spPr>
        <a:ln>
          <a:solidFill>
            <a:srgbClr val="8441C7"/>
          </a:solidFill>
        </a:ln>
      </dgm:spPr>
      <dgm:t>
        <a:bodyPr/>
        <a:lstStyle/>
        <a:p>
          <a:r>
            <a:rPr lang="en-US" dirty="0">
              <a:solidFill>
                <a:schemeClr val="tx1"/>
              </a:solidFill>
            </a:rPr>
            <a:t>CDC’s wall/floor graphics: 20%</a:t>
          </a:r>
        </a:p>
      </dgm:t>
    </dgm:pt>
    <dgm:pt modelId="{FB4D9F29-FC19-4E31-AA65-D7DB94B01FCF}" type="parTrans" cxnId="{1DFD6A5F-789D-4B16-A84D-B18C7881127C}">
      <dgm:prSet/>
      <dgm:spPr/>
      <dgm:t>
        <a:bodyPr/>
        <a:lstStyle/>
        <a:p>
          <a:endParaRPr lang="en-US"/>
        </a:p>
      </dgm:t>
    </dgm:pt>
    <dgm:pt modelId="{FC54B435-E39E-488E-B983-3A856FD3E12E}" type="sibTrans" cxnId="{1DFD6A5F-789D-4B16-A84D-B18C7881127C}">
      <dgm:prSet/>
      <dgm:spPr/>
      <dgm:t>
        <a:bodyPr/>
        <a:lstStyle/>
        <a:p>
          <a:endParaRPr lang="en-US"/>
        </a:p>
      </dgm:t>
    </dgm:pt>
    <dgm:pt modelId="{791F0A76-9360-429F-9578-C647C5B5CA5B}" type="pres">
      <dgm:prSet presAssocID="{DE4A57CF-29E5-435D-9A9D-5E4C400E6CC6}" presName="linear" presStyleCnt="0">
        <dgm:presLayoutVars>
          <dgm:dir/>
          <dgm:animLvl val="lvl"/>
          <dgm:resizeHandles val="exact"/>
        </dgm:presLayoutVars>
      </dgm:prSet>
      <dgm:spPr/>
    </dgm:pt>
    <dgm:pt modelId="{E7B3A07C-1C51-4999-A28D-594751B8B795}" type="pres">
      <dgm:prSet presAssocID="{659A06B6-9DC9-4810-8F2D-065771A54D59}" presName="parentLin" presStyleCnt="0"/>
      <dgm:spPr/>
    </dgm:pt>
    <dgm:pt modelId="{3130121D-60D4-4222-8562-17142340A9C0}" type="pres">
      <dgm:prSet presAssocID="{659A06B6-9DC9-4810-8F2D-065771A54D59}" presName="parentLeftMargin" presStyleLbl="node1" presStyleIdx="0" presStyleCnt="2"/>
      <dgm:spPr/>
    </dgm:pt>
    <dgm:pt modelId="{4A9E4C8C-2009-4C38-A9A9-766B02B14921}" type="pres">
      <dgm:prSet presAssocID="{659A06B6-9DC9-4810-8F2D-065771A54D59}" presName="parentText" presStyleLbl="node1" presStyleIdx="0" presStyleCnt="2">
        <dgm:presLayoutVars>
          <dgm:chMax val="0"/>
          <dgm:bulletEnabled val="1"/>
        </dgm:presLayoutVars>
      </dgm:prSet>
      <dgm:spPr/>
    </dgm:pt>
    <dgm:pt modelId="{2A2A6EAD-44C5-40C2-AB5F-CC3E61FD13A1}" type="pres">
      <dgm:prSet presAssocID="{659A06B6-9DC9-4810-8F2D-065771A54D59}" presName="negativeSpace" presStyleCnt="0"/>
      <dgm:spPr/>
    </dgm:pt>
    <dgm:pt modelId="{37571909-D7A4-4D9F-899A-AF8280DCAC78}" type="pres">
      <dgm:prSet presAssocID="{659A06B6-9DC9-4810-8F2D-065771A54D59}" presName="childText" presStyleLbl="conFgAcc1" presStyleIdx="0" presStyleCnt="2">
        <dgm:presLayoutVars>
          <dgm:bulletEnabled val="1"/>
        </dgm:presLayoutVars>
      </dgm:prSet>
      <dgm:spPr/>
    </dgm:pt>
    <dgm:pt modelId="{593C0B86-8C84-4C8E-AD57-520D66BCD419}" type="pres">
      <dgm:prSet presAssocID="{BA447784-2616-4A0F-9A54-55549DA4BD79}" presName="spaceBetweenRectangles" presStyleCnt="0"/>
      <dgm:spPr/>
    </dgm:pt>
    <dgm:pt modelId="{106D8E7D-5392-4257-B50B-B606A38934E7}" type="pres">
      <dgm:prSet presAssocID="{9A956EB8-2DAD-471F-94C4-169ADEB178F4}" presName="parentLin" presStyleCnt="0"/>
      <dgm:spPr/>
    </dgm:pt>
    <dgm:pt modelId="{00879BE0-6DE1-40DA-837B-D9EA55113D8E}" type="pres">
      <dgm:prSet presAssocID="{9A956EB8-2DAD-471F-94C4-169ADEB178F4}" presName="parentLeftMargin" presStyleLbl="node1" presStyleIdx="0" presStyleCnt="2"/>
      <dgm:spPr/>
    </dgm:pt>
    <dgm:pt modelId="{9D54D409-BE03-4B73-A252-F76BF4097802}" type="pres">
      <dgm:prSet presAssocID="{9A956EB8-2DAD-471F-94C4-169ADEB178F4}" presName="parentText" presStyleLbl="node1" presStyleIdx="1" presStyleCnt="2">
        <dgm:presLayoutVars>
          <dgm:chMax val="0"/>
          <dgm:bulletEnabled val="1"/>
        </dgm:presLayoutVars>
      </dgm:prSet>
      <dgm:spPr/>
    </dgm:pt>
    <dgm:pt modelId="{881D3BBF-FA8D-4953-AD67-2078B6034587}" type="pres">
      <dgm:prSet presAssocID="{9A956EB8-2DAD-471F-94C4-169ADEB178F4}" presName="negativeSpace" presStyleCnt="0"/>
      <dgm:spPr/>
    </dgm:pt>
    <dgm:pt modelId="{F3D02F6F-2DEE-4630-9D65-F8C99514455F}" type="pres">
      <dgm:prSet presAssocID="{9A956EB8-2DAD-471F-94C4-169ADEB178F4}" presName="childText" presStyleLbl="conFgAcc1" presStyleIdx="1" presStyleCnt="2">
        <dgm:presLayoutVars>
          <dgm:bulletEnabled val="1"/>
        </dgm:presLayoutVars>
      </dgm:prSet>
      <dgm:spPr/>
    </dgm:pt>
  </dgm:ptLst>
  <dgm:cxnLst>
    <dgm:cxn modelId="{19741B07-9DB0-45B3-80B1-84E54E60CEDA}" type="presOf" srcId="{3170734B-DAE9-429D-974F-9C0DD73825D1}" destId="{37571909-D7A4-4D9F-899A-AF8280DCAC78}" srcOrd="0" destOrd="0" presId="urn:microsoft.com/office/officeart/2005/8/layout/list1"/>
    <dgm:cxn modelId="{56176007-6D78-461F-837E-768708ABF25A}" type="presOf" srcId="{659A06B6-9DC9-4810-8F2D-065771A54D59}" destId="{4A9E4C8C-2009-4C38-A9A9-766B02B14921}" srcOrd="1" destOrd="0" presId="urn:microsoft.com/office/officeart/2005/8/layout/list1"/>
    <dgm:cxn modelId="{CD3DFF16-4E9A-4D58-A964-F82FAEC579A9}" srcId="{659A06B6-9DC9-4810-8F2D-065771A54D59}" destId="{04A2394E-DB41-4F31-AC02-5EC46FE35494}" srcOrd="5" destOrd="0" parTransId="{5C587BCD-D17C-4C60-B94C-689F6A904AF4}" sibTransId="{8390597C-7A53-4AD5-A3E4-68D298863644}"/>
    <dgm:cxn modelId="{7955FA1D-7719-4D42-B133-F650E809F994}" srcId="{9A956EB8-2DAD-471F-94C4-169ADEB178F4}" destId="{E3F85E4F-DE2A-4937-80F6-B7EDB3DCB04E}" srcOrd="0" destOrd="0" parTransId="{5A695557-DD7B-45B9-9E16-BE934489E6B2}" sibTransId="{A434F8EF-C1F1-401B-A86F-25E09B373F06}"/>
    <dgm:cxn modelId="{A56A442A-C3A0-475B-94B3-AF64730C641E}" srcId="{659A06B6-9DC9-4810-8F2D-065771A54D59}" destId="{1CB70E02-77EF-4CF4-B677-DECCD2BB7BE7}" srcOrd="4" destOrd="0" parTransId="{E7AD4CA2-1D0A-4074-B458-13EF5CC90B1C}" sibTransId="{F0B5FED6-E1CD-486F-AC68-C82A9EEDAF80}"/>
    <dgm:cxn modelId="{1DFD6A5F-789D-4B16-A84D-B18C7881127C}" srcId="{659A06B6-9DC9-4810-8F2D-065771A54D59}" destId="{262D2516-1352-44A2-813B-ED349BB6011D}" srcOrd="6" destOrd="0" parTransId="{FB4D9F29-FC19-4E31-AA65-D7DB94B01FCF}" sibTransId="{FC54B435-E39E-488E-B983-3A856FD3E12E}"/>
    <dgm:cxn modelId="{B618C044-8C7F-4776-8B8B-2F3ED5D1D576}" srcId="{DE4A57CF-29E5-435D-9A9D-5E4C400E6CC6}" destId="{659A06B6-9DC9-4810-8F2D-065771A54D59}" srcOrd="0" destOrd="0" parTransId="{C65EC8C0-9B93-4E7E-B81F-69870463BCC3}" sibTransId="{BA447784-2616-4A0F-9A54-55549DA4BD79}"/>
    <dgm:cxn modelId="{DE79B368-120E-44E5-99D7-F3EA0FB9412B}" type="presOf" srcId="{3DC8A896-5BAA-4189-AB70-3B2D13D8003F}" destId="{37571909-D7A4-4D9F-899A-AF8280DCAC78}" srcOrd="0" destOrd="3" presId="urn:microsoft.com/office/officeart/2005/8/layout/list1"/>
    <dgm:cxn modelId="{282B4B4D-6176-40AB-A045-21C126B9C5A8}" type="presOf" srcId="{A49323ED-1C1F-4F7B-A630-0FB4B3D507CF}" destId="{37571909-D7A4-4D9F-899A-AF8280DCAC78}" srcOrd="0" destOrd="2" presId="urn:microsoft.com/office/officeart/2005/8/layout/list1"/>
    <dgm:cxn modelId="{269A064E-F20F-41C1-A237-AF32FE0800CF}" type="presOf" srcId="{262D2516-1352-44A2-813B-ED349BB6011D}" destId="{37571909-D7A4-4D9F-899A-AF8280DCAC78}" srcOrd="0" destOrd="6" presId="urn:microsoft.com/office/officeart/2005/8/layout/list1"/>
    <dgm:cxn modelId="{C43A2571-1898-4E13-899A-67FEAD29127B}" type="presOf" srcId="{04A2394E-DB41-4F31-AC02-5EC46FE35494}" destId="{37571909-D7A4-4D9F-899A-AF8280DCAC78}" srcOrd="0" destOrd="5" presId="urn:microsoft.com/office/officeart/2005/8/layout/list1"/>
    <dgm:cxn modelId="{E07D0C72-C9B6-4FC3-B605-B92B17323D1E}" type="presOf" srcId="{9A956EB8-2DAD-471F-94C4-169ADEB178F4}" destId="{9D54D409-BE03-4B73-A252-F76BF4097802}" srcOrd="1" destOrd="0" presId="urn:microsoft.com/office/officeart/2005/8/layout/list1"/>
    <dgm:cxn modelId="{620C8E77-3A09-41C6-A90B-2B56DAD286AD}" type="presOf" srcId="{C2AD8CFC-C7D4-45D0-9FD6-C680F5A50B84}" destId="{F3D02F6F-2DEE-4630-9D65-F8C99514455F}" srcOrd="0" destOrd="2" presId="urn:microsoft.com/office/officeart/2005/8/layout/list1"/>
    <dgm:cxn modelId="{B1BBBA59-C452-43A6-98AB-55CA466D28A6}" srcId="{659A06B6-9DC9-4810-8F2D-065771A54D59}" destId="{A49323ED-1C1F-4F7B-A630-0FB4B3D507CF}" srcOrd="2" destOrd="0" parTransId="{3150729B-96B2-482F-8C69-BC2EFF424488}" sibTransId="{777CB20A-DC4E-42D1-86CC-B825C75E981B}"/>
    <dgm:cxn modelId="{5924EA89-89F5-4FCF-BF96-9934039A6C0E}" type="presOf" srcId="{1CB70E02-77EF-4CF4-B677-DECCD2BB7BE7}" destId="{37571909-D7A4-4D9F-899A-AF8280DCAC78}" srcOrd="0" destOrd="4" presId="urn:microsoft.com/office/officeart/2005/8/layout/list1"/>
    <dgm:cxn modelId="{944F9091-6131-4525-8E1E-9B7C947C378E}" type="presOf" srcId="{65B025F8-E7D1-4732-8844-E1DFA2AEF69F}" destId="{37571909-D7A4-4D9F-899A-AF8280DCAC78}" srcOrd="0" destOrd="1" presId="urn:microsoft.com/office/officeart/2005/8/layout/list1"/>
    <dgm:cxn modelId="{06746997-433B-4D5B-9614-5470DBB1AB08}" srcId="{9A956EB8-2DAD-471F-94C4-169ADEB178F4}" destId="{C2AD8CFC-C7D4-45D0-9FD6-C680F5A50B84}" srcOrd="2" destOrd="0" parTransId="{FA25D57C-643D-40C7-8EDD-D65F53E16E9E}" sibTransId="{7792AA1F-15A1-45C1-90F7-65F3A6885764}"/>
    <dgm:cxn modelId="{6C87B99D-7389-4896-BAEE-4B1D279C993C}" type="presOf" srcId="{E3F85E4F-DE2A-4937-80F6-B7EDB3DCB04E}" destId="{F3D02F6F-2DEE-4630-9D65-F8C99514455F}" srcOrd="0" destOrd="0" presId="urn:microsoft.com/office/officeart/2005/8/layout/list1"/>
    <dgm:cxn modelId="{8B4962A5-3A48-40C1-B6C2-0A0AC1D13ECD}" srcId="{9A956EB8-2DAD-471F-94C4-169ADEB178F4}" destId="{D9013175-F10F-4D99-A503-DBE16ACEAEFC}" srcOrd="1" destOrd="0" parTransId="{42E0AB6F-DAE9-46B7-8056-ED520320C3EF}" sibTransId="{B7256B81-F4E4-4A3E-86B2-33F8EE9446E4}"/>
    <dgm:cxn modelId="{C53D51A7-7252-49ED-A386-5822BE4A5666}" type="presOf" srcId="{659A06B6-9DC9-4810-8F2D-065771A54D59}" destId="{3130121D-60D4-4222-8562-17142340A9C0}" srcOrd="0" destOrd="0" presId="urn:microsoft.com/office/officeart/2005/8/layout/list1"/>
    <dgm:cxn modelId="{8D5C06A8-78A1-441C-A1FE-BDA35E12A5F2}" type="presOf" srcId="{DE4A57CF-29E5-435D-9A9D-5E4C400E6CC6}" destId="{791F0A76-9360-429F-9578-C647C5B5CA5B}" srcOrd="0" destOrd="0" presId="urn:microsoft.com/office/officeart/2005/8/layout/list1"/>
    <dgm:cxn modelId="{821EA5AD-75E4-4A40-89F1-85DF44FDB22A}" srcId="{DE4A57CF-29E5-435D-9A9D-5E4C400E6CC6}" destId="{9A956EB8-2DAD-471F-94C4-169ADEB178F4}" srcOrd="1" destOrd="0" parTransId="{1341EE57-89BF-479D-9868-F25CD1702976}" sibTransId="{406E9F7F-8E9B-4349-B59E-4E32A1E45CA0}"/>
    <dgm:cxn modelId="{AA64F7BF-CDD7-428C-95CE-EEF842CBFD11}" srcId="{659A06B6-9DC9-4810-8F2D-065771A54D59}" destId="{3170734B-DAE9-429D-974F-9C0DD73825D1}" srcOrd="0" destOrd="0" parTransId="{6E17E2BC-49CE-49FC-9E2D-8B10CA652A88}" sibTransId="{E526B5C5-9387-4CE8-9FA3-05384DAC6936}"/>
    <dgm:cxn modelId="{3C56ACC2-A034-468C-83F7-CE1C43D4B088}" type="presOf" srcId="{9A956EB8-2DAD-471F-94C4-169ADEB178F4}" destId="{00879BE0-6DE1-40DA-837B-D9EA55113D8E}" srcOrd="0" destOrd="0" presId="urn:microsoft.com/office/officeart/2005/8/layout/list1"/>
    <dgm:cxn modelId="{C85CF7D2-9B55-49CE-B3D4-22F650CDEBB0}" srcId="{659A06B6-9DC9-4810-8F2D-065771A54D59}" destId="{3DC8A896-5BAA-4189-AB70-3B2D13D8003F}" srcOrd="3" destOrd="0" parTransId="{3BCAF0AE-504B-46A2-82ED-43867A94D841}" sibTransId="{08F77619-FE34-4940-9381-7240310E2227}"/>
    <dgm:cxn modelId="{27D10CE6-FCA4-438E-B660-4DF1DD8C2A1B}" srcId="{659A06B6-9DC9-4810-8F2D-065771A54D59}" destId="{65B025F8-E7D1-4732-8844-E1DFA2AEF69F}" srcOrd="1" destOrd="0" parTransId="{506E7EBA-F085-4D68-97FD-59E846443BBE}" sibTransId="{8B3FA2A8-5FEE-4D32-9F05-8957E68AA111}"/>
    <dgm:cxn modelId="{2B292AF2-20F0-4F05-A04B-4C3A584B973D}" type="presOf" srcId="{D9013175-F10F-4D99-A503-DBE16ACEAEFC}" destId="{F3D02F6F-2DEE-4630-9D65-F8C99514455F}" srcOrd="0" destOrd="1" presId="urn:microsoft.com/office/officeart/2005/8/layout/list1"/>
    <dgm:cxn modelId="{0477795B-9840-4729-A2CE-BA23266B593D}" type="presParOf" srcId="{791F0A76-9360-429F-9578-C647C5B5CA5B}" destId="{E7B3A07C-1C51-4999-A28D-594751B8B795}" srcOrd="0" destOrd="0" presId="urn:microsoft.com/office/officeart/2005/8/layout/list1"/>
    <dgm:cxn modelId="{3CCF0587-C935-41FD-A9D0-1C005DC3895E}" type="presParOf" srcId="{E7B3A07C-1C51-4999-A28D-594751B8B795}" destId="{3130121D-60D4-4222-8562-17142340A9C0}" srcOrd="0" destOrd="0" presId="urn:microsoft.com/office/officeart/2005/8/layout/list1"/>
    <dgm:cxn modelId="{415FF6A4-8BF3-45E1-B3DD-498FCE3D0E8D}" type="presParOf" srcId="{E7B3A07C-1C51-4999-A28D-594751B8B795}" destId="{4A9E4C8C-2009-4C38-A9A9-766B02B14921}" srcOrd="1" destOrd="0" presId="urn:microsoft.com/office/officeart/2005/8/layout/list1"/>
    <dgm:cxn modelId="{DF08F93F-FA0D-4D15-888D-62CA1F243AA0}" type="presParOf" srcId="{791F0A76-9360-429F-9578-C647C5B5CA5B}" destId="{2A2A6EAD-44C5-40C2-AB5F-CC3E61FD13A1}" srcOrd="1" destOrd="0" presId="urn:microsoft.com/office/officeart/2005/8/layout/list1"/>
    <dgm:cxn modelId="{1D2A6BDA-D5DE-4BDD-9E69-236669493369}" type="presParOf" srcId="{791F0A76-9360-429F-9578-C647C5B5CA5B}" destId="{37571909-D7A4-4D9F-899A-AF8280DCAC78}" srcOrd="2" destOrd="0" presId="urn:microsoft.com/office/officeart/2005/8/layout/list1"/>
    <dgm:cxn modelId="{0AA0D2C8-AF89-4C2F-A928-EE69F105536D}" type="presParOf" srcId="{791F0A76-9360-429F-9578-C647C5B5CA5B}" destId="{593C0B86-8C84-4C8E-AD57-520D66BCD419}" srcOrd="3" destOrd="0" presId="urn:microsoft.com/office/officeart/2005/8/layout/list1"/>
    <dgm:cxn modelId="{47690596-26B9-48B4-9277-60294DEFF680}" type="presParOf" srcId="{791F0A76-9360-429F-9578-C647C5B5CA5B}" destId="{106D8E7D-5392-4257-B50B-B606A38934E7}" srcOrd="4" destOrd="0" presId="urn:microsoft.com/office/officeart/2005/8/layout/list1"/>
    <dgm:cxn modelId="{655706B0-8BD6-4655-9930-0E5A798BAB33}" type="presParOf" srcId="{106D8E7D-5392-4257-B50B-B606A38934E7}" destId="{00879BE0-6DE1-40DA-837B-D9EA55113D8E}" srcOrd="0" destOrd="0" presId="urn:microsoft.com/office/officeart/2005/8/layout/list1"/>
    <dgm:cxn modelId="{AB075643-BE30-42B3-8293-FC82D696014F}" type="presParOf" srcId="{106D8E7D-5392-4257-B50B-B606A38934E7}" destId="{9D54D409-BE03-4B73-A252-F76BF4097802}" srcOrd="1" destOrd="0" presId="urn:microsoft.com/office/officeart/2005/8/layout/list1"/>
    <dgm:cxn modelId="{DBC01A15-E8C0-4312-847D-A473728FC0B2}" type="presParOf" srcId="{791F0A76-9360-429F-9578-C647C5B5CA5B}" destId="{881D3BBF-FA8D-4953-AD67-2078B6034587}" srcOrd="5" destOrd="0" presId="urn:microsoft.com/office/officeart/2005/8/layout/list1"/>
    <dgm:cxn modelId="{76580A5A-A45B-4261-B8D8-3EDBACBB8CAD}" type="presParOf" srcId="{791F0A76-9360-429F-9578-C647C5B5CA5B}" destId="{F3D02F6F-2DEE-4630-9D65-F8C99514455F}"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007CBC-6F9C-4DF2-A63B-0D2B8BAB06A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95AF6D1-0912-49A6-9550-AC2CB041A18A}">
      <dgm:prSet/>
      <dgm:spPr>
        <a:solidFill>
          <a:srgbClr val="8441C7"/>
        </a:solidFill>
      </dgm:spPr>
      <dgm:t>
        <a:bodyPr/>
        <a:lstStyle/>
        <a:p>
          <a:r>
            <a:rPr lang="en-US"/>
            <a:t>87%</a:t>
          </a:r>
        </a:p>
      </dgm:t>
    </dgm:pt>
    <dgm:pt modelId="{DBEA5C73-4EDA-40BC-BDEF-B8807B0DE2A0}" type="parTrans" cxnId="{8B47CF45-A333-4205-BE9D-7DD69F79682C}">
      <dgm:prSet/>
      <dgm:spPr/>
      <dgm:t>
        <a:bodyPr/>
        <a:lstStyle/>
        <a:p>
          <a:endParaRPr lang="en-US"/>
        </a:p>
      </dgm:t>
    </dgm:pt>
    <dgm:pt modelId="{7775D277-B2EA-4A51-9959-5953C9108773}" type="sibTrans" cxnId="{8B47CF45-A333-4205-BE9D-7DD69F79682C}">
      <dgm:prSet/>
      <dgm:spPr/>
      <dgm:t>
        <a:bodyPr/>
        <a:lstStyle/>
        <a:p>
          <a:endParaRPr lang="en-US"/>
        </a:p>
      </dgm:t>
    </dgm:pt>
    <dgm:pt modelId="{8FE09F71-791F-41CF-BE87-2720B0374AFF}">
      <dgm:prSet custT="1"/>
      <dgm:spPr>
        <a:solidFill>
          <a:srgbClr val="EED8EA">
            <a:alpha val="90000"/>
          </a:srgbClr>
        </a:solidFill>
      </dgm:spPr>
      <dgm:t>
        <a:bodyPr/>
        <a:lstStyle/>
        <a:p>
          <a:r>
            <a:rPr lang="en-US" sz="2400"/>
            <a:t>The program is beneficial for WIC participants and the checklists are easy for the families to use </a:t>
          </a:r>
        </a:p>
      </dgm:t>
    </dgm:pt>
    <dgm:pt modelId="{726C16A2-6FE5-4622-97E8-CBDC2BEE3FCE}" type="parTrans" cxnId="{ADBDD974-9384-4E11-A23D-45AECD1B39CA}">
      <dgm:prSet/>
      <dgm:spPr/>
      <dgm:t>
        <a:bodyPr/>
        <a:lstStyle/>
        <a:p>
          <a:endParaRPr lang="en-US"/>
        </a:p>
      </dgm:t>
    </dgm:pt>
    <dgm:pt modelId="{592ABCF2-37FE-41C3-8DA7-35DCF65723EE}" type="sibTrans" cxnId="{ADBDD974-9384-4E11-A23D-45AECD1B39CA}">
      <dgm:prSet/>
      <dgm:spPr/>
      <dgm:t>
        <a:bodyPr/>
        <a:lstStyle/>
        <a:p>
          <a:endParaRPr lang="en-US"/>
        </a:p>
      </dgm:t>
    </dgm:pt>
    <dgm:pt modelId="{F39070AA-19FC-4CC0-874A-7F4329BE710B}">
      <dgm:prSet/>
      <dgm:spPr>
        <a:solidFill>
          <a:srgbClr val="8441C7"/>
        </a:solidFill>
      </dgm:spPr>
      <dgm:t>
        <a:bodyPr/>
        <a:lstStyle/>
        <a:p>
          <a:r>
            <a:rPr lang="en-US"/>
            <a:t>80%</a:t>
          </a:r>
        </a:p>
      </dgm:t>
    </dgm:pt>
    <dgm:pt modelId="{51E6BF29-364B-4821-B97F-B2DE2040B230}" type="parTrans" cxnId="{450257C5-3B59-459B-929E-6DAEE496775F}">
      <dgm:prSet/>
      <dgm:spPr/>
      <dgm:t>
        <a:bodyPr/>
        <a:lstStyle/>
        <a:p>
          <a:endParaRPr lang="en-US"/>
        </a:p>
      </dgm:t>
    </dgm:pt>
    <dgm:pt modelId="{AC633EA7-78DF-4763-90E8-DD3569263ED3}" type="sibTrans" cxnId="{450257C5-3B59-459B-929E-6DAEE496775F}">
      <dgm:prSet/>
      <dgm:spPr/>
      <dgm:t>
        <a:bodyPr/>
        <a:lstStyle/>
        <a:p>
          <a:endParaRPr lang="en-US"/>
        </a:p>
      </dgm:t>
    </dgm:pt>
    <dgm:pt modelId="{548F9745-E0FA-4C37-93B9-74B16A960FA2}">
      <dgm:prSet custT="1"/>
      <dgm:spPr>
        <a:solidFill>
          <a:srgbClr val="EED8EA">
            <a:alpha val="90000"/>
          </a:srgbClr>
        </a:solidFill>
      </dgm:spPr>
      <dgm:t>
        <a:bodyPr/>
        <a:lstStyle/>
        <a:p>
          <a:r>
            <a:rPr lang="en-US" sz="2400"/>
            <a:t>Like offering milestone checklists to families</a:t>
          </a:r>
        </a:p>
      </dgm:t>
    </dgm:pt>
    <dgm:pt modelId="{1828BDF3-149C-4E30-BAC3-452D785886FC}" type="parTrans" cxnId="{85E6EE76-C878-4922-BB66-A2B8D741186C}">
      <dgm:prSet/>
      <dgm:spPr/>
      <dgm:t>
        <a:bodyPr/>
        <a:lstStyle/>
        <a:p>
          <a:endParaRPr lang="en-US"/>
        </a:p>
      </dgm:t>
    </dgm:pt>
    <dgm:pt modelId="{AD71D8A5-0499-47FE-808C-B82467478B07}" type="sibTrans" cxnId="{85E6EE76-C878-4922-BB66-A2B8D741186C}">
      <dgm:prSet/>
      <dgm:spPr/>
      <dgm:t>
        <a:bodyPr/>
        <a:lstStyle/>
        <a:p>
          <a:endParaRPr lang="en-US"/>
        </a:p>
      </dgm:t>
    </dgm:pt>
    <dgm:pt modelId="{632C525C-016C-4670-80FB-741C27FB282C}">
      <dgm:prSet/>
      <dgm:spPr>
        <a:solidFill>
          <a:srgbClr val="8441C7"/>
        </a:solidFill>
      </dgm:spPr>
      <dgm:t>
        <a:bodyPr/>
        <a:lstStyle/>
        <a:p>
          <a:r>
            <a:rPr lang="en-US"/>
            <a:t>75%</a:t>
          </a:r>
        </a:p>
      </dgm:t>
    </dgm:pt>
    <dgm:pt modelId="{00B655F3-10C5-4825-A8B6-507259E1F511}" type="parTrans" cxnId="{124A13F0-9740-4611-9D9E-DFA7C8DE5035}">
      <dgm:prSet/>
      <dgm:spPr/>
      <dgm:t>
        <a:bodyPr/>
        <a:lstStyle/>
        <a:p>
          <a:endParaRPr lang="en-US"/>
        </a:p>
      </dgm:t>
    </dgm:pt>
    <dgm:pt modelId="{7289E4E4-A490-4C26-ABB6-589D1255B598}" type="sibTrans" cxnId="{124A13F0-9740-4611-9D9E-DFA7C8DE5035}">
      <dgm:prSet/>
      <dgm:spPr/>
      <dgm:t>
        <a:bodyPr/>
        <a:lstStyle/>
        <a:p>
          <a:endParaRPr lang="en-US"/>
        </a:p>
      </dgm:t>
    </dgm:pt>
    <dgm:pt modelId="{BC5E033D-D06D-482F-958B-4556DD3C60A7}">
      <dgm:prSet custT="1"/>
      <dgm:spPr>
        <a:solidFill>
          <a:srgbClr val="EED8EA">
            <a:alpha val="90000"/>
          </a:srgbClr>
        </a:solidFill>
      </dgm:spPr>
      <dgm:t>
        <a:bodyPr/>
        <a:lstStyle/>
        <a:p>
          <a:r>
            <a:rPr lang="en-US" sz="2400"/>
            <a:t>Say the program is easy to administer to WIC families</a:t>
          </a:r>
        </a:p>
      </dgm:t>
    </dgm:pt>
    <dgm:pt modelId="{33150556-7EFE-456C-8D5B-9627BAE698E9}" type="parTrans" cxnId="{DD45A2E3-FD75-43B1-B446-1A495AFB8487}">
      <dgm:prSet/>
      <dgm:spPr/>
      <dgm:t>
        <a:bodyPr/>
        <a:lstStyle/>
        <a:p>
          <a:endParaRPr lang="en-US"/>
        </a:p>
      </dgm:t>
    </dgm:pt>
    <dgm:pt modelId="{0E42908D-D6AF-46BB-B57B-2BB3ACDECA9B}" type="sibTrans" cxnId="{DD45A2E3-FD75-43B1-B446-1A495AFB8487}">
      <dgm:prSet/>
      <dgm:spPr/>
      <dgm:t>
        <a:bodyPr/>
        <a:lstStyle/>
        <a:p>
          <a:endParaRPr lang="en-US"/>
        </a:p>
      </dgm:t>
    </dgm:pt>
    <dgm:pt modelId="{A96D8E57-9518-4911-946B-599A8F73E630}" type="pres">
      <dgm:prSet presAssocID="{63007CBC-6F9C-4DF2-A63B-0D2B8BAB06A4}" presName="Name0" presStyleCnt="0">
        <dgm:presLayoutVars>
          <dgm:dir/>
          <dgm:animLvl val="lvl"/>
          <dgm:resizeHandles val="exact"/>
        </dgm:presLayoutVars>
      </dgm:prSet>
      <dgm:spPr/>
    </dgm:pt>
    <dgm:pt modelId="{0BAF521E-BBF8-4387-9D7D-7735F682FF43}" type="pres">
      <dgm:prSet presAssocID="{195AF6D1-0912-49A6-9550-AC2CB041A18A}" presName="linNode" presStyleCnt="0"/>
      <dgm:spPr/>
    </dgm:pt>
    <dgm:pt modelId="{15BAB4C3-A0E2-4A1D-A683-2D0F81F62121}" type="pres">
      <dgm:prSet presAssocID="{195AF6D1-0912-49A6-9550-AC2CB041A18A}" presName="parentText" presStyleLbl="node1" presStyleIdx="0" presStyleCnt="3">
        <dgm:presLayoutVars>
          <dgm:chMax val="1"/>
          <dgm:bulletEnabled val="1"/>
        </dgm:presLayoutVars>
      </dgm:prSet>
      <dgm:spPr/>
    </dgm:pt>
    <dgm:pt modelId="{7F662463-E8ED-4FF4-A1E8-F09D6BC43871}" type="pres">
      <dgm:prSet presAssocID="{195AF6D1-0912-49A6-9550-AC2CB041A18A}" presName="descendantText" presStyleLbl="alignAccFollowNode1" presStyleIdx="0" presStyleCnt="3" custScaleY="140462">
        <dgm:presLayoutVars>
          <dgm:bulletEnabled val="1"/>
        </dgm:presLayoutVars>
      </dgm:prSet>
      <dgm:spPr/>
    </dgm:pt>
    <dgm:pt modelId="{1BC17C7E-850D-4F1D-9990-8217794B5ED6}" type="pres">
      <dgm:prSet presAssocID="{7775D277-B2EA-4A51-9959-5953C9108773}" presName="sp" presStyleCnt="0"/>
      <dgm:spPr/>
    </dgm:pt>
    <dgm:pt modelId="{A1388BCD-E38A-4215-A44B-B72CE79034A2}" type="pres">
      <dgm:prSet presAssocID="{F39070AA-19FC-4CC0-874A-7F4329BE710B}" presName="linNode" presStyleCnt="0"/>
      <dgm:spPr/>
    </dgm:pt>
    <dgm:pt modelId="{748E6044-644F-4534-B753-BC9C29F2F958}" type="pres">
      <dgm:prSet presAssocID="{F39070AA-19FC-4CC0-874A-7F4329BE710B}" presName="parentText" presStyleLbl="node1" presStyleIdx="1" presStyleCnt="3">
        <dgm:presLayoutVars>
          <dgm:chMax val="1"/>
          <dgm:bulletEnabled val="1"/>
        </dgm:presLayoutVars>
      </dgm:prSet>
      <dgm:spPr/>
    </dgm:pt>
    <dgm:pt modelId="{E4D0F4EC-2ECE-44BB-95DF-ECEC6181B1F5}" type="pres">
      <dgm:prSet presAssocID="{F39070AA-19FC-4CC0-874A-7F4329BE710B}" presName="descendantText" presStyleLbl="alignAccFollowNode1" presStyleIdx="1" presStyleCnt="3">
        <dgm:presLayoutVars>
          <dgm:bulletEnabled val="1"/>
        </dgm:presLayoutVars>
      </dgm:prSet>
      <dgm:spPr/>
    </dgm:pt>
    <dgm:pt modelId="{5BDC07A6-26D0-45F7-9A74-D06D005CE7FC}" type="pres">
      <dgm:prSet presAssocID="{AC633EA7-78DF-4763-90E8-DD3569263ED3}" presName="sp" presStyleCnt="0"/>
      <dgm:spPr/>
    </dgm:pt>
    <dgm:pt modelId="{E5E0DC07-5423-4F55-80FB-71A3769F9C93}" type="pres">
      <dgm:prSet presAssocID="{632C525C-016C-4670-80FB-741C27FB282C}" presName="linNode" presStyleCnt="0"/>
      <dgm:spPr/>
    </dgm:pt>
    <dgm:pt modelId="{44ADB921-1C59-4C3D-AB15-1109130E3A38}" type="pres">
      <dgm:prSet presAssocID="{632C525C-016C-4670-80FB-741C27FB282C}" presName="parentText" presStyleLbl="node1" presStyleIdx="2" presStyleCnt="3">
        <dgm:presLayoutVars>
          <dgm:chMax val="1"/>
          <dgm:bulletEnabled val="1"/>
        </dgm:presLayoutVars>
      </dgm:prSet>
      <dgm:spPr/>
    </dgm:pt>
    <dgm:pt modelId="{E7D7559D-CD02-4607-AB80-7992C5EE96C7}" type="pres">
      <dgm:prSet presAssocID="{632C525C-016C-4670-80FB-741C27FB282C}" presName="descendantText" presStyleLbl="alignAccFollowNode1" presStyleIdx="2" presStyleCnt="3">
        <dgm:presLayoutVars>
          <dgm:bulletEnabled val="1"/>
        </dgm:presLayoutVars>
      </dgm:prSet>
      <dgm:spPr/>
    </dgm:pt>
  </dgm:ptLst>
  <dgm:cxnLst>
    <dgm:cxn modelId="{8B47CF45-A333-4205-BE9D-7DD69F79682C}" srcId="{63007CBC-6F9C-4DF2-A63B-0D2B8BAB06A4}" destId="{195AF6D1-0912-49A6-9550-AC2CB041A18A}" srcOrd="0" destOrd="0" parTransId="{DBEA5C73-4EDA-40BC-BDEF-B8807B0DE2A0}" sibTransId="{7775D277-B2EA-4A51-9959-5953C9108773}"/>
    <dgm:cxn modelId="{8E54414D-9723-40E8-9976-9DCF4E264722}" type="presOf" srcId="{63007CBC-6F9C-4DF2-A63B-0D2B8BAB06A4}" destId="{A96D8E57-9518-4911-946B-599A8F73E630}" srcOrd="0" destOrd="0" presId="urn:microsoft.com/office/officeart/2005/8/layout/vList5"/>
    <dgm:cxn modelId="{E1F26B73-5CF3-4A4D-99C5-ADFC3047DC97}" type="presOf" srcId="{BC5E033D-D06D-482F-958B-4556DD3C60A7}" destId="{E7D7559D-CD02-4607-AB80-7992C5EE96C7}" srcOrd="0" destOrd="0" presId="urn:microsoft.com/office/officeart/2005/8/layout/vList5"/>
    <dgm:cxn modelId="{ADBDD974-9384-4E11-A23D-45AECD1B39CA}" srcId="{195AF6D1-0912-49A6-9550-AC2CB041A18A}" destId="{8FE09F71-791F-41CF-BE87-2720B0374AFF}" srcOrd="0" destOrd="0" parTransId="{726C16A2-6FE5-4622-97E8-CBDC2BEE3FCE}" sibTransId="{592ABCF2-37FE-41C3-8DA7-35DCF65723EE}"/>
    <dgm:cxn modelId="{85E6EE76-C878-4922-BB66-A2B8D741186C}" srcId="{F39070AA-19FC-4CC0-874A-7F4329BE710B}" destId="{548F9745-E0FA-4C37-93B9-74B16A960FA2}" srcOrd="0" destOrd="0" parTransId="{1828BDF3-149C-4E30-BAC3-452D785886FC}" sibTransId="{AD71D8A5-0499-47FE-808C-B82467478B07}"/>
    <dgm:cxn modelId="{2C437084-1DB3-4642-AE70-B5EFBDE79835}" type="presOf" srcId="{8FE09F71-791F-41CF-BE87-2720B0374AFF}" destId="{7F662463-E8ED-4FF4-A1E8-F09D6BC43871}" srcOrd="0" destOrd="0" presId="urn:microsoft.com/office/officeart/2005/8/layout/vList5"/>
    <dgm:cxn modelId="{D054EBA1-B793-4E95-A44A-EA93DA339A84}" type="presOf" srcId="{632C525C-016C-4670-80FB-741C27FB282C}" destId="{44ADB921-1C59-4C3D-AB15-1109130E3A38}" srcOrd="0" destOrd="0" presId="urn:microsoft.com/office/officeart/2005/8/layout/vList5"/>
    <dgm:cxn modelId="{BE3FC6B6-6C50-45F3-8C0E-A33942D418F7}" type="presOf" srcId="{F39070AA-19FC-4CC0-874A-7F4329BE710B}" destId="{748E6044-644F-4534-B753-BC9C29F2F958}" srcOrd="0" destOrd="0" presId="urn:microsoft.com/office/officeart/2005/8/layout/vList5"/>
    <dgm:cxn modelId="{450257C5-3B59-459B-929E-6DAEE496775F}" srcId="{63007CBC-6F9C-4DF2-A63B-0D2B8BAB06A4}" destId="{F39070AA-19FC-4CC0-874A-7F4329BE710B}" srcOrd="1" destOrd="0" parTransId="{51E6BF29-364B-4821-B97F-B2DE2040B230}" sibTransId="{AC633EA7-78DF-4763-90E8-DD3569263ED3}"/>
    <dgm:cxn modelId="{DD45A2E3-FD75-43B1-B446-1A495AFB8487}" srcId="{632C525C-016C-4670-80FB-741C27FB282C}" destId="{BC5E033D-D06D-482F-958B-4556DD3C60A7}" srcOrd="0" destOrd="0" parTransId="{33150556-7EFE-456C-8D5B-9627BAE698E9}" sibTransId="{0E42908D-D6AF-46BB-B57B-2BB3ACDECA9B}"/>
    <dgm:cxn modelId="{6ACB65EB-1113-4BED-8ABA-0ADC052AB115}" type="presOf" srcId="{548F9745-E0FA-4C37-93B9-74B16A960FA2}" destId="{E4D0F4EC-2ECE-44BB-95DF-ECEC6181B1F5}" srcOrd="0" destOrd="0" presId="urn:microsoft.com/office/officeart/2005/8/layout/vList5"/>
    <dgm:cxn modelId="{124A13F0-9740-4611-9D9E-DFA7C8DE5035}" srcId="{63007CBC-6F9C-4DF2-A63B-0D2B8BAB06A4}" destId="{632C525C-016C-4670-80FB-741C27FB282C}" srcOrd="2" destOrd="0" parTransId="{00B655F3-10C5-4825-A8B6-507259E1F511}" sibTransId="{7289E4E4-A490-4C26-ABB6-589D1255B598}"/>
    <dgm:cxn modelId="{6BE4F8F0-3BCF-4319-B48B-DAEB76A371BB}" type="presOf" srcId="{195AF6D1-0912-49A6-9550-AC2CB041A18A}" destId="{15BAB4C3-A0E2-4A1D-A683-2D0F81F62121}" srcOrd="0" destOrd="0" presId="urn:microsoft.com/office/officeart/2005/8/layout/vList5"/>
    <dgm:cxn modelId="{38EFFE14-ACE5-4998-8011-97BF53DFC043}" type="presParOf" srcId="{A96D8E57-9518-4911-946B-599A8F73E630}" destId="{0BAF521E-BBF8-4387-9D7D-7735F682FF43}" srcOrd="0" destOrd="0" presId="urn:microsoft.com/office/officeart/2005/8/layout/vList5"/>
    <dgm:cxn modelId="{F1819D38-ED05-403B-943B-3D183C65408C}" type="presParOf" srcId="{0BAF521E-BBF8-4387-9D7D-7735F682FF43}" destId="{15BAB4C3-A0E2-4A1D-A683-2D0F81F62121}" srcOrd="0" destOrd="0" presId="urn:microsoft.com/office/officeart/2005/8/layout/vList5"/>
    <dgm:cxn modelId="{D3F54BC8-7819-47DE-87CC-76F93AF2CB7D}" type="presParOf" srcId="{0BAF521E-BBF8-4387-9D7D-7735F682FF43}" destId="{7F662463-E8ED-4FF4-A1E8-F09D6BC43871}" srcOrd="1" destOrd="0" presId="urn:microsoft.com/office/officeart/2005/8/layout/vList5"/>
    <dgm:cxn modelId="{A7F97A46-E5FB-4CE0-AE8B-444754871A7B}" type="presParOf" srcId="{A96D8E57-9518-4911-946B-599A8F73E630}" destId="{1BC17C7E-850D-4F1D-9990-8217794B5ED6}" srcOrd="1" destOrd="0" presId="urn:microsoft.com/office/officeart/2005/8/layout/vList5"/>
    <dgm:cxn modelId="{C11F489C-2FB8-4900-A96D-358EA7C2AC8B}" type="presParOf" srcId="{A96D8E57-9518-4911-946B-599A8F73E630}" destId="{A1388BCD-E38A-4215-A44B-B72CE79034A2}" srcOrd="2" destOrd="0" presId="urn:microsoft.com/office/officeart/2005/8/layout/vList5"/>
    <dgm:cxn modelId="{CD404A99-215F-4C57-9952-0C9863810561}" type="presParOf" srcId="{A1388BCD-E38A-4215-A44B-B72CE79034A2}" destId="{748E6044-644F-4534-B753-BC9C29F2F958}" srcOrd="0" destOrd="0" presId="urn:microsoft.com/office/officeart/2005/8/layout/vList5"/>
    <dgm:cxn modelId="{62E460A5-D3D2-4E1D-AF87-B232B35808FD}" type="presParOf" srcId="{A1388BCD-E38A-4215-A44B-B72CE79034A2}" destId="{E4D0F4EC-2ECE-44BB-95DF-ECEC6181B1F5}" srcOrd="1" destOrd="0" presId="urn:microsoft.com/office/officeart/2005/8/layout/vList5"/>
    <dgm:cxn modelId="{0460195F-C1E9-4ED4-BF57-0AD93919B225}" type="presParOf" srcId="{A96D8E57-9518-4911-946B-599A8F73E630}" destId="{5BDC07A6-26D0-45F7-9A74-D06D005CE7FC}" srcOrd="3" destOrd="0" presId="urn:microsoft.com/office/officeart/2005/8/layout/vList5"/>
    <dgm:cxn modelId="{C307C4EC-4E59-437D-AA39-709F8260EDF9}" type="presParOf" srcId="{A96D8E57-9518-4911-946B-599A8F73E630}" destId="{E5E0DC07-5423-4F55-80FB-71A3769F9C93}" srcOrd="4" destOrd="0" presId="urn:microsoft.com/office/officeart/2005/8/layout/vList5"/>
    <dgm:cxn modelId="{BBD3CA06-6923-43E3-8032-EB1F5AD89C46}" type="presParOf" srcId="{E5E0DC07-5423-4F55-80FB-71A3769F9C93}" destId="{44ADB921-1C59-4C3D-AB15-1109130E3A38}" srcOrd="0" destOrd="0" presId="urn:microsoft.com/office/officeart/2005/8/layout/vList5"/>
    <dgm:cxn modelId="{F0DE2908-36BD-4F4C-B530-606D7210114A}" type="presParOf" srcId="{E5E0DC07-5423-4F55-80FB-71A3769F9C93}" destId="{E7D7559D-CD02-4607-AB80-7992C5EE96C7}"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4A57CF-29E5-435D-9A9D-5E4C400E6CC6}"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659A06B6-9DC9-4810-8F2D-065771A54D59}">
      <dgm:prSet/>
      <dgm:spPr>
        <a:solidFill>
          <a:srgbClr val="EED8EA"/>
        </a:solidFill>
        <a:ln>
          <a:noFill/>
        </a:ln>
      </dgm:spPr>
      <dgm:t>
        <a:bodyPr/>
        <a:lstStyle/>
        <a:p>
          <a:r>
            <a:rPr lang="en-US" dirty="0">
              <a:solidFill>
                <a:schemeClr val="tx1"/>
              </a:solidFill>
            </a:rPr>
            <a:t>Suggestions for improving the WIC DM Program:</a:t>
          </a:r>
        </a:p>
      </dgm:t>
    </dgm:pt>
    <dgm:pt modelId="{C65EC8C0-9B93-4E7E-B81F-69870463BCC3}" type="parTrans" cxnId="{B618C044-8C7F-4776-8B8B-2F3ED5D1D576}">
      <dgm:prSet/>
      <dgm:spPr/>
      <dgm:t>
        <a:bodyPr/>
        <a:lstStyle/>
        <a:p>
          <a:endParaRPr lang="en-US"/>
        </a:p>
      </dgm:t>
    </dgm:pt>
    <dgm:pt modelId="{BA447784-2616-4A0F-9A54-55549DA4BD79}" type="sibTrans" cxnId="{B618C044-8C7F-4776-8B8B-2F3ED5D1D576}">
      <dgm:prSet/>
      <dgm:spPr/>
      <dgm:t>
        <a:bodyPr/>
        <a:lstStyle/>
        <a:p>
          <a:endParaRPr lang="en-US"/>
        </a:p>
      </dgm:t>
    </dgm:pt>
    <dgm:pt modelId="{3170734B-DAE9-429D-974F-9C0DD73825D1}">
      <dgm:prSet/>
      <dgm:spPr>
        <a:ln>
          <a:solidFill>
            <a:srgbClr val="8441C7"/>
          </a:solidFill>
        </a:ln>
      </dgm:spPr>
      <dgm:t>
        <a:bodyPr/>
        <a:lstStyle/>
        <a:p>
          <a:r>
            <a:rPr lang="en-US"/>
            <a:t>Allow extra time for developmental monitoring in WIC appointments</a:t>
          </a:r>
          <a:endParaRPr lang="en-US">
            <a:solidFill>
              <a:schemeClr val="tx1"/>
            </a:solidFill>
          </a:endParaRPr>
        </a:p>
      </dgm:t>
    </dgm:pt>
    <dgm:pt modelId="{6E17E2BC-49CE-49FC-9E2D-8B10CA652A88}" type="parTrans" cxnId="{AA64F7BF-CDD7-428C-95CE-EEF842CBFD11}">
      <dgm:prSet/>
      <dgm:spPr/>
      <dgm:t>
        <a:bodyPr/>
        <a:lstStyle/>
        <a:p>
          <a:endParaRPr lang="en-US"/>
        </a:p>
      </dgm:t>
    </dgm:pt>
    <dgm:pt modelId="{E526B5C5-9387-4CE8-9FA3-05384DAC6936}" type="sibTrans" cxnId="{AA64F7BF-CDD7-428C-95CE-EEF842CBFD11}">
      <dgm:prSet/>
      <dgm:spPr/>
      <dgm:t>
        <a:bodyPr/>
        <a:lstStyle/>
        <a:p>
          <a:endParaRPr lang="en-US"/>
        </a:p>
      </dgm:t>
    </dgm:pt>
    <dgm:pt modelId="{D92976B2-C7EA-4B27-AFD6-F6B365CA6AEA}">
      <dgm:prSet/>
      <dgm:spPr>
        <a:ln>
          <a:solidFill>
            <a:srgbClr val="8441C7"/>
          </a:solidFill>
        </a:ln>
      </dgm:spPr>
      <dgm:t>
        <a:bodyPr/>
        <a:lstStyle/>
        <a:p>
          <a:r>
            <a:rPr lang="en-US"/>
            <a:t>A test or measure to show results of developmental monitoring: Did their child truly benefit from the program? Did they receive the help they needed?</a:t>
          </a:r>
          <a:endParaRPr lang="en-US">
            <a:solidFill>
              <a:schemeClr val="tx1"/>
            </a:solidFill>
          </a:endParaRPr>
        </a:p>
      </dgm:t>
    </dgm:pt>
    <dgm:pt modelId="{C34BB394-91B3-4A61-811F-7298F330524F}" type="parTrans" cxnId="{F4E81F22-2393-441B-8F83-F2E3B6CD2BB9}">
      <dgm:prSet/>
      <dgm:spPr/>
      <dgm:t>
        <a:bodyPr/>
        <a:lstStyle/>
        <a:p>
          <a:endParaRPr lang="en-US"/>
        </a:p>
      </dgm:t>
    </dgm:pt>
    <dgm:pt modelId="{C7FB55B3-2969-4D6D-BD4D-094DECC24B1B}" type="sibTrans" cxnId="{F4E81F22-2393-441B-8F83-F2E3B6CD2BB9}">
      <dgm:prSet/>
      <dgm:spPr/>
      <dgm:t>
        <a:bodyPr/>
        <a:lstStyle/>
        <a:p>
          <a:endParaRPr lang="en-US"/>
        </a:p>
      </dgm:t>
    </dgm:pt>
    <dgm:pt modelId="{D4B6D831-C954-4F17-BA97-B5AC98A10833}">
      <dgm:prSet/>
      <dgm:spPr>
        <a:ln>
          <a:solidFill>
            <a:srgbClr val="8441C7"/>
          </a:solidFill>
        </a:ln>
      </dgm:spPr>
      <dgm:t>
        <a:bodyPr/>
        <a:lstStyle/>
        <a:p>
          <a:r>
            <a:rPr lang="en-US" dirty="0"/>
            <a:t>Guidance on coordinating with other healthcare providers who already use checklists</a:t>
          </a:r>
          <a:endParaRPr lang="en-US" dirty="0">
            <a:solidFill>
              <a:schemeClr val="tx1"/>
            </a:solidFill>
          </a:endParaRPr>
        </a:p>
      </dgm:t>
    </dgm:pt>
    <dgm:pt modelId="{520F7E0B-6222-4457-9948-5A7854C4D1DA}" type="parTrans" cxnId="{243822A4-FF03-49FE-89DB-A688959B4F98}">
      <dgm:prSet/>
      <dgm:spPr/>
      <dgm:t>
        <a:bodyPr/>
        <a:lstStyle/>
        <a:p>
          <a:endParaRPr lang="en-US"/>
        </a:p>
      </dgm:t>
    </dgm:pt>
    <dgm:pt modelId="{98FAE4C6-583B-44AE-9AE4-CC7C0FCCFA41}" type="sibTrans" cxnId="{243822A4-FF03-49FE-89DB-A688959B4F98}">
      <dgm:prSet/>
      <dgm:spPr/>
      <dgm:t>
        <a:bodyPr/>
        <a:lstStyle/>
        <a:p>
          <a:endParaRPr lang="en-US"/>
        </a:p>
      </dgm:t>
    </dgm:pt>
    <dgm:pt modelId="{BC80AB6B-BDFA-425E-9BFE-136DD5549ABE}">
      <dgm:prSet/>
      <dgm:spPr>
        <a:ln>
          <a:solidFill>
            <a:srgbClr val="8441C7"/>
          </a:solidFill>
        </a:ln>
      </dgm:spPr>
      <dgm:t>
        <a:bodyPr/>
        <a:lstStyle/>
        <a:p>
          <a:r>
            <a:rPr lang="en-US" dirty="0">
              <a:solidFill>
                <a:schemeClr val="tx1"/>
              </a:solidFill>
            </a:rPr>
            <a:t>An electronic tool connected to the WIC record</a:t>
          </a:r>
        </a:p>
      </dgm:t>
    </dgm:pt>
    <dgm:pt modelId="{F14D70A5-A673-4D22-96A5-1FE3374570C5}" type="parTrans" cxnId="{145CF467-E603-4009-858E-6675D7487E6D}">
      <dgm:prSet/>
      <dgm:spPr/>
      <dgm:t>
        <a:bodyPr/>
        <a:lstStyle/>
        <a:p>
          <a:endParaRPr lang="en-US"/>
        </a:p>
      </dgm:t>
    </dgm:pt>
    <dgm:pt modelId="{0BB867F7-687A-45EA-AD8A-E065469AE185}" type="sibTrans" cxnId="{145CF467-E603-4009-858E-6675D7487E6D}">
      <dgm:prSet/>
      <dgm:spPr/>
      <dgm:t>
        <a:bodyPr/>
        <a:lstStyle/>
        <a:p>
          <a:endParaRPr lang="en-US"/>
        </a:p>
      </dgm:t>
    </dgm:pt>
    <dgm:pt modelId="{CEA6258E-B719-4EDF-8A6D-EF2F7DC87887}">
      <dgm:prSet/>
      <dgm:spPr>
        <a:ln>
          <a:solidFill>
            <a:srgbClr val="8441C7"/>
          </a:solidFill>
        </a:ln>
      </dgm:spPr>
      <dgm:t>
        <a:bodyPr/>
        <a:lstStyle/>
        <a:p>
          <a:r>
            <a:rPr lang="en-US">
              <a:solidFill>
                <a:schemeClr val="tx1"/>
              </a:solidFill>
            </a:rPr>
            <a:t>Incorporate the milestones into the health history questionnaire</a:t>
          </a:r>
        </a:p>
      </dgm:t>
    </dgm:pt>
    <dgm:pt modelId="{28BFB8DE-118C-4E4C-BFC9-1AACC31D0FB7}" type="parTrans" cxnId="{CF4EAAAF-B038-4353-95E5-D784511CA129}">
      <dgm:prSet/>
      <dgm:spPr/>
      <dgm:t>
        <a:bodyPr/>
        <a:lstStyle/>
        <a:p>
          <a:endParaRPr lang="en-US"/>
        </a:p>
      </dgm:t>
    </dgm:pt>
    <dgm:pt modelId="{88F7BBF7-D335-43D9-9855-2000309A07F1}" type="sibTrans" cxnId="{CF4EAAAF-B038-4353-95E5-D784511CA129}">
      <dgm:prSet/>
      <dgm:spPr/>
      <dgm:t>
        <a:bodyPr/>
        <a:lstStyle/>
        <a:p>
          <a:endParaRPr lang="en-US"/>
        </a:p>
      </dgm:t>
    </dgm:pt>
    <dgm:pt modelId="{28DA412F-FE33-4759-8670-18245DF19B02}">
      <dgm:prSet/>
      <dgm:spPr>
        <a:ln>
          <a:solidFill>
            <a:srgbClr val="8441C7"/>
          </a:solidFill>
        </a:ln>
      </dgm:spPr>
      <dgm:t>
        <a:bodyPr/>
        <a:lstStyle/>
        <a:p>
          <a:r>
            <a:rPr lang="en-US">
              <a:solidFill>
                <a:schemeClr val="tx1"/>
              </a:solidFill>
            </a:rPr>
            <a:t>Having multiple languages available for LTSAE materials</a:t>
          </a:r>
        </a:p>
      </dgm:t>
    </dgm:pt>
    <dgm:pt modelId="{249CBCC7-9143-413C-8E1A-30AF5E4D6E8A}" type="parTrans" cxnId="{B032051A-DDF4-4856-90B3-2135595073B2}">
      <dgm:prSet/>
      <dgm:spPr/>
      <dgm:t>
        <a:bodyPr/>
        <a:lstStyle/>
        <a:p>
          <a:endParaRPr lang="en-US"/>
        </a:p>
      </dgm:t>
    </dgm:pt>
    <dgm:pt modelId="{AA875B88-AB22-447C-9864-9AFEDAF1EC58}" type="sibTrans" cxnId="{B032051A-DDF4-4856-90B3-2135595073B2}">
      <dgm:prSet/>
      <dgm:spPr/>
      <dgm:t>
        <a:bodyPr/>
        <a:lstStyle/>
        <a:p>
          <a:endParaRPr lang="en-US"/>
        </a:p>
      </dgm:t>
    </dgm:pt>
    <dgm:pt modelId="{05F12A10-92C7-4FC0-A13D-33902E51D98D}">
      <dgm:prSet/>
      <dgm:spPr>
        <a:ln>
          <a:solidFill>
            <a:srgbClr val="8441C7"/>
          </a:solidFill>
        </a:ln>
      </dgm:spPr>
      <dgm:t>
        <a:bodyPr/>
        <a:lstStyle/>
        <a:p>
          <a:r>
            <a:rPr lang="en-US">
              <a:solidFill>
                <a:schemeClr val="tx1"/>
              </a:solidFill>
            </a:rPr>
            <a:t>Ask parents to complete the checklist before the appointment</a:t>
          </a:r>
        </a:p>
      </dgm:t>
    </dgm:pt>
    <dgm:pt modelId="{EA461DDF-896F-43FC-A514-A51150107480}" type="parTrans" cxnId="{0A05FFE8-62EB-4F80-A3F6-69E0EBE04E0D}">
      <dgm:prSet/>
      <dgm:spPr/>
      <dgm:t>
        <a:bodyPr/>
        <a:lstStyle/>
        <a:p>
          <a:endParaRPr lang="en-US"/>
        </a:p>
      </dgm:t>
    </dgm:pt>
    <dgm:pt modelId="{A949F404-472F-4394-9808-BC06164FC161}" type="sibTrans" cxnId="{0A05FFE8-62EB-4F80-A3F6-69E0EBE04E0D}">
      <dgm:prSet/>
      <dgm:spPr/>
      <dgm:t>
        <a:bodyPr/>
        <a:lstStyle/>
        <a:p>
          <a:endParaRPr lang="en-US"/>
        </a:p>
      </dgm:t>
    </dgm:pt>
    <dgm:pt modelId="{B2120ED3-CB85-491C-9B83-B23545F671CF}">
      <dgm:prSet/>
      <dgm:spPr>
        <a:ln>
          <a:solidFill>
            <a:srgbClr val="8441C7"/>
          </a:solidFill>
        </a:ln>
      </dgm:spPr>
      <dgm:t>
        <a:bodyPr/>
        <a:lstStyle/>
        <a:p>
          <a:r>
            <a:rPr lang="en-US"/>
            <a:t>Provide more developmental monitoring training and refresher courses</a:t>
          </a:r>
          <a:endParaRPr lang="en-US">
            <a:solidFill>
              <a:schemeClr val="tx1"/>
            </a:solidFill>
          </a:endParaRPr>
        </a:p>
      </dgm:t>
    </dgm:pt>
    <dgm:pt modelId="{56F02967-B561-47D6-9968-7F74D30F6847}" type="parTrans" cxnId="{7E3911BB-B1BE-4DA3-B39F-9D374AC75016}">
      <dgm:prSet/>
      <dgm:spPr/>
      <dgm:t>
        <a:bodyPr/>
        <a:lstStyle/>
        <a:p>
          <a:endParaRPr lang="en-US"/>
        </a:p>
      </dgm:t>
    </dgm:pt>
    <dgm:pt modelId="{A00C4FD1-FE0D-4BF7-88C1-137B05071246}" type="sibTrans" cxnId="{7E3911BB-B1BE-4DA3-B39F-9D374AC75016}">
      <dgm:prSet/>
      <dgm:spPr/>
      <dgm:t>
        <a:bodyPr/>
        <a:lstStyle/>
        <a:p>
          <a:endParaRPr lang="en-US"/>
        </a:p>
      </dgm:t>
    </dgm:pt>
    <dgm:pt modelId="{8E55681A-D024-4BB0-A5E9-0B355DA5CBE8}">
      <dgm:prSet/>
      <dgm:spPr>
        <a:ln>
          <a:solidFill>
            <a:srgbClr val="8441C7"/>
          </a:solidFill>
        </a:ln>
      </dgm:spPr>
      <dgm:t>
        <a:bodyPr/>
        <a:lstStyle/>
        <a:p>
          <a:r>
            <a:rPr lang="en-US"/>
            <a:t>Offer clearer guidance on referral pathways when there is a developmental concern</a:t>
          </a:r>
          <a:endParaRPr lang="en-US">
            <a:solidFill>
              <a:schemeClr val="tx1"/>
            </a:solidFill>
          </a:endParaRPr>
        </a:p>
      </dgm:t>
    </dgm:pt>
    <dgm:pt modelId="{328F800C-4C66-4DBC-8346-7BA1CED8349D}" type="parTrans" cxnId="{6F14DA7E-BE94-4405-A311-68E98B2E295C}">
      <dgm:prSet/>
      <dgm:spPr/>
      <dgm:t>
        <a:bodyPr/>
        <a:lstStyle/>
        <a:p>
          <a:endParaRPr lang="en-US"/>
        </a:p>
      </dgm:t>
    </dgm:pt>
    <dgm:pt modelId="{79BCEA58-D8F9-44E2-B76B-E7A7245A4BA0}" type="sibTrans" cxnId="{6F14DA7E-BE94-4405-A311-68E98B2E295C}">
      <dgm:prSet/>
      <dgm:spPr/>
      <dgm:t>
        <a:bodyPr/>
        <a:lstStyle/>
        <a:p>
          <a:endParaRPr lang="en-US"/>
        </a:p>
      </dgm:t>
    </dgm:pt>
    <dgm:pt modelId="{791F0A76-9360-429F-9578-C647C5B5CA5B}" type="pres">
      <dgm:prSet presAssocID="{DE4A57CF-29E5-435D-9A9D-5E4C400E6CC6}" presName="linear" presStyleCnt="0">
        <dgm:presLayoutVars>
          <dgm:dir/>
          <dgm:animLvl val="lvl"/>
          <dgm:resizeHandles val="exact"/>
        </dgm:presLayoutVars>
      </dgm:prSet>
      <dgm:spPr/>
    </dgm:pt>
    <dgm:pt modelId="{E7B3A07C-1C51-4999-A28D-594751B8B795}" type="pres">
      <dgm:prSet presAssocID="{659A06B6-9DC9-4810-8F2D-065771A54D59}" presName="parentLin" presStyleCnt="0"/>
      <dgm:spPr/>
    </dgm:pt>
    <dgm:pt modelId="{3130121D-60D4-4222-8562-17142340A9C0}" type="pres">
      <dgm:prSet presAssocID="{659A06B6-9DC9-4810-8F2D-065771A54D59}" presName="parentLeftMargin" presStyleLbl="node1" presStyleIdx="0" presStyleCnt="1"/>
      <dgm:spPr/>
    </dgm:pt>
    <dgm:pt modelId="{4A9E4C8C-2009-4C38-A9A9-766B02B14921}" type="pres">
      <dgm:prSet presAssocID="{659A06B6-9DC9-4810-8F2D-065771A54D59}" presName="parentText" presStyleLbl="node1" presStyleIdx="0" presStyleCnt="1">
        <dgm:presLayoutVars>
          <dgm:chMax val="0"/>
          <dgm:bulletEnabled val="1"/>
        </dgm:presLayoutVars>
      </dgm:prSet>
      <dgm:spPr/>
    </dgm:pt>
    <dgm:pt modelId="{2A2A6EAD-44C5-40C2-AB5F-CC3E61FD13A1}" type="pres">
      <dgm:prSet presAssocID="{659A06B6-9DC9-4810-8F2D-065771A54D59}" presName="negativeSpace" presStyleCnt="0"/>
      <dgm:spPr/>
    </dgm:pt>
    <dgm:pt modelId="{37571909-D7A4-4D9F-899A-AF8280DCAC78}" type="pres">
      <dgm:prSet presAssocID="{659A06B6-9DC9-4810-8F2D-065771A54D59}" presName="childText" presStyleLbl="conFgAcc1" presStyleIdx="0" presStyleCnt="1">
        <dgm:presLayoutVars>
          <dgm:bulletEnabled val="1"/>
        </dgm:presLayoutVars>
      </dgm:prSet>
      <dgm:spPr/>
    </dgm:pt>
  </dgm:ptLst>
  <dgm:cxnLst>
    <dgm:cxn modelId="{19741B07-9DB0-45B3-80B1-84E54E60CEDA}" type="presOf" srcId="{3170734B-DAE9-429D-974F-9C0DD73825D1}" destId="{37571909-D7A4-4D9F-899A-AF8280DCAC78}" srcOrd="0" destOrd="0" presId="urn:microsoft.com/office/officeart/2005/8/layout/list1"/>
    <dgm:cxn modelId="{56176007-6D78-461F-837E-768708ABF25A}" type="presOf" srcId="{659A06B6-9DC9-4810-8F2D-065771A54D59}" destId="{4A9E4C8C-2009-4C38-A9A9-766B02B14921}" srcOrd="1" destOrd="0" presId="urn:microsoft.com/office/officeart/2005/8/layout/list1"/>
    <dgm:cxn modelId="{D116C30A-E7CC-442E-972E-9D8957BE3F32}" type="presOf" srcId="{D92976B2-C7EA-4B27-AFD6-F6B365CA6AEA}" destId="{37571909-D7A4-4D9F-899A-AF8280DCAC78}" srcOrd="0" destOrd="3" presId="urn:microsoft.com/office/officeart/2005/8/layout/list1"/>
    <dgm:cxn modelId="{B032051A-DDF4-4856-90B3-2135595073B2}" srcId="{659A06B6-9DC9-4810-8F2D-065771A54D59}" destId="{28DA412F-FE33-4759-8670-18245DF19B02}" srcOrd="7" destOrd="0" parTransId="{249CBCC7-9143-413C-8E1A-30AF5E4D6E8A}" sibTransId="{AA875B88-AB22-447C-9864-9AFEDAF1EC58}"/>
    <dgm:cxn modelId="{F4E81F22-2393-441B-8F83-F2E3B6CD2BB9}" srcId="{659A06B6-9DC9-4810-8F2D-065771A54D59}" destId="{D92976B2-C7EA-4B27-AFD6-F6B365CA6AEA}" srcOrd="3" destOrd="0" parTransId="{C34BB394-91B3-4A61-811F-7298F330524F}" sibTransId="{C7FB55B3-2969-4D6D-BD4D-094DECC24B1B}"/>
    <dgm:cxn modelId="{CCE3E22C-3B55-4A0C-89E2-F77177DA9715}" type="presOf" srcId="{BC80AB6B-BDFA-425E-9BFE-136DD5549ABE}" destId="{37571909-D7A4-4D9F-899A-AF8280DCAC78}" srcOrd="0" destOrd="5" presId="urn:microsoft.com/office/officeart/2005/8/layout/list1"/>
    <dgm:cxn modelId="{FF4F6A5D-74CD-4681-9F54-6BEC67E54F91}" type="presOf" srcId="{D4B6D831-C954-4F17-BA97-B5AC98A10833}" destId="{37571909-D7A4-4D9F-899A-AF8280DCAC78}" srcOrd="0" destOrd="4" presId="urn:microsoft.com/office/officeart/2005/8/layout/list1"/>
    <dgm:cxn modelId="{21A2A663-1582-4EBB-BD70-5DD39031372F}" type="presOf" srcId="{8E55681A-D024-4BB0-A5E9-0B355DA5CBE8}" destId="{37571909-D7A4-4D9F-899A-AF8280DCAC78}" srcOrd="0" destOrd="2" presId="urn:microsoft.com/office/officeart/2005/8/layout/list1"/>
    <dgm:cxn modelId="{B618C044-8C7F-4776-8B8B-2F3ED5D1D576}" srcId="{DE4A57CF-29E5-435D-9A9D-5E4C400E6CC6}" destId="{659A06B6-9DC9-4810-8F2D-065771A54D59}" srcOrd="0" destOrd="0" parTransId="{C65EC8C0-9B93-4E7E-B81F-69870463BCC3}" sibTransId="{BA447784-2616-4A0F-9A54-55549DA4BD79}"/>
    <dgm:cxn modelId="{145CF467-E603-4009-858E-6675D7487E6D}" srcId="{659A06B6-9DC9-4810-8F2D-065771A54D59}" destId="{BC80AB6B-BDFA-425E-9BFE-136DD5549ABE}" srcOrd="5" destOrd="0" parTransId="{F14D70A5-A673-4D22-96A5-1FE3374570C5}" sibTransId="{0BB867F7-687A-45EA-AD8A-E065469AE185}"/>
    <dgm:cxn modelId="{6F14DA7E-BE94-4405-A311-68E98B2E295C}" srcId="{659A06B6-9DC9-4810-8F2D-065771A54D59}" destId="{8E55681A-D024-4BB0-A5E9-0B355DA5CBE8}" srcOrd="2" destOrd="0" parTransId="{328F800C-4C66-4DBC-8346-7BA1CED8349D}" sibTransId="{79BCEA58-D8F9-44E2-B76B-E7A7245A4BA0}"/>
    <dgm:cxn modelId="{252D39A3-4B07-4C3E-B2DB-53237BDFD231}" type="presOf" srcId="{05F12A10-92C7-4FC0-A13D-33902E51D98D}" destId="{37571909-D7A4-4D9F-899A-AF8280DCAC78}" srcOrd="0" destOrd="8" presId="urn:microsoft.com/office/officeart/2005/8/layout/list1"/>
    <dgm:cxn modelId="{243822A4-FF03-49FE-89DB-A688959B4F98}" srcId="{659A06B6-9DC9-4810-8F2D-065771A54D59}" destId="{D4B6D831-C954-4F17-BA97-B5AC98A10833}" srcOrd="4" destOrd="0" parTransId="{520F7E0B-6222-4457-9948-5A7854C4D1DA}" sibTransId="{98FAE4C6-583B-44AE-9AE4-CC7C0FCCFA41}"/>
    <dgm:cxn modelId="{C53D51A7-7252-49ED-A386-5822BE4A5666}" type="presOf" srcId="{659A06B6-9DC9-4810-8F2D-065771A54D59}" destId="{3130121D-60D4-4222-8562-17142340A9C0}" srcOrd="0" destOrd="0" presId="urn:microsoft.com/office/officeart/2005/8/layout/list1"/>
    <dgm:cxn modelId="{8D5C06A8-78A1-441C-A1FE-BDA35E12A5F2}" type="presOf" srcId="{DE4A57CF-29E5-435D-9A9D-5E4C400E6CC6}" destId="{791F0A76-9360-429F-9578-C647C5B5CA5B}" srcOrd="0" destOrd="0" presId="urn:microsoft.com/office/officeart/2005/8/layout/list1"/>
    <dgm:cxn modelId="{CF4EAAAF-B038-4353-95E5-D784511CA129}" srcId="{659A06B6-9DC9-4810-8F2D-065771A54D59}" destId="{CEA6258E-B719-4EDF-8A6D-EF2F7DC87887}" srcOrd="6" destOrd="0" parTransId="{28BFB8DE-118C-4E4C-BFC9-1AACC31D0FB7}" sibTransId="{88F7BBF7-D335-43D9-9855-2000309A07F1}"/>
    <dgm:cxn modelId="{7E3911BB-B1BE-4DA3-B39F-9D374AC75016}" srcId="{659A06B6-9DC9-4810-8F2D-065771A54D59}" destId="{B2120ED3-CB85-491C-9B83-B23545F671CF}" srcOrd="1" destOrd="0" parTransId="{56F02967-B561-47D6-9968-7F74D30F6847}" sibTransId="{A00C4FD1-FE0D-4BF7-88C1-137B05071246}"/>
    <dgm:cxn modelId="{AA64F7BF-CDD7-428C-95CE-EEF842CBFD11}" srcId="{659A06B6-9DC9-4810-8F2D-065771A54D59}" destId="{3170734B-DAE9-429D-974F-9C0DD73825D1}" srcOrd="0" destOrd="0" parTransId="{6E17E2BC-49CE-49FC-9E2D-8B10CA652A88}" sibTransId="{E526B5C5-9387-4CE8-9FA3-05384DAC6936}"/>
    <dgm:cxn modelId="{1E49BDE2-9C6C-4F8C-B974-249D54F00AAE}" type="presOf" srcId="{CEA6258E-B719-4EDF-8A6D-EF2F7DC87887}" destId="{37571909-D7A4-4D9F-899A-AF8280DCAC78}" srcOrd="0" destOrd="6" presId="urn:microsoft.com/office/officeart/2005/8/layout/list1"/>
    <dgm:cxn modelId="{0A05FFE8-62EB-4F80-A3F6-69E0EBE04E0D}" srcId="{659A06B6-9DC9-4810-8F2D-065771A54D59}" destId="{05F12A10-92C7-4FC0-A13D-33902E51D98D}" srcOrd="8" destOrd="0" parTransId="{EA461DDF-896F-43FC-A514-A51150107480}" sibTransId="{A949F404-472F-4394-9808-BC06164FC161}"/>
    <dgm:cxn modelId="{DC974CEA-C3B5-4030-830F-E4E8E4CF3295}" type="presOf" srcId="{28DA412F-FE33-4759-8670-18245DF19B02}" destId="{37571909-D7A4-4D9F-899A-AF8280DCAC78}" srcOrd="0" destOrd="7" presId="urn:microsoft.com/office/officeart/2005/8/layout/list1"/>
    <dgm:cxn modelId="{525C79EE-F11B-4510-AFB2-E92131BA3392}" type="presOf" srcId="{B2120ED3-CB85-491C-9B83-B23545F671CF}" destId="{37571909-D7A4-4D9F-899A-AF8280DCAC78}" srcOrd="0" destOrd="1" presId="urn:microsoft.com/office/officeart/2005/8/layout/list1"/>
    <dgm:cxn modelId="{0477795B-9840-4729-A2CE-BA23266B593D}" type="presParOf" srcId="{791F0A76-9360-429F-9578-C647C5B5CA5B}" destId="{E7B3A07C-1C51-4999-A28D-594751B8B795}" srcOrd="0" destOrd="0" presId="urn:microsoft.com/office/officeart/2005/8/layout/list1"/>
    <dgm:cxn modelId="{3CCF0587-C935-41FD-A9D0-1C005DC3895E}" type="presParOf" srcId="{E7B3A07C-1C51-4999-A28D-594751B8B795}" destId="{3130121D-60D4-4222-8562-17142340A9C0}" srcOrd="0" destOrd="0" presId="urn:microsoft.com/office/officeart/2005/8/layout/list1"/>
    <dgm:cxn modelId="{415FF6A4-8BF3-45E1-B3DD-498FCE3D0E8D}" type="presParOf" srcId="{E7B3A07C-1C51-4999-A28D-594751B8B795}" destId="{4A9E4C8C-2009-4C38-A9A9-766B02B14921}" srcOrd="1" destOrd="0" presId="urn:microsoft.com/office/officeart/2005/8/layout/list1"/>
    <dgm:cxn modelId="{DF08F93F-FA0D-4D15-888D-62CA1F243AA0}" type="presParOf" srcId="{791F0A76-9360-429F-9578-C647C5B5CA5B}" destId="{2A2A6EAD-44C5-40C2-AB5F-CC3E61FD13A1}" srcOrd="1" destOrd="0" presId="urn:microsoft.com/office/officeart/2005/8/layout/list1"/>
    <dgm:cxn modelId="{1D2A6BDA-D5DE-4BDD-9E69-236669493369}" type="presParOf" srcId="{791F0A76-9360-429F-9578-C647C5B5CA5B}" destId="{37571909-D7A4-4D9F-899A-AF8280DCAC78}" srcOrd="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ED4BC9-3F3B-4B29-A50D-1805B0FEF3C3}">
      <dsp:nvSpPr>
        <dsp:cNvPr id="0" name=""/>
        <dsp:cNvSpPr/>
      </dsp:nvSpPr>
      <dsp:spPr>
        <a:xfrm>
          <a:off x="0" y="2325"/>
          <a:ext cx="10068098" cy="1087318"/>
        </a:xfrm>
        <a:prstGeom prst="roundRect">
          <a:avLst>
            <a:gd name="adj" fmla="val 10000"/>
          </a:avLst>
        </a:prstGeom>
        <a:solidFill>
          <a:srgbClr val="EED8EA"/>
        </a:solidFill>
        <a:ln>
          <a:noFill/>
        </a:ln>
        <a:effectLst/>
      </dsp:spPr>
      <dsp:style>
        <a:lnRef idx="0">
          <a:scrgbClr r="0" g="0" b="0"/>
        </a:lnRef>
        <a:fillRef idx="1">
          <a:scrgbClr r="0" g="0" b="0"/>
        </a:fillRef>
        <a:effectRef idx="0">
          <a:scrgbClr r="0" g="0" b="0"/>
        </a:effectRef>
        <a:fontRef idx="minor"/>
      </dsp:style>
    </dsp:sp>
    <dsp:sp modelId="{51389212-1C95-4489-86FC-EA57FF4235D6}">
      <dsp:nvSpPr>
        <dsp:cNvPr id="0" name=""/>
        <dsp:cNvSpPr/>
      </dsp:nvSpPr>
      <dsp:spPr>
        <a:xfrm>
          <a:off x="328913" y="246971"/>
          <a:ext cx="598025" cy="5980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314759-F5B9-4F8E-BD3E-B7F76517A5A0}">
      <dsp:nvSpPr>
        <dsp:cNvPr id="0" name=""/>
        <dsp:cNvSpPr/>
      </dsp:nvSpPr>
      <dsp:spPr>
        <a:xfrm>
          <a:off x="1255853" y="2325"/>
          <a:ext cx="4530644" cy="10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075" tIns="115075" rIns="115075" bIns="115075" numCol="1" spcCol="1270" anchor="ctr" anchorCtr="0">
          <a:noAutofit/>
        </a:bodyPr>
        <a:lstStyle/>
        <a:p>
          <a:pPr marL="0" lvl="0" indent="0" algn="l" defTabSz="1111250">
            <a:lnSpc>
              <a:spcPct val="90000"/>
            </a:lnSpc>
            <a:spcBef>
              <a:spcPct val="0"/>
            </a:spcBef>
            <a:spcAft>
              <a:spcPct val="35000"/>
            </a:spcAft>
            <a:buNone/>
          </a:pPr>
          <a:r>
            <a:rPr lang="en-US" sz="2500" b="0" kern="1200" baseline="0" dirty="0"/>
            <a:t>Supported State Survey*</a:t>
          </a:r>
          <a:endParaRPr lang="en-US" sz="2500" kern="1200" dirty="0"/>
        </a:p>
      </dsp:txBody>
      <dsp:txXfrm>
        <a:off x="1255853" y="2325"/>
        <a:ext cx="4530644" cy="1087318"/>
      </dsp:txXfrm>
    </dsp:sp>
    <dsp:sp modelId="{4F0A6745-FDFA-4CAF-B7AB-75344EA0F939}">
      <dsp:nvSpPr>
        <dsp:cNvPr id="0" name=""/>
        <dsp:cNvSpPr/>
      </dsp:nvSpPr>
      <dsp:spPr>
        <a:xfrm>
          <a:off x="5786497" y="2325"/>
          <a:ext cx="4280373" cy="10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075" tIns="115075" rIns="115075" bIns="115075" numCol="1" spcCol="1270" anchor="ctr" anchorCtr="0">
          <a:noAutofit/>
        </a:bodyPr>
        <a:lstStyle/>
        <a:p>
          <a:pPr marL="0" lvl="0" indent="0" algn="l" defTabSz="977900">
            <a:lnSpc>
              <a:spcPct val="90000"/>
            </a:lnSpc>
            <a:spcBef>
              <a:spcPct val="0"/>
            </a:spcBef>
            <a:spcAft>
              <a:spcPct val="35000"/>
            </a:spcAft>
            <a:buNone/>
          </a:pPr>
          <a:r>
            <a:rPr lang="en-US" sz="2200" b="0" kern="1200" baseline="0" dirty="0"/>
            <a:t>4 states completed (LA, ND, WV, WI)</a:t>
          </a:r>
          <a:endParaRPr lang="en-US" sz="2200" kern="1200" dirty="0"/>
        </a:p>
      </dsp:txBody>
      <dsp:txXfrm>
        <a:off x="5786497" y="2325"/>
        <a:ext cx="4280373" cy="1087318"/>
      </dsp:txXfrm>
    </dsp:sp>
    <dsp:sp modelId="{5358B3CF-B6AF-4952-89F4-074A20E4DCF5}">
      <dsp:nvSpPr>
        <dsp:cNvPr id="0" name=""/>
        <dsp:cNvSpPr/>
      </dsp:nvSpPr>
      <dsp:spPr>
        <a:xfrm>
          <a:off x="0" y="1361473"/>
          <a:ext cx="10068098" cy="1087318"/>
        </a:xfrm>
        <a:prstGeom prst="roundRect">
          <a:avLst>
            <a:gd name="adj" fmla="val 10000"/>
          </a:avLst>
        </a:prstGeom>
        <a:solidFill>
          <a:srgbClr val="EED8EA"/>
        </a:solidFill>
        <a:ln>
          <a:noFill/>
        </a:ln>
        <a:effectLst/>
      </dsp:spPr>
      <dsp:style>
        <a:lnRef idx="0">
          <a:scrgbClr r="0" g="0" b="0"/>
        </a:lnRef>
        <a:fillRef idx="1">
          <a:scrgbClr r="0" g="0" b="0"/>
        </a:fillRef>
        <a:effectRef idx="0">
          <a:scrgbClr r="0" g="0" b="0"/>
        </a:effectRef>
        <a:fontRef idx="minor"/>
      </dsp:style>
    </dsp:sp>
    <dsp:sp modelId="{D4E43B79-5DA1-482B-88DB-CD379EC4F48A}">
      <dsp:nvSpPr>
        <dsp:cNvPr id="0" name=""/>
        <dsp:cNvSpPr/>
      </dsp:nvSpPr>
      <dsp:spPr>
        <a:xfrm>
          <a:off x="328913" y="1606120"/>
          <a:ext cx="598025" cy="598025"/>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1C853A-858F-4019-98FF-ECC74084A333}">
      <dsp:nvSpPr>
        <dsp:cNvPr id="0" name=""/>
        <dsp:cNvSpPr/>
      </dsp:nvSpPr>
      <dsp:spPr>
        <a:xfrm>
          <a:off x="1255853" y="1361473"/>
          <a:ext cx="4530644" cy="10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075" tIns="115075" rIns="115075" bIns="115075" numCol="1" spcCol="1270" anchor="ctr" anchorCtr="0">
          <a:noAutofit/>
        </a:bodyPr>
        <a:lstStyle/>
        <a:p>
          <a:pPr marL="0" lvl="0" indent="0" algn="l" defTabSz="1111250">
            <a:lnSpc>
              <a:spcPct val="90000"/>
            </a:lnSpc>
            <a:spcBef>
              <a:spcPct val="0"/>
            </a:spcBef>
            <a:spcAft>
              <a:spcPct val="35000"/>
            </a:spcAft>
            <a:buNone/>
          </a:pPr>
          <a:r>
            <a:rPr lang="en-US" sz="2500" b="0" kern="1200" baseline="0"/>
            <a:t>Learning Collaborative State </a:t>
          </a:r>
        </a:p>
        <a:p>
          <a:pPr marL="0" lvl="0" indent="0" algn="l" defTabSz="1111250">
            <a:lnSpc>
              <a:spcPct val="90000"/>
            </a:lnSpc>
            <a:spcBef>
              <a:spcPct val="0"/>
            </a:spcBef>
            <a:spcAft>
              <a:spcPct val="35000"/>
            </a:spcAft>
            <a:buNone/>
          </a:pPr>
          <a:r>
            <a:rPr lang="en-US" sz="2500" b="0" kern="1200" baseline="0"/>
            <a:t>Survey</a:t>
          </a:r>
          <a:endParaRPr lang="en-US" sz="2500" kern="1200"/>
        </a:p>
      </dsp:txBody>
      <dsp:txXfrm>
        <a:off x="1255853" y="1361473"/>
        <a:ext cx="4530644" cy="1087318"/>
      </dsp:txXfrm>
    </dsp:sp>
    <dsp:sp modelId="{CD26605F-1DBB-4393-97D4-7C6269995411}">
      <dsp:nvSpPr>
        <dsp:cNvPr id="0" name=""/>
        <dsp:cNvSpPr/>
      </dsp:nvSpPr>
      <dsp:spPr>
        <a:xfrm>
          <a:off x="5786497" y="1361473"/>
          <a:ext cx="4280373" cy="10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075" tIns="115075" rIns="115075" bIns="115075" numCol="1" spcCol="1270" anchor="ctr" anchorCtr="0">
          <a:noAutofit/>
        </a:bodyPr>
        <a:lstStyle/>
        <a:p>
          <a:pPr marL="0" lvl="0" indent="0" algn="l" defTabSz="977900">
            <a:lnSpc>
              <a:spcPct val="90000"/>
            </a:lnSpc>
            <a:spcBef>
              <a:spcPct val="0"/>
            </a:spcBef>
            <a:spcAft>
              <a:spcPct val="35000"/>
            </a:spcAft>
            <a:buNone/>
          </a:pPr>
          <a:r>
            <a:rPr lang="en-US" sz="2200" b="0" kern="1200" baseline="0" dirty="0"/>
            <a:t>14 states completed (</a:t>
          </a:r>
          <a:r>
            <a:rPr lang="en-US" sz="2200" kern="1200" dirty="0"/>
            <a:t>AR, GU, HI, ME, MA, MD, MO, NH, OH, PR, RI, SC, TX, UT)</a:t>
          </a:r>
        </a:p>
      </dsp:txBody>
      <dsp:txXfrm>
        <a:off x="5786497" y="1361473"/>
        <a:ext cx="4280373" cy="1087318"/>
      </dsp:txXfrm>
    </dsp:sp>
    <dsp:sp modelId="{F5564955-1F6B-4643-8A39-98BD3ACC41CD}">
      <dsp:nvSpPr>
        <dsp:cNvPr id="0" name=""/>
        <dsp:cNvSpPr/>
      </dsp:nvSpPr>
      <dsp:spPr>
        <a:xfrm>
          <a:off x="0" y="2720622"/>
          <a:ext cx="10068098" cy="1087318"/>
        </a:xfrm>
        <a:prstGeom prst="roundRect">
          <a:avLst>
            <a:gd name="adj" fmla="val 10000"/>
          </a:avLst>
        </a:prstGeom>
        <a:solidFill>
          <a:srgbClr val="EED8EA"/>
        </a:solidFill>
        <a:ln>
          <a:noFill/>
        </a:ln>
        <a:effectLst/>
      </dsp:spPr>
      <dsp:style>
        <a:lnRef idx="0">
          <a:scrgbClr r="0" g="0" b="0"/>
        </a:lnRef>
        <a:fillRef idx="1">
          <a:scrgbClr r="0" g="0" b="0"/>
        </a:fillRef>
        <a:effectRef idx="0">
          <a:scrgbClr r="0" g="0" b="0"/>
        </a:effectRef>
        <a:fontRef idx="minor"/>
      </dsp:style>
    </dsp:sp>
    <dsp:sp modelId="{FC3DB00A-6F54-44C8-B044-3BE80DE7B3C7}">
      <dsp:nvSpPr>
        <dsp:cNvPr id="0" name=""/>
        <dsp:cNvSpPr/>
      </dsp:nvSpPr>
      <dsp:spPr>
        <a:xfrm>
          <a:off x="328913" y="2965268"/>
          <a:ext cx="598025" cy="598025"/>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3BCD25-5D05-4746-AD5A-31D46E78BF19}">
      <dsp:nvSpPr>
        <dsp:cNvPr id="0" name=""/>
        <dsp:cNvSpPr/>
      </dsp:nvSpPr>
      <dsp:spPr>
        <a:xfrm>
          <a:off x="1255853" y="2720622"/>
          <a:ext cx="4530644" cy="10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075" tIns="115075" rIns="115075" bIns="115075" numCol="1" spcCol="1270" anchor="ctr" anchorCtr="0">
          <a:noAutofit/>
        </a:bodyPr>
        <a:lstStyle/>
        <a:p>
          <a:pPr marL="0" lvl="0" indent="0" algn="l" defTabSz="1111250">
            <a:lnSpc>
              <a:spcPct val="90000"/>
            </a:lnSpc>
            <a:spcBef>
              <a:spcPct val="0"/>
            </a:spcBef>
            <a:spcAft>
              <a:spcPct val="35000"/>
            </a:spcAft>
            <a:buNone/>
          </a:pPr>
          <a:r>
            <a:rPr lang="en-US" sz="2500" b="0" kern="1200" baseline="0"/>
            <a:t>Clinic Staff Survey</a:t>
          </a:r>
          <a:endParaRPr lang="en-US" sz="2500" kern="1200"/>
        </a:p>
      </dsp:txBody>
      <dsp:txXfrm>
        <a:off x="1255853" y="2720622"/>
        <a:ext cx="4530644" cy="1087318"/>
      </dsp:txXfrm>
    </dsp:sp>
    <dsp:sp modelId="{661EDB13-64FE-4976-8B1D-06DE3D333EF3}">
      <dsp:nvSpPr>
        <dsp:cNvPr id="0" name=""/>
        <dsp:cNvSpPr/>
      </dsp:nvSpPr>
      <dsp:spPr>
        <a:xfrm>
          <a:off x="5786497" y="2720622"/>
          <a:ext cx="4280373" cy="10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075" tIns="115075" rIns="115075" bIns="115075" numCol="1" spcCol="1270" anchor="ctr" anchorCtr="0">
          <a:noAutofit/>
        </a:bodyPr>
        <a:lstStyle/>
        <a:p>
          <a:pPr marL="0" lvl="0" indent="0" algn="l" defTabSz="977900">
            <a:lnSpc>
              <a:spcPct val="90000"/>
            </a:lnSpc>
            <a:spcBef>
              <a:spcPct val="0"/>
            </a:spcBef>
            <a:spcAft>
              <a:spcPct val="35000"/>
            </a:spcAft>
            <a:buNone/>
          </a:pPr>
          <a:r>
            <a:rPr lang="en-US" sz="2200" b="0" kern="1200" baseline="0" dirty="0"/>
            <a:t>89 clinic staff completed (SC-45, MA-11, ND-11, LA-7, WV-6, WI-5, AR-3)</a:t>
          </a:r>
          <a:endParaRPr lang="en-US" sz="2200" kern="1200" dirty="0"/>
        </a:p>
      </dsp:txBody>
      <dsp:txXfrm>
        <a:off x="5786497" y="2720622"/>
        <a:ext cx="4280373" cy="10873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1909-D7A4-4D9F-899A-AF8280DCAC78}">
      <dsp:nvSpPr>
        <dsp:cNvPr id="0" name=""/>
        <dsp:cNvSpPr/>
      </dsp:nvSpPr>
      <dsp:spPr>
        <a:xfrm>
          <a:off x="0" y="318712"/>
          <a:ext cx="10068098" cy="3969000"/>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37388" rIns="78139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CDC’s milestone checklists (paper)</a:t>
          </a:r>
        </a:p>
        <a:p>
          <a:pPr marL="228600" lvl="1" indent="-228600" algn="l" defTabSz="933450">
            <a:lnSpc>
              <a:spcPct val="90000"/>
            </a:lnSpc>
            <a:spcBef>
              <a:spcPct val="0"/>
            </a:spcBef>
            <a:spcAft>
              <a:spcPct val="15000"/>
            </a:spcAft>
            <a:buChar char="•"/>
          </a:pPr>
          <a:r>
            <a:rPr lang="en-US" sz="2100" kern="1200" dirty="0">
              <a:solidFill>
                <a:schemeClr val="tx1"/>
              </a:solidFill>
            </a:rPr>
            <a:t>CDC’s milestone tracker app</a:t>
          </a:r>
        </a:p>
        <a:p>
          <a:pPr marL="228600" lvl="1" indent="-228600" algn="l" defTabSz="933450">
            <a:lnSpc>
              <a:spcPct val="90000"/>
            </a:lnSpc>
            <a:spcBef>
              <a:spcPct val="0"/>
            </a:spcBef>
            <a:spcAft>
              <a:spcPct val="15000"/>
            </a:spcAft>
            <a:buChar char="•"/>
          </a:pPr>
          <a:r>
            <a:rPr lang="en-US" sz="2100" kern="1200">
              <a:solidFill>
                <a:schemeClr val="tx1"/>
              </a:solidFill>
            </a:rPr>
            <a:t>Participant education modules (WIChealth.org, </a:t>
          </a:r>
          <a:r>
            <a:rPr lang="en-US" sz="2100" kern="1200" err="1">
              <a:solidFill>
                <a:schemeClr val="tx1"/>
              </a:solidFill>
            </a:rPr>
            <a:t>WICSmart</a:t>
          </a:r>
          <a:r>
            <a:rPr lang="en-US" sz="2100" kern="1200">
              <a:solidFill>
                <a:schemeClr val="tx1"/>
              </a:solidFill>
            </a:rPr>
            <a:t>, WIC-ed.com, etc.)</a:t>
          </a:r>
        </a:p>
        <a:p>
          <a:pPr marL="228600" lvl="1" indent="-228600" algn="l" defTabSz="933450">
            <a:lnSpc>
              <a:spcPct val="90000"/>
            </a:lnSpc>
            <a:spcBef>
              <a:spcPct val="0"/>
            </a:spcBef>
            <a:spcAft>
              <a:spcPct val="15000"/>
            </a:spcAft>
            <a:buChar char="•"/>
          </a:pPr>
          <a:r>
            <a:rPr lang="en-US" sz="2100" kern="1200" dirty="0">
              <a:solidFill>
                <a:schemeClr val="tx1"/>
              </a:solidFill>
            </a:rPr>
            <a:t>CDC’s wall/floor graphics</a:t>
          </a:r>
        </a:p>
        <a:p>
          <a:pPr marL="228600" lvl="1" indent="-228600" algn="l" defTabSz="933450">
            <a:lnSpc>
              <a:spcPct val="90000"/>
            </a:lnSpc>
            <a:spcBef>
              <a:spcPct val="0"/>
            </a:spcBef>
            <a:spcAft>
              <a:spcPct val="15000"/>
            </a:spcAft>
            <a:buChar char="•"/>
          </a:pPr>
          <a:r>
            <a:rPr lang="en-US" sz="2100" kern="1200" dirty="0">
              <a:solidFill>
                <a:schemeClr val="tx1"/>
              </a:solidFill>
            </a:rPr>
            <a:t>CDC’s milestones matter brochures</a:t>
          </a:r>
        </a:p>
        <a:p>
          <a:pPr marL="228600" lvl="1" indent="-228600" algn="l" defTabSz="933450">
            <a:lnSpc>
              <a:spcPct val="90000"/>
            </a:lnSpc>
            <a:spcBef>
              <a:spcPct val="0"/>
            </a:spcBef>
            <a:spcAft>
              <a:spcPct val="15000"/>
            </a:spcAft>
            <a:buChar char="•"/>
          </a:pPr>
          <a:r>
            <a:rPr lang="en-US" sz="2100" kern="1200" err="1">
              <a:solidFill>
                <a:schemeClr val="tx1"/>
              </a:solidFill>
            </a:rPr>
            <a:t>WICShopper</a:t>
          </a:r>
          <a:r>
            <a:rPr lang="en-US" sz="2100" kern="1200">
              <a:solidFill>
                <a:schemeClr val="tx1"/>
              </a:solidFill>
            </a:rPr>
            <a:t> app developmental content</a:t>
          </a:r>
        </a:p>
        <a:p>
          <a:pPr marL="228600" lvl="1" indent="-228600" algn="l" defTabSz="933450">
            <a:lnSpc>
              <a:spcPct val="90000"/>
            </a:lnSpc>
            <a:spcBef>
              <a:spcPct val="0"/>
            </a:spcBef>
            <a:spcAft>
              <a:spcPct val="15000"/>
            </a:spcAft>
            <a:buChar char="•"/>
          </a:pPr>
          <a:r>
            <a:rPr lang="en-US" sz="2100" kern="1200">
              <a:solidFill>
                <a:schemeClr val="tx1"/>
              </a:solidFill>
            </a:rPr>
            <a:t>CDC’s website</a:t>
          </a:r>
        </a:p>
        <a:p>
          <a:pPr marL="228600" lvl="1" indent="-228600" algn="l" defTabSz="933450">
            <a:lnSpc>
              <a:spcPct val="90000"/>
            </a:lnSpc>
            <a:spcBef>
              <a:spcPct val="0"/>
            </a:spcBef>
            <a:spcAft>
              <a:spcPct val="15000"/>
            </a:spcAft>
            <a:buChar char="•"/>
          </a:pPr>
          <a:r>
            <a:rPr lang="en-US" sz="2100" kern="1200">
              <a:solidFill>
                <a:schemeClr val="tx1"/>
              </a:solidFill>
            </a:rPr>
            <a:t>CDC’s milestones matter posters </a:t>
          </a:r>
        </a:p>
        <a:p>
          <a:pPr marL="228600" lvl="1" indent="-228600" algn="l" defTabSz="933450">
            <a:lnSpc>
              <a:spcPct val="90000"/>
            </a:lnSpc>
            <a:spcBef>
              <a:spcPct val="0"/>
            </a:spcBef>
            <a:spcAft>
              <a:spcPct val="15000"/>
            </a:spcAft>
            <a:buChar char="•"/>
          </a:pPr>
          <a:r>
            <a:rPr lang="en-US" sz="2100" kern="1200" dirty="0">
              <a:solidFill>
                <a:schemeClr val="tx1"/>
              </a:solidFill>
            </a:rPr>
            <a:t>CDC’s amazing children’s books</a:t>
          </a:r>
        </a:p>
      </dsp:txBody>
      <dsp:txXfrm>
        <a:off x="0" y="318712"/>
        <a:ext cx="10068098" cy="3969000"/>
      </dsp:txXfrm>
    </dsp:sp>
    <dsp:sp modelId="{4A9E4C8C-2009-4C38-A9A9-766B02B14921}">
      <dsp:nvSpPr>
        <dsp:cNvPr id="0" name=""/>
        <dsp:cNvSpPr/>
      </dsp:nvSpPr>
      <dsp:spPr>
        <a:xfrm>
          <a:off x="503404" y="8752"/>
          <a:ext cx="7047668" cy="619920"/>
        </a:xfrm>
        <a:prstGeom prst="roundRect">
          <a:avLst/>
        </a:prstGeom>
        <a:solidFill>
          <a:srgbClr val="EED8EA"/>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33450">
            <a:lnSpc>
              <a:spcPct val="90000"/>
            </a:lnSpc>
            <a:spcBef>
              <a:spcPct val="0"/>
            </a:spcBef>
            <a:spcAft>
              <a:spcPct val="35000"/>
            </a:spcAft>
            <a:buNone/>
          </a:pPr>
          <a:r>
            <a:rPr lang="en-US" sz="2100" kern="1200">
              <a:solidFill>
                <a:schemeClr val="tx1"/>
              </a:solidFill>
            </a:rPr>
            <a:t>Most commonly used LTSAE materials:</a:t>
          </a:r>
        </a:p>
      </dsp:txBody>
      <dsp:txXfrm>
        <a:off x="533666" y="39014"/>
        <a:ext cx="6987144" cy="559396"/>
      </dsp:txXfrm>
    </dsp:sp>
    <dsp:sp modelId="{F3D02F6F-2DEE-4630-9D65-F8C99514455F}">
      <dsp:nvSpPr>
        <dsp:cNvPr id="0" name=""/>
        <dsp:cNvSpPr/>
      </dsp:nvSpPr>
      <dsp:spPr>
        <a:xfrm>
          <a:off x="0" y="4711072"/>
          <a:ext cx="10068098" cy="1223775"/>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37388" rIns="78139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Providing trainings on LTSAE</a:t>
          </a:r>
        </a:p>
        <a:p>
          <a:pPr marL="228600" lvl="1" indent="-228600" algn="l" defTabSz="933450">
            <a:lnSpc>
              <a:spcPct val="90000"/>
            </a:lnSpc>
            <a:spcBef>
              <a:spcPct val="0"/>
            </a:spcBef>
            <a:spcAft>
              <a:spcPct val="15000"/>
            </a:spcAft>
            <a:buChar char="•"/>
          </a:pPr>
          <a:r>
            <a:rPr lang="en-US" sz="2100" kern="1200">
              <a:solidFill>
                <a:schemeClr val="tx1"/>
              </a:solidFill>
            </a:rPr>
            <a:t>Showcasing success stories at state and/or regional meetings</a:t>
          </a:r>
        </a:p>
      </dsp:txBody>
      <dsp:txXfrm>
        <a:off x="0" y="4711072"/>
        <a:ext cx="10068098" cy="1223775"/>
      </dsp:txXfrm>
    </dsp:sp>
    <dsp:sp modelId="{9D54D409-BE03-4B73-A252-F76BF4097802}">
      <dsp:nvSpPr>
        <dsp:cNvPr id="0" name=""/>
        <dsp:cNvSpPr/>
      </dsp:nvSpPr>
      <dsp:spPr>
        <a:xfrm>
          <a:off x="503404" y="4401112"/>
          <a:ext cx="7047668" cy="619920"/>
        </a:xfrm>
        <a:prstGeom prst="roundRect">
          <a:avLst/>
        </a:prstGeom>
        <a:solidFill>
          <a:srgbClr val="EED8EA"/>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33450">
            <a:lnSpc>
              <a:spcPct val="90000"/>
            </a:lnSpc>
            <a:spcBef>
              <a:spcPct val="0"/>
            </a:spcBef>
            <a:spcAft>
              <a:spcPct val="35000"/>
            </a:spcAft>
            <a:buNone/>
          </a:pPr>
          <a:r>
            <a:rPr lang="en-US" sz="2100" kern="1200">
              <a:solidFill>
                <a:schemeClr val="tx1"/>
              </a:solidFill>
            </a:rPr>
            <a:t>How states are encouraging the checklists in clinics: </a:t>
          </a:r>
        </a:p>
      </dsp:txBody>
      <dsp:txXfrm>
        <a:off x="533666" y="4431374"/>
        <a:ext cx="6987144" cy="5593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1909-D7A4-4D9F-899A-AF8280DCAC78}">
      <dsp:nvSpPr>
        <dsp:cNvPr id="0" name=""/>
        <dsp:cNvSpPr/>
      </dsp:nvSpPr>
      <dsp:spPr>
        <a:xfrm>
          <a:off x="0" y="379320"/>
          <a:ext cx="10068098" cy="1918350"/>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37388" rIns="78139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59% not enough frontline staff time </a:t>
          </a:r>
        </a:p>
        <a:p>
          <a:pPr marL="228600" lvl="1" indent="-228600" algn="l" defTabSz="933450">
            <a:lnSpc>
              <a:spcPct val="90000"/>
            </a:lnSpc>
            <a:spcBef>
              <a:spcPct val="0"/>
            </a:spcBef>
            <a:spcAft>
              <a:spcPct val="15000"/>
            </a:spcAft>
            <a:buChar char="•"/>
          </a:pPr>
          <a:r>
            <a:rPr lang="en-US" sz="2100" kern="1200">
              <a:solidFill>
                <a:schemeClr val="tx1"/>
              </a:solidFill>
            </a:rPr>
            <a:t>41% hesitance to add another program or initiative </a:t>
          </a:r>
        </a:p>
        <a:p>
          <a:pPr marL="228600" lvl="1" indent="-228600" algn="l" defTabSz="933450">
            <a:lnSpc>
              <a:spcPct val="90000"/>
            </a:lnSpc>
            <a:spcBef>
              <a:spcPct val="0"/>
            </a:spcBef>
            <a:spcAft>
              <a:spcPct val="15000"/>
            </a:spcAft>
            <a:buChar char="•"/>
          </a:pPr>
          <a:r>
            <a:rPr lang="en-US" sz="2100" kern="1200">
              <a:solidFill>
                <a:schemeClr val="tx1"/>
              </a:solidFill>
            </a:rPr>
            <a:t>35% staff turnover </a:t>
          </a:r>
        </a:p>
        <a:p>
          <a:pPr marL="228600" lvl="1" indent="-228600" algn="l" defTabSz="933450">
            <a:lnSpc>
              <a:spcPct val="90000"/>
            </a:lnSpc>
            <a:spcBef>
              <a:spcPct val="0"/>
            </a:spcBef>
            <a:spcAft>
              <a:spcPct val="15000"/>
            </a:spcAft>
            <a:buChar char="•"/>
          </a:pPr>
          <a:r>
            <a:rPr lang="en-US" sz="2100" kern="1200">
              <a:solidFill>
                <a:schemeClr val="tx1"/>
              </a:solidFill>
            </a:rPr>
            <a:t>29% faced no barriers</a:t>
          </a:r>
        </a:p>
      </dsp:txBody>
      <dsp:txXfrm>
        <a:off x="0" y="379320"/>
        <a:ext cx="10068098" cy="1918350"/>
      </dsp:txXfrm>
    </dsp:sp>
    <dsp:sp modelId="{4A9E4C8C-2009-4C38-A9A9-766B02B14921}">
      <dsp:nvSpPr>
        <dsp:cNvPr id="0" name=""/>
        <dsp:cNvSpPr/>
      </dsp:nvSpPr>
      <dsp:spPr>
        <a:xfrm>
          <a:off x="503404" y="69360"/>
          <a:ext cx="7047668" cy="619920"/>
        </a:xfrm>
        <a:prstGeom prst="roundRect">
          <a:avLst/>
        </a:prstGeom>
        <a:solidFill>
          <a:srgbClr val="EED8EA"/>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33450">
            <a:lnSpc>
              <a:spcPct val="90000"/>
            </a:lnSpc>
            <a:spcBef>
              <a:spcPct val="0"/>
            </a:spcBef>
            <a:spcAft>
              <a:spcPct val="35000"/>
            </a:spcAft>
            <a:buNone/>
          </a:pPr>
          <a:r>
            <a:rPr lang="en-US" sz="2100" kern="1200">
              <a:solidFill>
                <a:schemeClr val="tx1"/>
              </a:solidFill>
              <a:latin typeface="+mn-lt"/>
            </a:rPr>
            <a:t>Barriers:</a:t>
          </a:r>
        </a:p>
      </dsp:txBody>
      <dsp:txXfrm>
        <a:off x="533666" y="99622"/>
        <a:ext cx="6987144" cy="559396"/>
      </dsp:txXfrm>
    </dsp:sp>
    <dsp:sp modelId="{F3D02F6F-2DEE-4630-9D65-F8C99514455F}">
      <dsp:nvSpPr>
        <dsp:cNvPr id="0" name=""/>
        <dsp:cNvSpPr/>
      </dsp:nvSpPr>
      <dsp:spPr>
        <a:xfrm>
          <a:off x="0" y="2721030"/>
          <a:ext cx="10068098" cy="2249100"/>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37388" rIns="78139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solidFill>
                <a:schemeClr val="tx1"/>
              </a:solidFill>
            </a:rPr>
            <a:t>Improve access to materials and printing funds</a:t>
          </a:r>
        </a:p>
        <a:p>
          <a:pPr marL="228600" lvl="1" indent="-228600" algn="l" defTabSz="933450">
            <a:lnSpc>
              <a:spcPct val="90000"/>
            </a:lnSpc>
            <a:spcBef>
              <a:spcPct val="0"/>
            </a:spcBef>
            <a:spcAft>
              <a:spcPct val="15000"/>
            </a:spcAft>
            <a:buChar char="•"/>
          </a:pPr>
          <a:r>
            <a:rPr lang="en-US" sz="2100" kern="1200">
              <a:solidFill>
                <a:schemeClr val="tx1"/>
              </a:solidFill>
            </a:rPr>
            <a:t>Continue monthly training</a:t>
          </a:r>
        </a:p>
        <a:p>
          <a:pPr marL="228600" lvl="1" indent="-228600" algn="l" defTabSz="933450">
            <a:lnSpc>
              <a:spcPct val="90000"/>
            </a:lnSpc>
            <a:spcBef>
              <a:spcPct val="0"/>
            </a:spcBef>
            <a:spcAft>
              <a:spcPct val="15000"/>
            </a:spcAft>
            <a:buChar char="•"/>
          </a:pPr>
          <a:r>
            <a:rPr lang="en-US" sz="2100" kern="1200">
              <a:solidFill>
                <a:schemeClr val="tx1"/>
              </a:solidFill>
            </a:rPr>
            <a:t>Offer refresher courses for experienced checklist users</a:t>
          </a:r>
        </a:p>
        <a:p>
          <a:pPr marL="228600" lvl="1" indent="-228600" algn="l" defTabSz="933450">
            <a:lnSpc>
              <a:spcPct val="90000"/>
            </a:lnSpc>
            <a:spcBef>
              <a:spcPct val="0"/>
            </a:spcBef>
            <a:spcAft>
              <a:spcPct val="15000"/>
            </a:spcAft>
            <a:buChar char="•"/>
          </a:pPr>
          <a:r>
            <a:rPr lang="en-US" sz="2100" kern="1200">
              <a:solidFill>
                <a:schemeClr val="tx1"/>
              </a:solidFill>
            </a:rPr>
            <a:t>Conduct survey with WIC participants</a:t>
          </a:r>
        </a:p>
        <a:p>
          <a:pPr marL="228600" lvl="1" indent="-228600" algn="l" defTabSz="933450">
            <a:lnSpc>
              <a:spcPct val="90000"/>
            </a:lnSpc>
            <a:spcBef>
              <a:spcPct val="0"/>
            </a:spcBef>
            <a:spcAft>
              <a:spcPct val="15000"/>
            </a:spcAft>
            <a:buChar char="•"/>
          </a:pPr>
          <a:r>
            <a:rPr lang="en-US" sz="2100" kern="1200">
              <a:solidFill>
                <a:schemeClr val="tx1"/>
              </a:solidFill>
            </a:rPr>
            <a:t>Support 1:1 state connections</a:t>
          </a:r>
        </a:p>
      </dsp:txBody>
      <dsp:txXfrm>
        <a:off x="0" y="2721030"/>
        <a:ext cx="10068098" cy="2249100"/>
      </dsp:txXfrm>
    </dsp:sp>
    <dsp:sp modelId="{9D54D409-BE03-4B73-A252-F76BF4097802}">
      <dsp:nvSpPr>
        <dsp:cNvPr id="0" name=""/>
        <dsp:cNvSpPr/>
      </dsp:nvSpPr>
      <dsp:spPr>
        <a:xfrm>
          <a:off x="503404" y="2411070"/>
          <a:ext cx="7047668" cy="619920"/>
        </a:xfrm>
        <a:prstGeom prst="roundRect">
          <a:avLst/>
        </a:prstGeom>
        <a:solidFill>
          <a:srgbClr val="EED8EA"/>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33450">
            <a:lnSpc>
              <a:spcPct val="90000"/>
            </a:lnSpc>
            <a:spcBef>
              <a:spcPct val="0"/>
            </a:spcBef>
            <a:spcAft>
              <a:spcPct val="35000"/>
            </a:spcAft>
            <a:buNone/>
          </a:pPr>
          <a:r>
            <a:rPr lang="en-US" sz="2100" kern="1200">
              <a:solidFill>
                <a:schemeClr val="tx1"/>
              </a:solidFill>
            </a:rPr>
            <a:t>Suggestions for how ASPHN/CDC can better support staff:</a:t>
          </a:r>
        </a:p>
      </dsp:txBody>
      <dsp:txXfrm>
        <a:off x="533666" y="2441332"/>
        <a:ext cx="6987144"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1909-D7A4-4D9F-899A-AF8280DCAC78}">
      <dsp:nvSpPr>
        <dsp:cNvPr id="0" name=""/>
        <dsp:cNvSpPr/>
      </dsp:nvSpPr>
      <dsp:spPr>
        <a:xfrm>
          <a:off x="0" y="382949"/>
          <a:ext cx="10068098" cy="3395700"/>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58216" rIns="781396"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CDC’s paper milestone checklists: 71%</a:t>
          </a:r>
        </a:p>
        <a:p>
          <a:pPr marL="228600" lvl="1" indent="-228600" algn="l" defTabSz="977900">
            <a:lnSpc>
              <a:spcPct val="90000"/>
            </a:lnSpc>
            <a:spcBef>
              <a:spcPct val="0"/>
            </a:spcBef>
            <a:spcAft>
              <a:spcPct val="15000"/>
            </a:spcAft>
            <a:buChar char="•"/>
          </a:pPr>
          <a:r>
            <a:rPr lang="en-US" sz="2200" kern="1200">
              <a:solidFill>
                <a:schemeClr val="tx1"/>
              </a:solidFill>
            </a:rPr>
            <a:t>CDC’s website: 39%</a:t>
          </a:r>
        </a:p>
        <a:p>
          <a:pPr marL="228600" lvl="1" indent="-228600" algn="l" defTabSz="977900">
            <a:lnSpc>
              <a:spcPct val="90000"/>
            </a:lnSpc>
            <a:spcBef>
              <a:spcPct val="0"/>
            </a:spcBef>
            <a:spcAft>
              <a:spcPct val="15000"/>
            </a:spcAft>
            <a:buChar char="•"/>
          </a:pPr>
          <a:r>
            <a:rPr lang="en-US" sz="2200" kern="1200">
              <a:solidFill>
                <a:schemeClr val="tx1"/>
              </a:solidFill>
            </a:rPr>
            <a:t>CDC’s Milestone Tracker App: 38%</a:t>
          </a:r>
        </a:p>
        <a:p>
          <a:pPr marL="228600" lvl="1" indent="-228600" algn="l" defTabSz="977900">
            <a:lnSpc>
              <a:spcPct val="90000"/>
            </a:lnSpc>
            <a:spcBef>
              <a:spcPct val="0"/>
            </a:spcBef>
            <a:spcAft>
              <a:spcPct val="15000"/>
            </a:spcAft>
            <a:buChar char="•"/>
          </a:pPr>
          <a:r>
            <a:rPr lang="en-US" sz="2200" kern="1200">
              <a:solidFill>
                <a:schemeClr val="tx1"/>
              </a:solidFill>
            </a:rPr>
            <a:t>CDC’s milestone brochures: 28%</a:t>
          </a:r>
        </a:p>
        <a:p>
          <a:pPr marL="228600" lvl="1" indent="-228600" algn="l" defTabSz="977900">
            <a:lnSpc>
              <a:spcPct val="90000"/>
            </a:lnSpc>
            <a:spcBef>
              <a:spcPct val="0"/>
            </a:spcBef>
            <a:spcAft>
              <a:spcPct val="15000"/>
            </a:spcAft>
            <a:buChar char="•"/>
          </a:pPr>
          <a:r>
            <a:rPr lang="en-US" sz="2200" kern="1200">
              <a:solidFill>
                <a:schemeClr val="tx1"/>
              </a:solidFill>
            </a:rPr>
            <a:t>CDC’s milestone moments booklet: 27%</a:t>
          </a:r>
        </a:p>
        <a:p>
          <a:pPr marL="228600" lvl="1" indent="-228600" algn="l" defTabSz="977900">
            <a:lnSpc>
              <a:spcPct val="90000"/>
            </a:lnSpc>
            <a:spcBef>
              <a:spcPct val="0"/>
            </a:spcBef>
            <a:spcAft>
              <a:spcPct val="15000"/>
            </a:spcAft>
            <a:buChar char="•"/>
          </a:pPr>
          <a:r>
            <a:rPr lang="en-US" sz="2200" kern="1200" dirty="0">
              <a:solidFill>
                <a:schemeClr val="tx1"/>
              </a:solidFill>
            </a:rPr>
            <a:t>Milestones matter nutrition education modules on WIChealth.org, </a:t>
          </a:r>
          <a:r>
            <a:rPr lang="en-US" sz="2200" kern="1200" dirty="0" err="1">
              <a:solidFill>
                <a:schemeClr val="tx1"/>
              </a:solidFill>
            </a:rPr>
            <a:t>WICSmart</a:t>
          </a:r>
          <a:r>
            <a:rPr lang="en-US" sz="2200" kern="1200" dirty="0">
              <a:solidFill>
                <a:schemeClr val="tx1"/>
              </a:solidFill>
            </a:rPr>
            <a:t>, WIC-ed.com, One by Nutrition Matters: 26%</a:t>
          </a:r>
        </a:p>
        <a:p>
          <a:pPr marL="228600" lvl="1" indent="-228600" algn="l" defTabSz="977900">
            <a:lnSpc>
              <a:spcPct val="90000"/>
            </a:lnSpc>
            <a:spcBef>
              <a:spcPct val="0"/>
            </a:spcBef>
            <a:spcAft>
              <a:spcPct val="15000"/>
            </a:spcAft>
            <a:buChar char="•"/>
          </a:pPr>
          <a:r>
            <a:rPr lang="en-US" sz="2200" kern="1200" dirty="0">
              <a:solidFill>
                <a:schemeClr val="tx1"/>
              </a:solidFill>
            </a:rPr>
            <a:t>CDC’s wall/floor graphics: 20%</a:t>
          </a:r>
        </a:p>
      </dsp:txBody>
      <dsp:txXfrm>
        <a:off x="0" y="382949"/>
        <a:ext cx="10068098" cy="3395700"/>
      </dsp:txXfrm>
    </dsp:sp>
    <dsp:sp modelId="{4A9E4C8C-2009-4C38-A9A9-766B02B14921}">
      <dsp:nvSpPr>
        <dsp:cNvPr id="0" name=""/>
        <dsp:cNvSpPr/>
      </dsp:nvSpPr>
      <dsp:spPr>
        <a:xfrm>
          <a:off x="503404" y="58229"/>
          <a:ext cx="7047668" cy="649440"/>
        </a:xfrm>
        <a:prstGeom prst="roundRect">
          <a:avLst/>
        </a:prstGeom>
        <a:solidFill>
          <a:srgbClr val="EED8EA"/>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Most used LTSAE materials:</a:t>
          </a:r>
        </a:p>
      </dsp:txBody>
      <dsp:txXfrm>
        <a:off x="535107" y="89932"/>
        <a:ext cx="6984262" cy="586034"/>
      </dsp:txXfrm>
    </dsp:sp>
    <dsp:sp modelId="{F3D02F6F-2DEE-4630-9D65-F8C99514455F}">
      <dsp:nvSpPr>
        <dsp:cNvPr id="0" name=""/>
        <dsp:cNvSpPr/>
      </dsp:nvSpPr>
      <dsp:spPr>
        <a:xfrm>
          <a:off x="0" y="4222170"/>
          <a:ext cx="10068098" cy="1663200"/>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58216" rIns="781396"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No problems: 57%</a:t>
          </a:r>
        </a:p>
        <a:p>
          <a:pPr marL="228600" lvl="1" indent="-228600" algn="l" defTabSz="977900">
            <a:lnSpc>
              <a:spcPct val="90000"/>
            </a:lnSpc>
            <a:spcBef>
              <a:spcPct val="0"/>
            </a:spcBef>
            <a:spcAft>
              <a:spcPct val="15000"/>
            </a:spcAft>
            <a:buChar char="•"/>
          </a:pPr>
          <a:r>
            <a:rPr lang="en-US" sz="2200" kern="1200">
              <a:solidFill>
                <a:schemeClr val="tx1"/>
              </a:solidFill>
            </a:rPr>
            <a:t>Lack of time: 32%</a:t>
          </a:r>
        </a:p>
        <a:p>
          <a:pPr marL="228600" lvl="1" indent="-228600" algn="l" defTabSz="977900">
            <a:lnSpc>
              <a:spcPct val="90000"/>
            </a:lnSpc>
            <a:spcBef>
              <a:spcPct val="0"/>
            </a:spcBef>
            <a:spcAft>
              <a:spcPct val="15000"/>
            </a:spcAft>
            <a:buChar char="•"/>
          </a:pPr>
          <a:r>
            <a:rPr lang="en-US" sz="2200" kern="1200">
              <a:solidFill>
                <a:schemeClr val="tx1"/>
              </a:solidFill>
            </a:rPr>
            <a:t>Staff shortages: 13%</a:t>
          </a:r>
        </a:p>
      </dsp:txBody>
      <dsp:txXfrm>
        <a:off x="0" y="4222170"/>
        <a:ext cx="10068098" cy="1663200"/>
      </dsp:txXfrm>
    </dsp:sp>
    <dsp:sp modelId="{9D54D409-BE03-4B73-A252-F76BF4097802}">
      <dsp:nvSpPr>
        <dsp:cNvPr id="0" name=""/>
        <dsp:cNvSpPr/>
      </dsp:nvSpPr>
      <dsp:spPr>
        <a:xfrm>
          <a:off x="503404" y="3897450"/>
          <a:ext cx="7047668" cy="649440"/>
        </a:xfrm>
        <a:prstGeom prst="roundRect">
          <a:avLst/>
        </a:prstGeom>
        <a:solidFill>
          <a:srgbClr val="EED8EA"/>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rPr>
            <a:t>Problems getting started: </a:t>
          </a:r>
        </a:p>
      </dsp:txBody>
      <dsp:txXfrm>
        <a:off x="535107" y="3929153"/>
        <a:ext cx="6984262" cy="5860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62463-E8ED-4FF4-A1E8-F09D6BC43871}">
      <dsp:nvSpPr>
        <dsp:cNvPr id="0" name=""/>
        <dsp:cNvSpPr/>
      </dsp:nvSpPr>
      <dsp:spPr>
        <a:xfrm rot="5400000">
          <a:off x="6251676" y="-2629915"/>
          <a:ext cx="1175889" cy="6437290"/>
        </a:xfrm>
        <a:prstGeom prst="round2SameRect">
          <a:avLst/>
        </a:prstGeom>
        <a:solidFill>
          <a:srgbClr val="EED8EA">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a:t>The program is beneficial for WIC participants and the checklists are easy for the families to use </a:t>
          </a:r>
        </a:p>
      </dsp:txBody>
      <dsp:txXfrm rot="-5400000">
        <a:off x="3620976" y="58187"/>
        <a:ext cx="6379888" cy="1061085"/>
      </dsp:txXfrm>
    </dsp:sp>
    <dsp:sp modelId="{15BAB4C3-A0E2-4A1D-A683-2D0F81F62121}">
      <dsp:nvSpPr>
        <dsp:cNvPr id="0" name=""/>
        <dsp:cNvSpPr/>
      </dsp:nvSpPr>
      <dsp:spPr>
        <a:xfrm>
          <a:off x="0" y="65506"/>
          <a:ext cx="3620975" cy="1046448"/>
        </a:xfrm>
        <a:prstGeom prst="roundRect">
          <a:avLst/>
        </a:prstGeom>
        <a:solidFill>
          <a:srgbClr val="8441C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87%</a:t>
          </a:r>
        </a:p>
      </dsp:txBody>
      <dsp:txXfrm>
        <a:off x="51083" y="116589"/>
        <a:ext cx="3518809" cy="944282"/>
      </dsp:txXfrm>
    </dsp:sp>
    <dsp:sp modelId="{E4D0F4EC-2ECE-44BB-95DF-ECEC6181B1F5}">
      <dsp:nvSpPr>
        <dsp:cNvPr id="0" name=""/>
        <dsp:cNvSpPr/>
      </dsp:nvSpPr>
      <dsp:spPr>
        <a:xfrm rot="5400000">
          <a:off x="6427727" y="-1469570"/>
          <a:ext cx="837158" cy="6443582"/>
        </a:xfrm>
        <a:prstGeom prst="round2SameRect">
          <a:avLst/>
        </a:prstGeom>
        <a:solidFill>
          <a:srgbClr val="EED8EA">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a:t>Like offering milestone checklists to families</a:t>
          </a:r>
        </a:p>
      </dsp:txBody>
      <dsp:txXfrm rot="-5400000">
        <a:off x="3624516" y="1374508"/>
        <a:ext cx="6402715" cy="755424"/>
      </dsp:txXfrm>
    </dsp:sp>
    <dsp:sp modelId="{748E6044-644F-4534-B753-BC9C29F2F958}">
      <dsp:nvSpPr>
        <dsp:cNvPr id="0" name=""/>
        <dsp:cNvSpPr/>
      </dsp:nvSpPr>
      <dsp:spPr>
        <a:xfrm>
          <a:off x="0" y="1228997"/>
          <a:ext cx="3624515" cy="1046448"/>
        </a:xfrm>
        <a:prstGeom prst="roundRect">
          <a:avLst/>
        </a:prstGeom>
        <a:solidFill>
          <a:srgbClr val="8441C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80%</a:t>
          </a:r>
        </a:p>
      </dsp:txBody>
      <dsp:txXfrm>
        <a:off x="51083" y="1280080"/>
        <a:ext cx="3522349" cy="944282"/>
      </dsp:txXfrm>
    </dsp:sp>
    <dsp:sp modelId="{E7D7559D-CD02-4607-AB80-7992C5EE96C7}">
      <dsp:nvSpPr>
        <dsp:cNvPr id="0" name=""/>
        <dsp:cNvSpPr/>
      </dsp:nvSpPr>
      <dsp:spPr>
        <a:xfrm rot="5400000">
          <a:off x="6427727" y="-370799"/>
          <a:ext cx="837158" cy="6443582"/>
        </a:xfrm>
        <a:prstGeom prst="round2SameRect">
          <a:avLst/>
        </a:prstGeom>
        <a:solidFill>
          <a:srgbClr val="EED8EA">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sz="2400" kern="1200"/>
            <a:t>Say the program is easy to administer to WIC families</a:t>
          </a:r>
        </a:p>
      </dsp:txBody>
      <dsp:txXfrm rot="-5400000">
        <a:off x="3624516" y="2473279"/>
        <a:ext cx="6402715" cy="755424"/>
      </dsp:txXfrm>
    </dsp:sp>
    <dsp:sp modelId="{44ADB921-1C59-4C3D-AB15-1109130E3A38}">
      <dsp:nvSpPr>
        <dsp:cNvPr id="0" name=""/>
        <dsp:cNvSpPr/>
      </dsp:nvSpPr>
      <dsp:spPr>
        <a:xfrm>
          <a:off x="0" y="2327767"/>
          <a:ext cx="3624515" cy="1046448"/>
        </a:xfrm>
        <a:prstGeom prst="roundRect">
          <a:avLst/>
        </a:prstGeom>
        <a:solidFill>
          <a:srgbClr val="8441C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a:t>75%</a:t>
          </a:r>
        </a:p>
      </dsp:txBody>
      <dsp:txXfrm>
        <a:off x="51083" y="2378850"/>
        <a:ext cx="3522349" cy="9442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71909-D7A4-4D9F-899A-AF8280DCAC78}">
      <dsp:nvSpPr>
        <dsp:cNvPr id="0" name=""/>
        <dsp:cNvSpPr/>
      </dsp:nvSpPr>
      <dsp:spPr>
        <a:xfrm>
          <a:off x="0" y="570060"/>
          <a:ext cx="10068098" cy="5128199"/>
        </a:xfrm>
        <a:prstGeom prst="rect">
          <a:avLst/>
        </a:prstGeom>
        <a:solidFill>
          <a:schemeClr val="lt1">
            <a:alpha val="90000"/>
            <a:hueOff val="0"/>
            <a:satOff val="0"/>
            <a:lumOff val="0"/>
            <a:alphaOff val="0"/>
          </a:schemeClr>
        </a:solidFill>
        <a:ln w="12700" cap="flat" cmpd="sng" algn="ctr">
          <a:solidFill>
            <a:srgbClr val="8441C7"/>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1396" tIns="458216" rIns="781396"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Allow extra time for developmental monitoring in WIC appointments</a:t>
          </a:r>
          <a:endParaRPr lang="en-US" sz="2200" kern="1200">
            <a:solidFill>
              <a:schemeClr val="tx1"/>
            </a:solidFill>
          </a:endParaRPr>
        </a:p>
        <a:p>
          <a:pPr marL="228600" lvl="1" indent="-228600" algn="l" defTabSz="977900">
            <a:lnSpc>
              <a:spcPct val="90000"/>
            </a:lnSpc>
            <a:spcBef>
              <a:spcPct val="0"/>
            </a:spcBef>
            <a:spcAft>
              <a:spcPct val="15000"/>
            </a:spcAft>
            <a:buChar char="•"/>
          </a:pPr>
          <a:r>
            <a:rPr lang="en-US" sz="2200" kern="1200"/>
            <a:t>Provide more developmental monitoring training and refresher courses</a:t>
          </a:r>
          <a:endParaRPr lang="en-US" sz="2200" kern="1200">
            <a:solidFill>
              <a:schemeClr val="tx1"/>
            </a:solidFill>
          </a:endParaRPr>
        </a:p>
        <a:p>
          <a:pPr marL="228600" lvl="1" indent="-228600" algn="l" defTabSz="977900">
            <a:lnSpc>
              <a:spcPct val="90000"/>
            </a:lnSpc>
            <a:spcBef>
              <a:spcPct val="0"/>
            </a:spcBef>
            <a:spcAft>
              <a:spcPct val="15000"/>
            </a:spcAft>
            <a:buChar char="•"/>
          </a:pPr>
          <a:r>
            <a:rPr lang="en-US" sz="2200" kern="1200"/>
            <a:t>Offer clearer guidance on referral pathways when there is a developmental concern</a:t>
          </a:r>
          <a:endParaRPr lang="en-US" sz="2200" kern="1200">
            <a:solidFill>
              <a:schemeClr val="tx1"/>
            </a:solidFill>
          </a:endParaRPr>
        </a:p>
        <a:p>
          <a:pPr marL="228600" lvl="1" indent="-228600" algn="l" defTabSz="977900">
            <a:lnSpc>
              <a:spcPct val="90000"/>
            </a:lnSpc>
            <a:spcBef>
              <a:spcPct val="0"/>
            </a:spcBef>
            <a:spcAft>
              <a:spcPct val="15000"/>
            </a:spcAft>
            <a:buChar char="•"/>
          </a:pPr>
          <a:r>
            <a:rPr lang="en-US" sz="2200" kern="1200"/>
            <a:t>A test or measure to show results of developmental monitoring: Did their child truly benefit from the program? Did they receive the help they needed?</a:t>
          </a:r>
          <a:endParaRPr lang="en-US" sz="2200" kern="1200">
            <a:solidFill>
              <a:schemeClr val="tx1"/>
            </a:solidFill>
          </a:endParaRPr>
        </a:p>
        <a:p>
          <a:pPr marL="228600" lvl="1" indent="-228600" algn="l" defTabSz="977900">
            <a:lnSpc>
              <a:spcPct val="90000"/>
            </a:lnSpc>
            <a:spcBef>
              <a:spcPct val="0"/>
            </a:spcBef>
            <a:spcAft>
              <a:spcPct val="15000"/>
            </a:spcAft>
            <a:buChar char="•"/>
          </a:pPr>
          <a:r>
            <a:rPr lang="en-US" sz="2200" kern="1200" dirty="0"/>
            <a:t>Guidance on coordinating with other healthcare providers who already use checklists</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US" sz="2200" kern="1200" dirty="0">
              <a:solidFill>
                <a:schemeClr val="tx1"/>
              </a:solidFill>
            </a:rPr>
            <a:t>An electronic tool connected to the WIC record</a:t>
          </a:r>
        </a:p>
        <a:p>
          <a:pPr marL="228600" lvl="1" indent="-228600" algn="l" defTabSz="977900">
            <a:lnSpc>
              <a:spcPct val="90000"/>
            </a:lnSpc>
            <a:spcBef>
              <a:spcPct val="0"/>
            </a:spcBef>
            <a:spcAft>
              <a:spcPct val="15000"/>
            </a:spcAft>
            <a:buChar char="•"/>
          </a:pPr>
          <a:r>
            <a:rPr lang="en-US" sz="2200" kern="1200">
              <a:solidFill>
                <a:schemeClr val="tx1"/>
              </a:solidFill>
            </a:rPr>
            <a:t>Incorporate the milestones into the health history questionnaire</a:t>
          </a:r>
        </a:p>
        <a:p>
          <a:pPr marL="228600" lvl="1" indent="-228600" algn="l" defTabSz="977900">
            <a:lnSpc>
              <a:spcPct val="90000"/>
            </a:lnSpc>
            <a:spcBef>
              <a:spcPct val="0"/>
            </a:spcBef>
            <a:spcAft>
              <a:spcPct val="15000"/>
            </a:spcAft>
            <a:buChar char="•"/>
          </a:pPr>
          <a:r>
            <a:rPr lang="en-US" sz="2200" kern="1200">
              <a:solidFill>
                <a:schemeClr val="tx1"/>
              </a:solidFill>
            </a:rPr>
            <a:t>Having multiple languages available for LTSAE materials</a:t>
          </a:r>
        </a:p>
        <a:p>
          <a:pPr marL="228600" lvl="1" indent="-228600" algn="l" defTabSz="977900">
            <a:lnSpc>
              <a:spcPct val="90000"/>
            </a:lnSpc>
            <a:spcBef>
              <a:spcPct val="0"/>
            </a:spcBef>
            <a:spcAft>
              <a:spcPct val="15000"/>
            </a:spcAft>
            <a:buChar char="•"/>
          </a:pPr>
          <a:r>
            <a:rPr lang="en-US" sz="2200" kern="1200">
              <a:solidFill>
                <a:schemeClr val="tx1"/>
              </a:solidFill>
            </a:rPr>
            <a:t>Ask parents to complete the checklist before the appointment</a:t>
          </a:r>
        </a:p>
      </dsp:txBody>
      <dsp:txXfrm>
        <a:off x="0" y="570060"/>
        <a:ext cx="10068098" cy="5128199"/>
      </dsp:txXfrm>
    </dsp:sp>
    <dsp:sp modelId="{4A9E4C8C-2009-4C38-A9A9-766B02B14921}">
      <dsp:nvSpPr>
        <dsp:cNvPr id="0" name=""/>
        <dsp:cNvSpPr/>
      </dsp:nvSpPr>
      <dsp:spPr>
        <a:xfrm>
          <a:off x="503404" y="245339"/>
          <a:ext cx="7047668" cy="649440"/>
        </a:xfrm>
        <a:prstGeom prst="roundRect">
          <a:avLst/>
        </a:prstGeom>
        <a:solidFill>
          <a:srgbClr val="EED8EA"/>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6385" tIns="0" rIns="26638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Suggestions for improving the WIC DM Program:</a:t>
          </a:r>
        </a:p>
      </dsp:txBody>
      <dsp:txXfrm>
        <a:off x="535107" y="277042"/>
        <a:ext cx="6984262" cy="58603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BD556B-E1C8-4FA1-92CF-5EF77B11BEFB}" type="datetimeFigureOut">
              <a:rPr lang="en-US" smtClean="0"/>
              <a:t>9/25/2025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8274F2-9477-40C0-A564-7E9F89A08261}" type="slidenum">
              <a:rPr lang="en-US" smtClean="0"/>
              <a:t>‹#›</a:t>
            </a:fld>
            <a:endParaRPr lang="en-US"/>
          </a:p>
        </p:txBody>
      </p:sp>
    </p:spTree>
    <p:extLst>
      <p:ext uri="{BB962C8B-B14F-4D97-AF65-F5344CB8AC3E}">
        <p14:creationId xmlns:p14="http://schemas.microsoft.com/office/powerpoint/2010/main" val="58490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0CCC13-911B-434E-B32D-CE10CC9E0A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3726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*Supported States received support from ASPHN/CDC in the form of LTSAE program materials and technical assistance to implement developmental monitoring between January and September 2025. </a:t>
            </a:r>
          </a:p>
          <a:p>
            <a:endParaRPr lang="en-US" dirty="0"/>
          </a:p>
          <a:p>
            <a:endParaRPr lang="en-US" dirty="0"/>
          </a:p>
          <a:p>
            <a:r>
              <a:rPr lang="en-US" dirty="0"/>
              <a:t>Supported State Survey – LA, ND, WV, WI</a:t>
            </a:r>
          </a:p>
          <a:p>
            <a:r>
              <a:rPr lang="en-US" dirty="0"/>
              <a:t>Learning Collaborative State Survey – AR, GU, HI, ME, MA, MD, MO, NH, OH, PR, RI, SC, TX, 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Clinic Staff survey– </a:t>
            </a:r>
            <a:r>
              <a:rPr lang="en-US" sz="1200" b="0" baseline="0" dirty="0"/>
              <a:t>(SC-45, MA-11, ND-11, LA-7, WV-6, WI-5, AR-3)</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D8274F2-9477-40C0-A564-7E9F89A08261}" type="slidenum">
              <a:rPr lang="en-US" smtClean="0"/>
              <a:t>2</a:t>
            </a:fld>
            <a:endParaRPr lang="en-US"/>
          </a:p>
        </p:txBody>
      </p:sp>
    </p:spTree>
    <p:extLst>
      <p:ext uri="{BB962C8B-B14F-4D97-AF65-F5344CB8AC3E}">
        <p14:creationId xmlns:p14="http://schemas.microsoft.com/office/powerpoint/2010/main" val="2096010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body)"/>
              </a:rPr>
              <a:t>94% felt well supported by ASPHN and CDC (17/18)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body)"/>
              </a:rPr>
              <a:t>States that have plans to continue their current efforts – LA, MO, UT, MD, RI, TX, OH, NH, ME, HI, MA, GU, SC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body)"/>
              </a:rPr>
              <a:t>States that have plans to expand – AR, ND, WI, WV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Calibri (body)"/>
              </a:rPr>
              <a:t>PR is evaluating whether they can expand. </a:t>
            </a:r>
          </a:p>
          <a:p>
            <a:endParaRPr lang="en-US" dirty="0"/>
          </a:p>
        </p:txBody>
      </p:sp>
      <p:sp>
        <p:nvSpPr>
          <p:cNvPr id="4" name="Slide Number Placeholder 3"/>
          <p:cNvSpPr>
            <a:spLocks noGrp="1"/>
          </p:cNvSpPr>
          <p:nvPr>
            <p:ph type="sldNum" sz="quarter" idx="5"/>
          </p:nvPr>
        </p:nvSpPr>
        <p:spPr/>
        <p:txBody>
          <a:bodyPr/>
          <a:lstStyle/>
          <a:p>
            <a:fld id="{4D8274F2-9477-40C0-A564-7E9F89A08261}" type="slidenum">
              <a:rPr lang="en-US" smtClean="0"/>
              <a:t>3</a:t>
            </a:fld>
            <a:endParaRPr lang="en-US"/>
          </a:p>
        </p:txBody>
      </p:sp>
    </p:spTree>
    <p:extLst>
      <p:ext uri="{BB962C8B-B14F-4D97-AF65-F5344CB8AC3E}">
        <p14:creationId xmlns:p14="http://schemas.microsoft.com/office/powerpoint/2010/main" val="348194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tx1"/>
                </a:solidFill>
              </a:rPr>
              <a:t>Most Commonly Used LTSAE Materials: (18 responses)</a:t>
            </a:r>
          </a:p>
          <a:p>
            <a:pPr lvl="0"/>
            <a:r>
              <a:rPr lang="en-US">
                <a:solidFill>
                  <a:schemeClr val="tx1"/>
                </a:solidFill>
              </a:rPr>
              <a:t>CDC’s Milestone Checklists (Paper) (15/18)</a:t>
            </a:r>
          </a:p>
          <a:p>
            <a:pPr lvl="0"/>
            <a:r>
              <a:rPr lang="en-US">
                <a:solidFill>
                  <a:schemeClr val="tx1"/>
                </a:solidFill>
              </a:rPr>
              <a:t>CDC’s Milestone Tracker App (13/18)</a:t>
            </a:r>
          </a:p>
          <a:p>
            <a:pPr lvl="0"/>
            <a:r>
              <a:rPr lang="en-US">
                <a:solidFill>
                  <a:schemeClr val="tx1"/>
                </a:solidFill>
              </a:rPr>
              <a:t>Participant Education Modules (WIChealth.org, </a:t>
            </a:r>
            <a:r>
              <a:rPr lang="en-US" err="1">
                <a:solidFill>
                  <a:schemeClr val="tx1"/>
                </a:solidFill>
              </a:rPr>
              <a:t>WICSmart</a:t>
            </a:r>
            <a:r>
              <a:rPr lang="en-US">
                <a:solidFill>
                  <a:schemeClr val="tx1"/>
                </a:solidFill>
              </a:rPr>
              <a:t>, WIC-ed.com, etc.) (8/18)</a:t>
            </a:r>
          </a:p>
          <a:p>
            <a:pPr lvl="0"/>
            <a:r>
              <a:rPr lang="en-US">
                <a:solidFill>
                  <a:schemeClr val="tx1"/>
                </a:solidFill>
              </a:rPr>
              <a:t>CDC’s Wall/Floor Graphics (8/18)</a:t>
            </a:r>
          </a:p>
          <a:p>
            <a:pPr lvl="0"/>
            <a:r>
              <a:rPr lang="en-US">
                <a:solidFill>
                  <a:schemeClr val="tx1"/>
                </a:solidFill>
              </a:rPr>
              <a:t>CDC’s Milestones Matter Brochures (8/18)</a:t>
            </a:r>
          </a:p>
          <a:p>
            <a:pPr lvl="0"/>
            <a:r>
              <a:rPr lang="en-US" err="1">
                <a:solidFill>
                  <a:schemeClr val="tx1"/>
                </a:solidFill>
              </a:rPr>
              <a:t>WICShopper</a:t>
            </a:r>
            <a:r>
              <a:rPr lang="en-US">
                <a:solidFill>
                  <a:schemeClr val="tx1"/>
                </a:solidFill>
              </a:rPr>
              <a:t> App Developmental Content (8/18)</a:t>
            </a:r>
          </a:p>
          <a:p>
            <a:pPr lvl="0"/>
            <a:r>
              <a:rPr lang="en-US">
                <a:solidFill>
                  <a:schemeClr val="tx1"/>
                </a:solidFill>
              </a:rPr>
              <a:t>CDC’s Website (8/18)</a:t>
            </a:r>
          </a:p>
          <a:p>
            <a:pPr lvl="0"/>
            <a:r>
              <a:rPr lang="en-US">
                <a:solidFill>
                  <a:schemeClr val="tx1"/>
                </a:solidFill>
              </a:rPr>
              <a:t>Milestones Matter Posters (7/18)</a:t>
            </a:r>
          </a:p>
          <a:p>
            <a:pPr lvl="0"/>
            <a:r>
              <a:rPr lang="en-US">
                <a:solidFill>
                  <a:schemeClr val="tx1"/>
                </a:solidFill>
              </a:rPr>
              <a:t>CDC”s Amazing Children’s Books (6/18)</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How States are </a:t>
            </a:r>
            <a:r>
              <a:rPr lang="en-US" b="1">
                <a:solidFill>
                  <a:schemeClr val="tx1"/>
                </a:solidFill>
              </a:rPr>
              <a:t>Encouraging</a:t>
            </a:r>
            <a:r>
              <a:rPr lang="en-US">
                <a:solidFill>
                  <a:schemeClr val="tx1"/>
                </a:solidFill>
              </a:rPr>
              <a:t> the Checklists in Clinics: (17 responses)</a:t>
            </a:r>
          </a:p>
          <a:p>
            <a:pPr lvl="0"/>
            <a:r>
              <a:rPr lang="en-US">
                <a:solidFill>
                  <a:schemeClr val="tx1"/>
                </a:solidFill>
              </a:rPr>
              <a:t>Providing trainings on LTSAE (9/17) </a:t>
            </a:r>
          </a:p>
          <a:p>
            <a:pPr lvl="0"/>
            <a:r>
              <a:rPr lang="en-US">
                <a:solidFill>
                  <a:schemeClr val="tx1"/>
                </a:solidFill>
              </a:rPr>
              <a:t>Showcasing success stories at state and/or regional meetings (6/17)</a:t>
            </a:r>
          </a:p>
        </p:txBody>
      </p:sp>
      <p:sp>
        <p:nvSpPr>
          <p:cNvPr id="4" name="Slide Number Placeholder 3"/>
          <p:cNvSpPr>
            <a:spLocks noGrp="1"/>
          </p:cNvSpPr>
          <p:nvPr>
            <p:ph type="sldNum" sz="quarter" idx="5"/>
          </p:nvPr>
        </p:nvSpPr>
        <p:spPr/>
        <p:txBody>
          <a:bodyPr/>
          <a:lstStyle/>
          <a:p>
            <a:fld id="{4D8274F2-9477-40C0-A564-7E9F89A08261}" type="slidenum">
              <a:rPr lang="en-US" smtClean="0"/>
              <a:t>4</a:t>
            </a:fld>
            <a:endParaRPr lang="en-US"/>
          </a:p>
        </p:txBody>
      </p:sp>
    </p:spTree>
    <p:extLst>
      <p:ext uri="{BB962C8B-B14F-4D97-AF65-F5344CB8AC3E}">
        <p14:creationId xmlns:p14="http://schemas.microsoft.com/office/powerpoint/2010/main" val="2323501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Barriers, select all that apply: (17 people responded)</a:t>
            </a:r>
          </a:p>
          <a:p>
            <a:pPr lvl="0"/>
            <a:r>
              <a:rPr lang="en-US" dirty="0">
                <a:solidFill>
                  <a:schemeClr val="tx1"/>
                </a:solidFill>
              </a:rPr>
              <a:t>59% not enough frontline staff time (10/17)</a:t>
            </a:r>
          </a:p>
          <a:p>
            <a:pPr lvl="0"/>
            <a:r>
              <a:rPr lang="en-US" dirty="0">
                <a:solidFill>
                  <a:schemeClr val="tx1"/>
                </a:solidFill>
              </a:rPr>
              <a:t>41% hesitance to add another program or initiative (7/17)</a:t>
            </a:r>
          </a:p>
          <a:p>
            <a:pPr lvl="0"/>
            <a:r>
              <a:rPr lang="en-US" dirty="0">
                <a:solidFill>
                  <a:schemeClr val="tx1"/>
                </a:solidFill>
              </a:rPr>
              <a:t>35% staff turnover (6/17)</a:t>
            </a:r>
          </a:p>
          <a:p>
            <a:pPr lvl="0"/>
            <a:r>
              <a:rPr lang="en-US" dirty="0">
                <a:solidFill>
                  <a:schemeClr val="tx1"/>
                </a:solidFill>
              </a:rPr>
              <a:t>29% faced no barriers (5/17)</a:t>
            </a:r>
          </a:p>
          <a:p>
            <a:pPr lvl="0"/>
            <a:endParaRPr lang="en-US" dirty="0">
              <a:solidFill>
                <a:schemeClr val="tx1"/>
              </a:solidFill>
            </a:endParaRPr>
          </a:p>
          <a:p>
            <a:pPr lvl="0"/>
            <a:r>
              <a:rPr lang="en-US" b="0" i="1" dirty="0">
                <a:solidFill>
                  <a:schemeClr val="tx1"/>
                </a:solidFill>
              </a:rPr>
              <a:t>In year 6 only 16% faced no barriers.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Suggestions for how we can better support you:</a:t>
            </a:r>
          </a:p>
          <a:p>
            <a:pPr marL="171450" lvl="0" indent="-171450">
              <a:buFont typeface="Arial" panose="020B0604020202020204" pitchFamily="34" charset="0"/>
              <a:buChar char="•"/>
            </a:pPr>
            <a:r>
              <a:rPr lang="en-US" dirty="0">
                <a:solidFill>
                  <a:schemeClr val="tx1"/>
                </a:solidFill>
              </a:rPr>
              <a:t>Easier access to materials and funds for printing costs</a:t>
            </a:r>
          </a:p>
          <a:p>
            <a:pPr marL="171450" lvl="0" indent="-171450">
              <a:buFont typeface="Arial" panose="020B0604020202020204" pitchFamily="34" charset="0"/>
              <a:buChar char="•"/>
            </a:pPr>
            <a:r>
              <a:rPr lang="en-US" dirty="0">
                <a:solidFill>
                  <a:schemeClr val="tx1"/>
                </a:solidFill>
              </a:rPr>
              <a:t>Continue monthly trainings</a:t>
            </a:r>
          </a:p>
          <a:p>
            <a:pPr marL="171450" lvl="0" indent="-171450">
              <a:buFont typeface="Arial" panose="020B0604020202020204" pitchFamily="34" charset="0"/>
              <a:buChar char="•"/>
            </a:pPr>
            <a:r>
              <a:rPr lang="en-US" dirty="0">
                <a:solidFill>
                  <a:schemeClr val="tx1"/>
                </a:solidFill>
              </a:rPr>
              <a:t>Refresher course for those who have been offering checklists for awhile. </a:t>
            </a:r>
          </a:p>
          <a:p>
            <a:pPr marL="171450" lvl="0" indent="-171450">
              <a:buFont typeface="Arial" panose="020B0604020202020204" pitchFamily="34" charset="0"/>
              <a:buChar char="•"/>
            </a:pPr>
            <a:r>
              <a:rPr lang="en-US" dirty="0">
                <a:solidFill>
                  <a:schemeClr val="tx1"/>
                </a:solidFill>
              </a:rPr>
              <a:t>Conduct a participant survey.</a:t>
            </a:r>
          </a:p>
          <a:p>
            <a:pPr marL="171450" lvl="0" indent="-171450">
              <a:buFont typeface="Arial" panose="020B0604020202020204" pitchFamily="34" charset="0"/>
              <a:buChar char="•"/>
            </a:pPr>
            <a:r>
              <a:rPr lang="en-US" dirty="0">
                <a:solidFill>
                  <a:schemeClr val="tx1"/>
                </a:solidFill>
              </a:rPr>
              <a:t>Facilitate states connecting 1:1.</a:t>
            </a:r>
          </a:p>
          <a:p>
            <a:endParaRPr lang="en-US" dirty="0"/>
          </a:p>
        </p:txBody>
      </p:sp>
      <p:sp>
        <p:nvSpPr>
          <p:cNvPr id="4" name="Slide Number Placeholder 3"/>
          <p:cNvSpPr>
            <a:spLocks noGrp="1"/>
          </p:cNvSpPr>
          <p:nvPr>
            <p:ph type="sldNum" sz="quarter" idx="5"/>
          </p:nvPr>
        </p:nvSpPr>
        <p:spPr/>
        <p:txBody>
          <a:bodyPr/>
          <a:lstStyle/>
          <a:p>
            <a:fld id="{4D8274F2-9477-40C0-A564-7E9F89A08261}" type="slidenum">
              <a:rPr lang="en-US" smtClean="0"/>
              <a:t>5</a:t>
            </a:fld>
            <a:endParaRPr lang="en-US"/>
          </a:p>
        </p:txBody>
      </p:sp>
    </p:spTree>
    <p:extLst>
      <p:ext uri="{BB962C8B-B14F-4D97-AF65-F5344CB8AC3E}">
        <p14:creationId xmlns:p14="http://schemas.microsoft.com/office/powerpoint/2010/main" val="954931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8274F2-9477-40C0-A564-7E9F89A08261}" type="slidenum">
              <a:rPr lang="en-US" smtClean="0"/>
              <a:t>6</a:t>
            </a:fld>
            <a:endParaRPr lang="en-US"/>
          </a:p>
        </p:txBody>
      </p:sp>
    </p:spTree>
    <p:extLst>
      <p:ext uri="{BB962C8B-B14F-4D97-AF65-F5344CB8AC3E}">
        <p14:creationId xmlns:p14="http://schemas.microsoft.com/office/powerpoint/2010/main" val="1785440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latin typeface="Calibri (heading)"/>
              </a:rPr>
              <a:t>What is your position at WIC:</a:t>
            </a:r>
          </a:p>
          <a:p>
            <a:pPr marL="171450" indent="-171450">
              <a:buFont typeface="Arial" panose="020B0604020202020204" pitchFamily="34" charset="0"/>
              <a:buChar char="•"/>
            </a:pPr>
            <a:r>
              <a:rPr lang="en-US" sz="1200" dirty="0">
                <a:solidFill>
                  <a:schemeClr val="tx1"/>
                </a:solidFill>
                <a:latin typeface="Calibri (heading)"/>
              </a:rPr>
              <a:t>CPA/Nutritionist: 71% (63/89)</a:t>
            </a:r>
          </a:p>
          <a:p>
            <a:pPr marL="171450" indent="-171450">
              <a:buFont typeface="Arial" panose="020B0604020202020204" pitchFamily="34" charset="0"/>
              <a:buChar char="•"/>
            </a:pPr>
            <a:r>
              <a:rPr lang="en-US" sz="1200" dirty="0">
                <a:solidFill>
                  <a:schemeClr val="tx1"/>
                </a:solidFill>
                <a:latin typeface="Calibri (heading)"/>
              </a:rPr>
              <a:t>Office Staff: 3% (3/89)</a:t>
            </a:r>
          </a:p>
          <a:p>
            <a:pPr marL="171450" indent="-171450">
              <a:buFont typeface="Arial" panose="020B0604020202020204" pitchFamily="34" charset="0"/>
              <a:buChar char="•"/>
            </a:pPr>
            <a:r>
              <a:rPr lang="en-US" sz="1200" dirty="0">
                <a:solidFill>
                  <a:schemeClr val="tx1"/>
                </a:solidFill>
                <a:latin typeface="Calibri (heading)"/>
              </a:rPr>
              <a:t>Clinic/Agency Management: 10% (9/89)</a:t>
            </a:r>
          </a:p>
          <a:p>
            <a:pPr marL="171450" indent="-171450">
              <a:buFont typeface="Arial" panose="020B0604020202020204" pitchFamily="34" charset="0"/>
              <a:buChar char="•"/>
            </a:pPr>
            <a:r>
              <a:rPr lang="en-US" sz="1200" dirty="0">
                <a:solidFill>
                  <a:schemeClr val="tx1"/>
                </a:solidFill>
                <a:latin typeface="Calibri (heading)"/>
              </a:rPr>
              <a:t>Other: 16% (14/89)</a:t>
            </a:r>
          </a:p>
          <a:p>
            <a:pPr marL="628650" lvl="1" indent="-171450">
              <a:buFont typeface="Arial" panose="020B0604020202020204" pitchFamily="34" charset="0"/>
              <a:buChar char="•"/>
            </a:pPr>
            <a:r>
              <a:rPr lang="en-US" sz="1200" dirty="0">
                <a:solidFill>
                  <a:schemeClr val="tx1"/>
                </a:solidFill>
                <a:latin typeface="Calibri (heading)"/>
              </a:rPr>
              <a:t>Support staff, nurse, WIC director, family coordinator, lactation counselor, etc. </a:t>
            </a:r>
          </a:p>
          <a:p>
            <a:endParaRPr lang="en-US" sz="1200" dirty="0">
              <a:solidFill>
                <a:schemeClr val="tx1"/>
              </a:solidFill>
              <a:latin typeface="Calibri (heading)"/>
            </a:endParaRPr>
          </a:p>
          <a:p>
            <a:endParaRPr lang="en-US" sz="1200" dirty="0">
              <a:solidFill>
                <a:schemeClr val="tx1"/>
              </a:solidFill>
              <a:latin typeface="Calibri (heading)"/>
            </a:endParaRPr>
          </a:p>
          <a:p>
            <a:endParaRPr lang="en-US" sz="1200" dirty="0">
              <a:solidFill>
                <a:schemeClr val="tx1"/>
              </a:solidFill>
              <a:latin typeface="Calibri (heading)"/>
            </a:endParaRPr>
          </a:p>
          <a:p>
            <a:r>
              <a:rPr lang="en-US" sz="1200" dirty="0">
                <a:solidFill>
                  <a:schemeClr val="tx1"/>
                </a:solidFill>
                <a:latin typeface="Calibri (heading)"/>
              </a:rPr>
              <a:t>Most responders have been using the checklists for more than 1 year.</a:t>
            </a:r>
            <a:endParaRPr lang="en-US" sz="1200" i="1" dirty="0">
              <a:solidFill>
                <a:schemeClr val="tx1"/>
              </a:solidFill>
              <a:latin typeface="Calibri (heading)"/>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 long has your clinic been using the milestone checklists (in any format) with families? </a:t>
            </a:r>
            <a:endParaRPr lang="en-US" sz="1200" i="1" dirty="0">
              <a:solidFill>
                <a:schemeClr val="tx1"/>
              </a:solidFill>
              <a:latin typeface="Calibri (heading)"/>
            </a:endParaRPr>
          </a:p>
          <a:p>
            <a:pPr marL="171450" indent="-171450">
              <a:buFont typeface="Arial" panose="020B0604020202020204" pitchFamily="34" charset="0"/>
              <a:buChar char="•"/>
            </a:pPr>
            <a:r>
              <a:rPr lang="en-US" sz="1200" i="1" dirty="0">
                <a:solidFill>
                  <a:schemeClr val="tx1"/>
                </a:solidFill>
                <a:latin typeface="Calibri (heading)"/>
              </a:rPr>
              <a:t>Less than 6 months – 25% (21/84)</a:t>
            </a:r>
          </a:p>
          <a:p>
            <a:pPr marL="171450" indent="-171450">
              <a:buFont typeface="Arial" panose="020B0604020202020204" pitchFamily="34" charset="0"/>
              <a:buChar char="•"/>
            </a:pPr>
            <a:r>
              <a:rPr lang="en-US" sz="1200" i="1" dirty="0">
                <a:solidFill>
                  <a:schemeClr val="tx1"/>
                </a:solidFill>
                <a:latin typeface="Calibri (heading)"/>
              </a:rPr>
              <a:t>6 months to a year – 5.95% (5/84)</a:t>
            </a:r>
          </a:p>
          <a:p>
            <a:pPr marL="171450" indent="-171450">
              <a:buFont typeface="Arial" panose="020B0604020202020204" pitchFamily="34" charset="0"/>
              <a:buChar char="•"/>
            </a:pPr>
            <a:r>
              <a:rPr lang="en-US" sz="1200" i="1" dirty="0">
                <a:solidFill>
                  <a:schemeClr val="tx1"/>
                </a:solidFill>
                <a:latin typeface="Calibri (heading)"/>
              </a:rPr>
              <a:t>1-2 years – 32.14% (27/84)</a:t>
            </a:r>
          </a:p>
          <a:p>
            <a:pPr marL="171450" indent="-171450">
              <a:buFont typeface="Arial" panose="020B0604020202020204" pitchFamily="34" charset="0"/>
              <a:buChar char="•"/>
            </a:pPr>
            <a:r>
              <a:rPr lang="en-US" sz="1200" i="1" dirty="0">
                <a:solidFill>
                  <a:schemeClr val="tx1"/>
                </a:solidFill>
                <a:latin typeface="Calibri (heading)"/>
              </a:rPr>
              <a:t>More than 2 years – 35.71% (30/84)</a:t>
            </a:r>
          </a:p>
          <a:p>
            <a:pPr marL="171450" indent="-171450">
              <a:buFont typeface="Arial" panose="020B0604020202020204" pitchFamily="34" charset="0"/>
              <a:buChar char="•"/>
            </a:pPr>
            <a:r>
              <a:rPr lang="en-US" sz="1200" i="1" dirty="0">
                <a:solidFill>
                  <a:schemeClr val="tx1"/>
                </a:solidFill>
                <a:latin typeface="Calibri (heading)"/>
              </a:rPr>
              <a:t>Previously used checklists, but not currently – 1.19% (1/84)</a:t>
            </a:r>
          </a:p>
          <a:p>
            <a:endParaRPr lang="en-US" dirty="0"/>
          </a:p>
        </p:txBody>
      </p:sp>
      <p:sp>
        <p:nvSpPr>
          <p:cNvPr id="4" name="Slide Number Placeholder 3"/>
          <p:cNvSpPr>
            <a:spLocks noGrp="1"/>
          </p:cNvSpPr>
          <p:nvPr>
            <p:ph type="sldNum" sz="quarter" idx="5"/>
          </p:nvPr>
        </p:nvSpPr>
        <p:spPr/>
        <p:txBody>
          <a:bodyPr/>
          <a:lstStyle/>
          <a:p>
            <a:fld id="{4D8274F2-9477-40C0-A564-7E9F89A08261}" type="slidenum">
              <a:rPr lang="en-US" smtClean="0"/>
              <a:t>7</a:t>
            </a:fld>
            <a:endParaRPr lang="en-US"/>
          </a:p>
        </p:txBody>
      </p:sp>
    </p:spTree>
    <p:extLst>
      <p:ext uri="{BB962C8B-B14F-4D97-AF65-F5344CB8AC3E}">
        <p14:creationId xmlns:p14="http://schemas.microsoft.com/office/powerpoint/2010/main" val="776186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 are milestone checklists administered: in person, virtually, or other? Select all that apply</a:t>
            </a:r>
          </a:p>
          <a:p>
            <a:pPr marL="171450" indent="-171450">
              <a:buFont typeface="Arial" panose="020B0604020202020204" pitchFamily="34" charset="0"/>
              <a:buChar char="•"/>
            </a:pPr>
            <a:r>
              <a:rPr lang="en-US" dirty="0"/>
              <a:t>In person using a paper checklist: 72.62% (61/84)</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0" dirty="0"/>
              <a:t>How much time does completing a milestone checklist with families add to your WIC appointments? Select one</a:t>
            </a:r>
          </a:p>
          <a:p>
            <a:pPr marL="171450" indent="-171450">
              <a:buFont typeface="Arial" panose="020B0604020202020204" pitchFamily="34" charset="0"/>
              <a:buChar char="•"/>
            </a:pPr>
            <a:r>
              <a:rPr lang="en-US" b="0" dirty="0"/>
              <a:t>2-5 minutes: 41.46% (34/82)</a:t>
            </a:r>
          </a:p>
          <a:p>
            <a:pPr marL="171450" indent="-171450">
              <a:buFont typeface="Arial" panose="020B0604020202020204" pitchFamily="34" charset="0"/>
              <a:buChar char="•"/>
            </a:pPr>
            <a:r>
              <a:rPr lang="en-US" b="0" dirty="0"/>
              <a:t>Less than 2 minutes: 30.49% (25/82)</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0" i="1" dirty="0"/>
              <a:t>In year 6, 65% said it adds less than 5 minutes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Since you started using the checklists, for about how many eligible visits did you use a milestone checklist (in any format) with families. Select one</a:t>
            </a:r>
          </a:p>
          <a:p>
            <a:pPr marL="171450" indent="-171450">
              <a:buFont typeface="Arial" panose="020B0604020202020204" pitchFamily="34" charset="0"/>
              <a:buChar char="•"/>
            </a:pPr>
            <a:r>
              <a:rPr lang="en-US" dirty="0"/>
              <a:t>About half of all visits: 32.53% (27/83)</a:t>
            </a:r>
          </a:p>
          <a:p>
            <a:pPr marL="171450" indent="-171450">
              <a:buFont typeface="Arial" panose="020B0604020202020204" pitchFamily="34" charset="0"/>
              <a:buChar char="•"/>
            </a:pPr>
            <a:r>
              <a:rPr lang="en-US" dirty="0"/>
              <a:t>Almost all visits: 31.33% (26/83)</a:t>
            </a:r>
          </a:p>
          <a:p>
            <a:pPr marL="171450" indent="-171450">
              <a:buFont typeface="Arial" panose="020B0604020202020204" pitchFamily="34" charset="0"/>
              <a:buChar char="•"/>
            </a:pPr>
            <a:r>
              <a:rPr lang="en-US" dirty="0"/>
              <a:t>Some visits: 22.89% (19/83)</a:t>
            </a:r>
          </a:p>
        </p:txBody>
      </p:sp>
      <p:sp>
        <p:nvSpPr>
          <p:cNvPr id="4" name="Slide Number Placeholder 3"/>
          <p:cNvSpPr>
            <a:spLocks noGrp="1"/>
          </p:cNvSpPr>
          <p:nvPr>
            <p:ph type="sldNum" sz="quarter" idx="5"/>
          </p:nvPr>
        </p:nvSpPr>
        <p:spPr/>
        <p:txBody>
          <a:bodyPr/>
          <a:lstStyle/>
          <a:p>
            <a:fld id="{4D8274F2-9477-40C0-A564-7E9F89A08261}" type="slidenum">
              <a:rPr lang="en-US" smtClean="0"/>
              <a:t>8</a:t>
            </a:fld>
            <a:endParaRPr lang="en-US"/>
          </a:p>
        </p:txBody>
      </p:sp>
    </p:spTree>
    <p:extLst>
      <p:ext uri="{BB962C8B-B14F-4D97-AF65-F5344CB8AC3E}">
        <p14:creationId xmlns:p14="http://schemas.microsoft.com/office/powerpoint/2010/main" val="1736373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resources do you regularly use at your clinic? Select all that apply. 84 total responses. </a:t>
            </a:r>
          </a:p>
          <a:p>
            <a:endParaRPr lang="en-US" dirty="0"/>
          </a:p>
          <a:p>
            <a:endParaRPr lang="en-US" dirty="0"/>
          </a:p>
          <a:p>
            <a:r>
              <a:rPr lang="en-US" dirty="0"/>
              <a:t>Did your clinic experience any problems with getting your Developmental Milestone Checklist Program started? Select all that apply. 82 responses</a:t>
            </a:r>
          </a:p>
          <a:p>
            <a:endParaRPr lang="en-US" dirty="0"/>
          </a:p>
          <a:p>
            <a:r>
              <a:rPr lang="en-US" i="1" dirty="0"/>
              <a:t>In year 6, 40% indicated no problems getting started. </a:t>
            </a:r>
          </a:p>
        </p:txBody>
      </p:sp>
      <p:sp>
        <p:nvSpPr>
          <p:cNvPr id="4" name="Slide Number Placeholder 3"/>
          <p:cNvSpPr>
            <a:spLocks noGrp="1"/>
          </p:cNvSpPr>
          <p:nvPr>
            <p:ph type="sldNum" sz="quarter" idx="5"/>
          </p:nvPr>
        </p:nvSpPr>
        <p:spPr/>
        <p:txBody>
          <a:bodyPr/>
          <a:lstStyle/>
          <a:p>
            <a:fld id="{4D8274F2-9477-40C0-A564-7E9F89A08261}" type="slidenum">
              <a:rPr lang="en-US" smtClean="0"/>
              <a:t>9</a:t>
            </a:fld>
            <a:endParaRPr lang="en-US"/>
          </a:p>
        </p:txBody>
      </p:sp>
    </p:spTree>
    <p:extLst>
      <p:ext uri="{BB962C8B-B14F-4D97-AF65-F5344CB8AC3E}">
        <p14:creationId xmlns:p14="http://schemas.microsoft.com/office/powerpoint/2010/main" val="3280711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87% say the checklist program is a beneficial program for WIC families ((68/78)</a:t>
            </a:r>
          </a:p>
          <a:p>
            <a:r>
              <a:rPr lang="en-US"/>
              <a:t>87% say the checklists are easy for WIC families to use (66/76)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80% like offering the milestone checklists to WIC families (63/79)</a:t>
            </a:r>
          </a:p>
          <a:p>
            <a:r>
              <a:rPr lang="en-US"/>
              <a:t>75% say the program is easy to administer to WIC families (59/79)</a:t>
            </a:r>
          </a:p>
          <a:p>
            <a:r>
              <a:rPr lang="en-US" b="0"/>
              <a:t>81% feel well support by state staff in implementing the checklist program (61/75)</a:t>
            </a:r>
          </a:p>
        </p:txBody>
      </p:sp>
      <p:sp>
        <p:nvSpPr>
          <p:cNvPr id="4" name="Slide Number Placeholder 3"/>
          <p:cNvSpPr>
            <a:spLocks noGrp="1"/>
          </p:cNvSpPr>
          <p:nvPr>
            <p:ph type="sldNum" sz="quarter" idx="5"/>
          </p:nvPr>
        </p:nvSpPr>
        <p:spPr/>
        <p:txBody>
          <a:bodyPr/>
          <a:lstStyle/>
          <a:p>
            <a:fld id="{4D8274F2-9477-40C0-A564-7E9F89A08261}" type="slidenum">
              <a:rPr lang="en-US" smtClean="0"/>
              <a:t>10</a:t>
            </a:fld>
            <a:endParaRPr lang="en-US"/>
          </a:p>
        </p:txBody>
      </p:sp>
    </p:spTree>
    <p:extLst>
      <p:ext uri="{BB962C8B-B14F-4D97-AF65-F5344CB8AC3E}">
        <p14:creationId xmlns:p14="http://schemas.microsoft.com/office/powerpoint/2010/main" val="254889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83F7B-BC33-3AFC-C831-623A73622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56499-CCDE-DC47-7DE0-DA35D485A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DE15B-CE7C-6F37-D67E-06A345ABE7F0}"/>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75% I feel comfortable talking to WIC families about the results of the checklists </a:t>
            </a:r>
          </a:p>
          <a:p>
            <a:r>
              <a:rPr lang="en-US" sz="1200" b="0" i="0" kern="1200" dirty="0">
                <a:solidFill>
                  <a:schemeClr val="tx1"/>
                </a:solidFill>
                <a:effectLst/>
                <a:latin typeface="+mn-lt"/>
                <a:ea typeface="+mn-ea"/>
                <a:cs typeface="+mn-cs"/>
              </a:rPr>
              <a:t>(58/77). </a:t>
            </a:r>
          </a:p>
          <a:p>
            <a:r>
              <a:rPr lang="en-US" sz="1200" b="0" i="0" kern="1200" dirty="0">
                <a:solidFill>
                  <a:schemeClr val="tx1"/>
                </a:solidFill>
                <a:effectLst/>
                <a:latin typeface="+mn-lt"/>
                <a:ea typeface="+mn-ea"/>
                <a:cs typeface="+mn-cs"/>
              </a:rPr>
              <a:t>82% feel comfortable supporting parents when they are concerned about their child’s development (62/76)</a:t>
            </a:r>
          </a:p>
          <a:p>
            <a:r>
              <a:rPr lang="en-US" sz="1200" b="0" i="0" kern="1200" dirty="0">
                <a:solidFill>
                  <a:schemeClr val="tx1"/>
                </a:solidFill>
                <a:effectLst/>
                <a:latin typeface="+mn-lt"/>
                <a:ea typeface="+mn-ea"/>
                <a:cs typeface="+mn-cs"/>
              </a:rPr>
              <a:t>70% never or rarely received pushback from the families after providing a referral (50/71)</a:t>
            </a:r>
          </a:p>
          <a:p>
            <a:r>
              <a:rPr lang="en-US" sz="1200" b="0" i="0" kern="1200" dirty="0">
                <a:solidFill>
                  <a:schemeClr val="tx1"/>
                </a:solidFill>
                <a:effectLst/>
                <a:latin typeface="+mn-lt"/>
                <a:ea typeface="+mn-ea"/>
                <a:cs typeface="+mn-cs"/>
              </a:rPr>
              <a:t>71% always or usually know when and where to refer children with possible delays. (53/75) </a:t>
            </a:r>
          </a:p>
        </p:txBody>
      </p:sp>
      <p:sp>
        <p:nvSpPr>
          <p:cNvPr id="4" name="Slide Number Placeholder 3">
            <a:extLst>
              <a:ext uri="{FF2B5EF4-FFF2-40B4-BE49-F238E27FC236}">
                <a16:creationId xmlns:a16="http://schemas.microsoft.com/office/drawing/2014/main" id="{D83DB835-C0E3-A5C1-496F-7A7C63960EDA}"/>
              </a:ext>
            </a:extLst>
          </p:cNvPr>
          <p:cNvSpPr>
            <a:spLocks noGrp="1"/>
          </p:cNvSpPr>
          <p:nvPr>
            <p:ph type="sldNum" sz="quarter" idx="5"/>
          </p:nvPr>
        </p:nvSpPr>
        <p:spPr/>
        <p:txBody>
          <a:bodyPr/>
          <a:lstStyle/>
          <a:p>
            <a:fld id="{4D8274F2-9477-40C0-A564-7E9F89A08261}" type="slidenum">
              <a:rPr lang="en-US" smtClean="0"/>
              <a:t>11</a:t>
            </a:fld>
            <a:endParaRPr lang="en-US"/>
          </a:p>
        </p:txBody>
      </p:sp>
    </p:spTree>
    <p:extLst>
      <p:ext uri="{BB962C8B-B14F-4D97-AF65-F5344CB8AC3E}">
        <p14:creationId xmlns:p14="http://schemas.microsoft.com/office/powerpoint/2010/main" val="1849176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75% I feel comfortable talking to WIC families about the results of the checklists </a:t>
            </a:r>
          </a:p>
          <a:p>
            <a:r>
              <a:rPr lang="en-US" sz="1200" b="0" i="0" kern="1200">
                <a:solidFill>
                  <a:schemeClr val="tx1"/>
                </a:solidFill>
                <a:effectLst/>
                <a:latin typeface="+mn-lt"/>
                <a:ea typeface="+mn-ea"/>
                <a:cs typeface="+mn-cs"/>
              </a:rPr>
              <a:t>(58/77)</a:t>
            </a:r>
          </a:p>
          <a:p>
            <a:r>
              <a:rPr lang="en-US" sz="1200" b="0" i="0" kern="1200">
                <a:solidFill>
                  <a:schemeClr val="tx1"/>
                </a:solidFill>
                <a:effectLst/>
                <a:latin typeface="+mn-lt"/>
                <a:ea typeface="+mn-ea"/>
                <a:cs typeface="+mn-cs"/>
              </a:rPr>
              <a:t>82% feel comfortable supporting parents when they are concerned about their child’s development (62/76)</a:t>
            </a:r>
          </a:p>
          <a:p>
            <a:r>
              <a:rPr lang="en-US" sz="1200" b="0" i="0" kern="1200">
                <a:solidFill>
                  <a:schemeClr val="tx1"/>
                </a:solidFill>
                <a:effectLst/>
                <a:latin typeface="+mn-lt"/>
                <a:ea typeface="+mn-ea"/>
                <a:cs typeface="+mn-cs"/>
              </a:rPr>
              <a:t>70% never or rarely received pushback from the families after providing a referral (50/71)</a:t>
            </a:r>
          </a:p>
          <a:p>
            <a:r>
              <a:rPr lang="en-US" sz="1200" b="0" i="0" kern="1200">
                <a:solidFill>
                  <a:schemeClr val="tx1"/>
                </a:solidFill>
                <a:effectLst/>
                <a:latin typeface="+mn-lt"/>
                <a:ea typeface="+mn-ea"/>
                <a:cs typeface="+mn-cs"/>
              </a:rPr>
              <a:t>71% always or usually know when and where to refer children with possible delays. (53/75) </a:t>
            </a:r>
          </a:p>
        </p:txBody>
      </p:sp>
      <p:sp>
        <p:nvSpPr>
          <p:cNvPr id="4" name="Slide Number Placeholder 3"/>
          <p:cNvSpPr>
            <a:spLocks noGrp="1"/>
          </p:cNvSpPr>
          <p:nvPr>
            <p:ph type="sldNum" sz="quarter" idx="5"/>
          </p:nvPr>
        </p:nvSpPr>
        <p:spPr/>
        <p:txBody>
          <a:bodyPr/>
          <a:lstStyle/>
          <a:p>
            <a:fld id="{4D8274F2-9477-40C0-A564-7E9F89A08261}" type="slidenum">
              <a:rPr lang="en-US" smtClean="0"/>
              <a:t>12</a:t>
            </a:fld>
            <a:endParaRPr lang="en-US"/>
          </a:p>
        </p:txBody>
      </p:sp>
    </p:spTree>
    <p:extLst>
      <p:ext uri="{BB962C8B-B14F-4D97-AF65-F5344CB8AC3E}">
        <p14:creationId xmlns:p14="http://schemas.microsoft.com/office/powerpoint/2010/main" val="192854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8274F2-9477-40C0-A564-7E9F89A08261}" type="slidenum">
              <a:rPr lang="en-US" smtClean="0"/>
              <a:t>13</a:t>
            </a:fld>
            <a:endParaRPr lang="en-US"/>
          </a:p>
        </p:txBody>
      </p:sp>
    </p:spTree>
    <p:extLst>
      <p:ext uri="{BB962C8B-B14F-4D97-AF65-F5344CB8AC3E}">
        <p14:creationId xmlns:p14="http://schemas.microsoft.com/office/powerpoint/2010/main" val="4121092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8274F2-9477-40C0-A564-7E9F89A08261}" type="slidenum">
              <a:rPr lang="en-US" smtClean="0"/>
              <a:t>14</a:t>
            </a:fld>
            <a:endParaRPr lang="en-US"/>
          </a:p>
        </p:txBody>
      </p:sp>
    </p:spTree>
    <p:extLst>
      <p:ext uri="{BB962C8B-B14F-4D97-AF65-F5344CB8AC3E}">
        <p14:creationId xmlns:p14="http://schemas.microsoft.com/office/powerpoint/2010/main" val="26753001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SPHN Logo">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4230E80D-E8C8-2D44-A8FD-A5EF55261A45}"/>
              </a:ext>
            </a:extLst>
          </p:cNvPr>
          <p:cNvPicPr>
            <a:picLocks noChangeAspect="1"/>
          </p:cNvPicPr>
          <p:nvPr userDrawn="1"/>
        </p:nvPicPr>
        <p:blipFill>
          <a:blip r:embed="rId2"/>
          <a:stretch>
            <a:fillRect/>
          </a:stretch>
        </p:blipFill>
        <p:spPr>
          <a:xfrm>
            <a:off x="911352" y="1981420"/>
            <a:ext cx="10369296" cy="2580678"/>
          </a:xfrm>
          <a:prstGeom prst="rect">
            <a:avLst/>
          </a:prstGeom>
        </p:spPr>
      </p:pic>
    </p:spTree>
    <p:extLst>
      <p:ext uri="{BB962C8B-B14F-4D97-AF65-F5344CB8AC3E}">
        <p14:creationId xmlns:p14="http://schemas.microsoft.com/office/powerpoint/2010/main" val="2228230179"/>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EF71-11BC-0348-94F9-51AA08037C80}"/>
              </a:ext>
            </a:extLst>
          </p:cNvPr>
          <p:cNvSpPr>
            <a:spLocks noGrp="1"/>
          </p:cNvSpPr>
          <p:nvPr>
            <p:ph type="ctrTitle"/>
          </p:nvPr>
        </p:nvSpPr>
        <p:spPr>
          <a:xfrm>
            <a:off x="826974" y="1195049"/>
            <a:ext cx="10508674" cy="858453"/>
          </a:xfrm>
        </p:spPr>
        <p:txBody>
          <a:bodyPr anchor="b">
            <a:normAutofit/>
          </a:bodyPr>
          <a:lstStyle>
            <a:lvl1pPr algn="ctr">
              <a:defRPr sz="3600"/>
            </a:lvl1pPr>
          </a:lstStyle>
          <a:p>
            <a:r>
              <a:rPr lang="en-US"/>
              <a:t>Click to edit Master title style</a:t>
            </a:r>
          </a:p>
        </p:txBody>
      </p:sp>
      <p:sp>
        <p:nvSpPr>
          <p:cNvPr id="3" name="Subtitle 2">
            <a:extLst>
              <a:ext uri="{FF2B5EF4-FFF2-40B4-BE49-F238E27FC236}">
                <a16:creationId xmlns:a16="http://schemas.microsoft.com/office/drawing/2014/main" id="{48F3811B-0A9E-0943-9ABD-9703B2400FA9}"/>
              </a:ext>
            </a:extLst>
          </p:cNvPr>
          <p:cNvSpPr>
            <a:spLocks noGrp="1"/>
          </p:cNvSpPr>
          <p:nvPr>
            <p:ph type="subTitle" idx="1"/>
          </p:nvPr>
        </p:nvSpPr>
        <p:spPr>
          <a:xfrm>
            <a:off x="1962838" y="2095706"/>
            <a:ext cx="8236945" cy="767566"/>
          </a:xfrm>
        </p:spPr>
        <p:txBody>
          <a:bodyPr/>
          <a:lstStyle>
            <a:lvl1pPr marL="0" indent="0" algn="ctr">
              <a:buNone/>
              <a:defRPr sz="2400" b="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2">
            <a:extLst>
              <a:ext uri="{FF2B5EF4-FFF2-40B4-BE49-F238E27FC236}">
                <a16:creationId xmlns:a16="http://schemas.microsoft.com/office/drawing/2014/main" id="{FB1DE2CA-8B87-7E49-BED2-EE2BA1134CD9}"/>
              </a:ext>
            </a:extLst>
          </p:cNvPr>
          <p:cNvSpPr>
            <a:spLocks noGrp="1"/>
          </p:cNvSpPr>
          <p:nvPr>
            <p:ph type="pic" idx="10"/>
          </p:nvPr>
        </p:nvSpPr>
        <p:spPr>
          <a:xfrm>
            <a:off x="351692" y="2863272"/>
            <a:ext cx="11465170" cy="27996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1052735380"/>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976C-4D4F-6048-BBB3-17F683A5AD70}"/>
              </a:ext>
            </a:extLst>
          </p:cNvPr>
          <p:cNvSpPr>
            <a:spLocks noGrp="1"/>
          </p:cNvSpPr>
          <p:nvPr>
            <p:ph type="title"/>
          </p:nvPr>
        </p:nvSpPr>
        <p:spPr>
          <a:xfrm>
            <a:off x="838200" y="1359329"/>
            <a:ext cx="10515600" cy="2299554"/>
          </a:xfrm>
        </p:spPr>
        <p:txBody>
          <a:bodyPr anchor="b">
            <a:normAutofit/>
          </a:bodyPr>
          <a:lstStyle>
            <a:lvl1pPr>
              <a:defRPr sz="3600"/>
            </a:lvl1pPr>
          </a:lstStyle>
          <a:p>
            <a:r>
              <a:rPr lang="en-US"/>
              <a:t>Click to edit Master title style</a:t>
            </a:r>
          </a:p>
        </p:txBody>
      </p:sp>
      <p:sp>
        <p:nvSpPr>
          <p:cNvPr id="3" name="Text Placeholder 2">
            <a:extLst>
              <a:ext uri="{FF2B5EF4-FFF2-40B4-BE49-F238E27FC236}">
                <a16:creationId xmlns:a16="http://schemas.microsoft.com/office/drawing/2014/main" id="{9EBCF649-E2E8-1342-B5DC-FBEC42A599C6}"/>
              </a:ext>
            </a:extLst>
          </p:cNvPr>
          <p:cNvSpPr>
            <a:spLocks noGrp="1"/>
          </p:cNvSpPr>
          <p:nvPr>
            <p:ph type="body" idx="1"/>
          </p:nvPr>
        </p:nvSpPr>
        <p:spPr>
          <a:xfrm>
            <a:off x="838200" y="3704481"/>
            <a:ext cx="10515600" cy="195073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73090986"/>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79E52-2E31-0F44-A67B-17044B5FDC95}"/>
              </a:ext>
            </a:extLst>
          </p:cNvPr>
          <p:cNvSpPr>
            <a:spLocks noGrp="1"/>
          </p:cNvSpPr>
          <p:nvPr>
            <p:ph type="title"/>
          </p:nvPr>
        </p:nvSpPr>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4EC1B539-93E0-C84E-A687-DE89135CF4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0150225"/>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tails w/ Left-Aligned Supportin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B338-98E1-3340-B09B-974A160CE1DC}"/>
              </a:ext>
            </a:extLst>
          </p:cNvPr>
          <p:cNvSpPr>
            <a:spLocks noGrp="1"/>
          </p:cNvSpPr>
          <p:nvPr>
            <p:ph type="title" hasCustomPrompt="1"/>
          </p:nvPr>
        </p:nvSpPr>
        <p:spPr>
          <a:xfrm>
            <a:off x="5352000" y="1222033"/>
            <a:ext cx="6172200" cy="1004180"/>
          </a:xfrm>
        </p:spPr>
        <p:txBody>
          <a:bodyPr anchor="b">
            <a:normAutofit/>
          </a:bodyPr>
          <a:lstStyle>
            <a:lvl1pPr>
              <a:defRPr sz="3600"/>
            </a:lvl1pPr>
          </a:lstStyle>
          <a:p>
            <a:r>
              <a:rPr lang="en-US"/>
              <a:t>Click to edit Master title style </a:t>
            </a:r>
          </a:p>
        </p:txBody>
      </p:sp>
      <p:sp>
        <p:nvSpPr>
          <p:cNvPr id="8" name="Text Placeholder 3">
            <a:extLst>
              <a:ext uri="{FF2B5EF4-FFF2-40B4-BE49-F238E27FC236}">
                <a16:creationId xmlns:a16="http://schemas.microsoft.com/office/drawing/2014/main" id="{1222AC36-2DF0-1443-A1CA-1281B387A8F5}"/>
              </a:ext>
            </a:extLst>
          </p:cNvPr>
          <p:cNvSpPr>
            <a:spLocks noGrp="1"/>
          </p:cNvSpPr>
          <p:nvPr>
            <p:ph type="body" sz="half" idx="2" hasCustomPrompt="1"/>
          </p:nvPr>
        </p:nvSpPr>
        <p:spPr>
          <a:xfrm>
            <a:off x="5352000" y="4798744"/>
            <a:ext cx="6172200" cy="837223"/>
          </a:xfrm>
        </p:spPr>
        <p:txBody>
          <a:bodyPr>
            <a:normAutofit/>
          </a:bodyPr>
          <a:lstStyle>
            <a:lvl1pPr marL="0" indent="0">
              <a:buNone/>
              <a:defRPr sz="2400" b="0" i="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Takeaway: Place takeaway here</a:t>
            </a:r>
          </a:p>
        </p:txBody>
      </p:sp>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357970" y="0"/>
            <a:ext cx="4776738" cy="563596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Text Placeholder 2">
            <a:extLst>
              <a:ext uri="{FF2B5EF4-FFF2-40B4-BE49-F238E27FC236}">
                <a16:creationId xmlns:a16="http://schemas.microsoft.com/office/drawing/2014/main" id="{7F89DAAD-932C-A74E-9D67-D5747E3A2768}"/>
              </a:ext>
            </a:extLst>
          </p:cNvPr>
          <p:cNvSpPr>
            <a:spLocks noGrp="1"/>
          </p:cNvSpPr>
          <p:nvPr>
            <p:ph idx="1" hasCustomPrompt="1"/>
          </p:nvPr>
        </p:nvSpPr>
        <p:spPr>
          <a:xfrm>
            <a:off x="5351999" y="2333711"/>
            <a:ext cx="6172200" cy="2340281"/>
          </a:xfrm>
          <a:prstGeom prst="rect">
            <a:avLst/>
          </a:prstGeom>
        </p:spPr>
        <p:txBody>
          <a:bodyPr vert="horz" lIns="91440" tIns="45720" rIns="91440" bIns="45720" rtlCol="0">
            <a:normAutofit/>
          </a:bodyPr>
          <a:lstStyle>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042520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tails w/ Right-Aligned Supportin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B338-98E1-3340-B09B-974A160CE1DC}"/>
              </a:ext>
            </a:extLst>
          </p:cNvPr>
          <p:cNvSpPr>
            <a:spLocks noGrp="1"/>
          </p:cNvSpPr>
          <p:nvPr>
            <p:ph type="title" hasCustomPrompt="1"/>
          </p:nvPr>
        </p:nvSpPr>
        <p:spPr>
          <a:xfrm>
            <a:off x="731519" y="1188855"/>
            <a:ext cx="5883055" cy="1004180"/>
          </a:xfrm>
        </p:spPr>
        <p:txBody>
          <a:bodyPr anchor="b">
            <a:normAutofit/>
          </a:bodyPr>
          <a:lstStyle>
            <a:lvl1pPr>
              <a:defRPr sz="3600"/>
            </a:lvl1pPr>
          </a:lstStyle>
          <a:p>
            <a:r>
              <a:rPr lang="en-US"/>
              <a:t>Click to edit Master title style </a:t>
            </a:r>
          </a:p>
        </p:txBody>
      </p:sp>
      <p:sp>
        <p:nvSpPr>
          <p:cNvPr id="8" name="Text Placeholder 3">
            <a:extLst>
              <a:ext uri="{FF2B5EF4-FFF2-40B4-BE49-F238E27FC236}">
                <a16:creationId xmlns:a16="http://schemas.microsoft.com/office/drawing/2014/main" id="{1222AC36-2DF0-1443-A1CA-1281B387A8F5}"/>
              </a:ext>
            </a:extLst>
          </p:cNvPr>
          <p:cNvSpPr>
            <a:spLocks noGrp="1"/>
          </p:cNvSpPr>
          <p:nvPr>
            <p:ph type="body" sz="half" idx="2" hasCustomPrompt="1"/>
          </p:nvPr>
        </p:nvSpPr>
        <p:spPr>
          <a:xfrm>
            <a:off x="731517" y="4798277"/>
            <a:ext cx="5883057" cy="837223"/>
          </a:xfrm>
        </p:spPr>
        <p:txBody>
          <a:bodyPr>
            <a:normAutofit/>
          </a:bodyPr>
          <a:lstStyle>
            <a:lvl1pPr marL="0" indent="0">
              <a:buNone/>
              <a:defRPr sz="2400" b="0" i="1"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Takeaway: Place takeaway here</a:t>
            </a:r>
          </a:p>
        </p:txBody>
      </p:sp>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7029159" y="1188855"/>
            <a:ext cx="4776738" cy="56832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Content Placeholder 2">
            <a:extLst>
              <a:ext uri="{FF2B5EF4-FFF2-40B4-BE49-F238E27FC236}">
                <a16:creationId xmlns:a16="http://schemas.microsoft.com/office/drawing/2014/main" id="{184F0673-0DCD-7542-A721-832C8CE826D1}"/>
              </a:ext>
            </a:extLst>
          </p:cNvPr>
          <p:cNvSpPr>
            <a:spLocks noGrp="1"/>
          </p:cNvSpPr>
          <p:nvPr>
            <p:ph idx="1"/>
          </p:nvPr>
        </p:nvSpPr>
        <p:spPr>
          <a:xfrm>
            <a:off x="731519" y="2342960"/>
            <a:ext cx="5883055" cy="24553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347743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tistics">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357970" y="1222033"/>
            <a:ext cx="4776738" cy="441393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5" name="Text Placeholder 3">
            <a:extLst>
              <a:ext uri="{FF2B5EF4-FFF2-40B4-BE49-F238E27FC236}">
                <a16:creationId xmlns:a16="http://schemas.microsoft.com/office/drawing/2014/main" id="{ADDA6BA2-B837-F348-A470-5F653E7E3A35}"/>
              </a:ext>
            </a:extLst>
          </p:cNvPr>
          <p:cNvSpPr>
            <a:spLocks noGrp="1"/>
          </p:cNvSpPr>
          <p:nvPr>
            <p:ph type="body" sz="half" idx="2" hasCustomPrompt="1"/>
          </p:nvPr>
        </p:nvSpPr>
        <p:spPr>
          <a:xfrm>
            <a:off x="5376623" y="1523206"/>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NUMBER</a:t>
            </a:r>
          </a:p>
        </p:txBody>
      </p:sp>
      <p:sp>
        <p:nvSpPr>
          <p:cNvPr id="16" name="Text Placeholder 3">
            <a:extLst>
              <a:ext uri="{FF2B5EF4-FFF2-40B4-BE49-F238E27FC236}">
                <a16:creationId xmlns:a16="http://schemas.microsoft.com/office/drawing/2014/main" id="{007B2DBA-59FF-9E4B-934E-349655462167}"/>
              </a:ext>
            </a:extLst>
          </p:cNvPr>
          <p:cNvSpPr>
            <a:spLocks noGrp="1"/>
          </p:cNvSpPr>
          <p:nvPr>
            <p:ph type="body" sz="half" idx="11" hasCustomPrompt="1"/>
          </p:nvPr>
        </p:nvSpPr>
        <p:spPr>
          <a:xfrm>
            <a:off x="7299209" y="1551342"/>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ITEM</a:t>
            </a:r>
          </a:p>
        </p:txBody>
      </p:sp>
      <p:sp>
        <p:nvSpPr>
          <p:cNvPr id="17" name="Text Placeholder 3">
            <a:extLst>
              <a:ext uri="{FF2B5EF4-FFF2-40B4-BE49-F238E27FC236}">
                <a16:creationId xmlns:a16="http://schemas.microsoft.com/office/drawing/2014/main" id="{304E9015-5378-7F4E-A624-83F362550F01}"/>
              </a:ext>
            </a:extLst>
          </p:cNvPr>
          <p:cNvSpPr>
            <a:spLocks noGrp="1"/>
          </p:cNvSpPr>
          <p:nvPr>
            <p:ph type="body" sz="half" idx="12" hasCustomPrompt="1"/>
          </p:nvPr>
        </p:nvSpPr>
        <p:spPr>
          <a:xfrm>
            <a:off x="7299209" y="1909688"/>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description</a:t>
            </a:r>
          </a:p>
        </p:txBody>
      </p:sp>
      <p:sp>
        <p:nvSpPr>
          <p:cNvPr id="18" name="Text Placeholder 3">
            <a:extLst>
              <a:ext uri="{FF2B5EF4-FFF2-40B4-BE49-F238E27FC236}">
                <a16:creationId xmlns:a16="http://schemas.microsoft.com/office/drawing/2014/main" id="{778DFFBE-C8F3-F142-BC68-444E3C1BB0FC}"/>
              </a:ext>
            </a:extLst>
          </p:cNvPr>
          <p:cNvSpPr>
            <a:spLocks noGrp="1"/>
          </p:cNvSpPr>
          <p:nvPr>
            <p:ph type="body" sz="half" idx="13" hasCustomPrompt="1"/>
          </p:nvPr>
        </p:nvSpPr>
        <p:spPr>
          <a:xfrm>
            <a:off x="5376623" y="2882691"/>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NUMBER</a:t>
            </a:r>
          </a:p>
        </p:txBody>
      </p:sp>
      <p:sp>
        <p:nvSpPr>
          <p:cNvPr id="19" name="Text Placeholder 3">
            <a:extLst>
              <a:ext uri="{FF2B5EF4-FFF2-40B4-BE49-F238E27FC236}">
                <a16:creationId xmlns:a16="http://schemas.microsoft.com/office/drawing/2014/main" id="{26926FF1-E61A-5541-97FA-291A94F496FE}"/>
              </a:ext>
            </a:extLst>
          </p:cNvPr>
          <p:cNvSpPr>
            <a:spLocks noGrp="1"/>
          </p:cNvSpPr>
          <p:nvPr>
            <p:ph type="body" sz="half" idx="14" hasCustomPrompt="1"/>
          </p:nvPr>
        </p:nvSpPr>
        <p:spPr>
          <a:xfrm>
            <a:off x="7299209" y="2910827"/>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ITEM</a:t>
            </a:r>
          </a:p>
        </p:txBody>
      </p:sp>
      <p:sp>
        <p:nvSpPr>
          <p:cNvPr id="20" name="Text Placeholder 3">
            <a:extLst>
              <a:ext uri="{FF2B5EF4-FFF2-40B4-BE49-F238E27FC236}">
                <a16:creationId xmlns:a16="http://schemas.microsoft.com/office/drawing/2014/main" id="{535EAF85-5B6E-C442-8543-B571FB60658C}"/>
              </a:ext>
            </a:extLst>
          </p:cNvPr>
          <p:cNvSpPr>
            <a:spLocks noGrp="1"/>
          </p:cNvSpPr>
          <p:nvPr>
            <p:ph type="body" sz="half" idx="15" hasCustomPrompt="1"/>
          </p:nvPr>
        </p:nvSpPr>
        <p:spPr>
          <a:xfrm>
            <a:off x="7299209" y="3269173"/>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description</a:t>
            </a:r>
          </a:p>
        </p:txBody>
      </p:sp>
      <p:sp>
        <p:nvSpPr>
          <p:cNvPr id="21" name="Text Placeholder 3">
            <a:extLst>
              <a:ext uri="{FF2B5EF4-FFF2-40B4-BE49-F238E27FC236}">
                <a16:creationId xmlns:a16="http://schemas.microsoft.com/office/drawing/2014/main" id="{6567FCA3-391E-7B43-B611-7CBE1E5C0B99}"/>
              </a:ext>
            </a:extLst>
          </p:cNvPr>
          <p:cNvSpPr>
            <a:spLocks noGrp="1"/>
          </p:cNvSpPr>
          <p:nvPr>
            <p:ph type="body" sz="half" idx="16" hasCustomPrompt="1"/>
          </p:nvPr>
        </p:nvSpPr>
        <p:spPr>
          <a:xfrm>
            <a:off x="5376623" y="4260942"/>
            <a:ext cx="1680671" cy="685422"/>
          </a:xfrm>
        </p:spPr>
        <p:txBody>
          <a:bodyPr anchor="ctr">
            <a:normAutofit/>
          </a:bodyPr>
          <a:lstStyle>
            <a:lvl1pPr marL="0" indent="0" algn="r">
              <a:buNone/>
              <a:defRPr sz="2800" b="1">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NUMBER</a:t>
            </a:r>
          </a:p>
        </p:txBody>
      </p:sp>
      <p:sp>
        <p:nvSpPr>
          <p:cNvPr id="22" name="Text Placeholder 3">
            <a:extLst>
              <a:ext uri="{FF2B5EF4-FFF2-40B4-BE49-F238E27FC236}">
                <a16:creationId xmlns:a16="http://schemas.microsoft.com/office/drawing/2014/main" id="{8E6F7DDF-845B-2B4B-826C-A70497610EE5}"/>
              </a:ext>
            </a:extLst>
          </p:cNvPr>
          <p:cNvSpPr>
            <a:spLocks noGrp="1"/>
          </p:cNvSpPr>
          <p:nvPr>
            <p:ph type="body" sz="half" idx="17" hasCustomPrompt="1"/>
          </p:nvPr>
        </p:nvSpPr>
        <p:spPr>
          <a:xfrm>
            <a:off x="7299209" y="4289078"/>
            <a:ext cx="4194096" cy="319661"/>
          </a:xfrm>
        </p:spPr>
        <p:txBody>
          <a:bodyPr>
            <a:normAutofit/>
          </a:bodyPr>
          <a:lstStyle>
            <a:lvl1pPr marL="0" indent="0" algn="l">
              <a:buNone/>
              <a:defRPr sz="1800" b="1" i="0" spc="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ITEM</a:t>
            </a:r>
          </a:p>
        </p:txBody>
      </p:sp>
      <p:sp>
        <p:nvSpPr>
          <p:cNvPr id="23" name="Text Placeholder 3">
            <a:extLst>
              <a:ext uri="{FF2B5EF4-FFF2-40B4-BE49-F238E27FC236}">
                <a16:creationId xmlns:a16="http://schemas.microsoft.com/office/drawing/2014/main" id="{58D56858-E133-EA44-A582-E3CDD6B3DD6D}"/>
              </a:ext>
            </a:extLst>
          </p:cNvPr>
          <p:cNvSpPr>
            <a:spLocks noGrp="1"/>
          </p:cNvSpPr>
          <p:nvPr>
            <p:ph type="body" sz="half" idx="18" hasCustomPrompt="1"/>
          </p:nvPr>
        </p:nvSpPr>
        <p:spPr>
          <a:xfrm>
            <a:off x="7299209" y="4647424"/>
            <a:ext cx="4194096" cy="657286"/>
          </a:xfrm>
        </p:spPr>
        <p:txBody>
          <a:bodyPr>
            <a:normAutofit/>
          </a:bodyPr>
          <a:lstStyle>
            <a:lvl1pPr marL="0" indent="0" algn="l">
              <a:buNone/>
              <a:defRPr sz="1800" b="0" i="0" baseline="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description</a:t>
            </a:r>
          </a:p>
        </p:txBody>
      </p:sp>
    </p:spTree>
    <p:extLst>
      <p:ext uri="{BB962C8B-B14F-4D97-AF65-F5344CB8AC3E}">
        <p14:creationId xmlns:p14="http://schemas.microsoft.com/office/powerpoint/2010/main" val="2972723466"/>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Supporting Image">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16DF90D5-915F-4D4F-95C5-C77E9B9ADD37}"/>
              </a:ext>
            </a:extLst>
          </p:cNvPr>
          <p:cNvSpPr>
            <a:spLocks noGrp="1"/>
          </p:cNvSpPr>
          <p:nvPr>
            <p:ph type="pic" idx="10"/>
          </p:nvPr>
        </p:nvSpPr>
        <p:spPr>
          <a:xfrm>
            <a:off x="7029158" y="1130968"/>
            <a:ext cx="5162841" cy="45045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a:extLst>
              <a:ext uri="{FF2B5EF4-FFF2-40B4-BE49-F238E27FC236}">
                <a16:creationId xmlns:a16="http://schemas.microsoft.com/office/drawing/2014/main" id="{1ABAB338-98E1-3340-B09B-974A160CE1DC}"/>
              </a:ext>
            </a:extLst>
          </p:cNvPr>
          <p:cNvSpPr>
            <a:spLocks noGrp="1"/>
          </p:cNvSpPr>
          <p:nvPr>
            <p:ph type="title" hasCustomPrompt="1"/>
          </p:nvPr>
        </p:nvSpPr>
        <p:spPr>
          <a:xfrm>
            <a:off x="731519" y="1188855"/>
            <a:ext cx="5883055" cy="1004180"/>
          </a:xfrm>
        </p:spPr>
        <p:txBody>
          <a:bodyPr anchor="b">
            <a:normAutofit/>
          </a:bodyPr>
          <a:lstStyle>
            <a:lvl1pPr>
              <a:defRPr sz="3600"/>
            </a:lvl1pPr>
          </a:lstStyle>
          <a:p>
            <a:r>
              <a:rPr lang="en-US"/>
              <a:t>Click to edit Master title style </a:t>
            </a:r>
          </a:p>
        </p:txBody>
      </p:sp>
      <p:sp>
        <p:nvSpPr>
          <p:cNvPr id="6" name="Text Placeholder 2">
            <a:extLst>
              <a:ext uri="{FF2B5EF4-FFF2-40B4-BE49-F238E27FC236}">
                <a16:creationId xmlns:a16="http://schemas.microsoft.com/office/drawing/2014/main" id="{90E557C7-5BB1-9149-AF28-514B60B95635}"/>
              </a:ext>
            </a:extLst>
          </p:cNvPr>
          <p:cNvSpPr>
            <a:spLocks noGrp="1"/>
          </p:cNvSpPr>
          <p:nvPr>
            <p:ph idx="1" hasCustomPrompt="1"/>
          </p:nvPr>
        </p:nvSpPr>
        <p:spPr>
          <a:xfrm>
            <a:off x="731519" y="2324685"/>
            <a:ext cx="5883056" cy="3310816"/>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2800">
                <a:solidFill>
                  <a:schemeClr val="tx1">
                    <a:lumMod val="65000"/>
                    <a:lumOff val="35000"/>
                  </a:schemeClr>
                </a:solidFill>
                <a:latin typeface="Arial"/>
                <a:ea typeface="Segoe UI Historic" panose="020B0502040204020203" pitchFamily="34" charset="0"/>
                <a:cs typeface="Arial"/>
              </a:defRPr>
            </a:lvl1pPr>
            <a:lvl2pPr marL="742950" indent="-285750">
              <a:buFont typeface="Arial" panose="020B0604020202020204" pitchFamily="34" charset="0"/>
              <a:buChar char="•"/>
              <a:defRPr sz="2400">
                <a:solidFill>
                  <a:schemeClr val="tx1">
                    <a:lumMod val="65000"/>
                    <a:lumOff val="35000"/>
                  </a:schemeClr>
                </a:solidFill>
                <a:latin typeface="Arial"/>
                <a:ea typeface="Segoe UI Historic" panose="020B0502040204020203" pitchFamily="34" charset="0"/>
                <a:cs typeface="Arial"/>
              </a:defRPr>
            </a:lvl2pPr>
            <a:lvl3pPr marL="1200150" indent="-285750">
              <a:buFont typeface="Arial" panose="020B0604020202020204" pitchFamily="34" charset="0"/>
              <a:buChar char="•"/>
              <a:defRPr sz="2400">
                <a:solidFill>
                  <a:schemeClr val="tx1">
                    <a:lumMod val="65000"/>
                    <a:lumOff val="35000"/>
                  </a:schemeClr>
                </a:solidFill>
                <a:latin typeface="Arial"/>
                <a:ea typeface="Segoe UI Historic" panose="020B0502040204020203" pitchFamily="34" charset="0"/>
                <a:cs typeface="Arial"/>
              </a:defRPr>
            </a:lvl3pPr>
            <a:lvl4pPr marL="1657350" indent="-285750">
              <a:buFont typeface="Arial" panose="020B0604020202020204" pitchFamily="34" charset="0"/>
              <a:buChar char="•"/>
              <a:defRPr sz="2000">
                <a:solidFill>
                  <a:schemeClr val="tx1">
                    <a:lumMod val="65000"/>
                    <a:lumOff val="35000"/>
                  </a:schemeClr>
                </a:solidFill>
                <a:latin typeface="Arial"/>
                <a:ea typeface="Segoe UI Historic" panose="020B0502040204020203" pitchFamily="34" charset="0"/>
                <a:cs typeface="Arial"/>
              </a:defRPr>
            </a:lvl4pPr>
            <a:lvl5pPr marL="2114550" indent="-285750">
              <a:buFont typeface="Arial" panose="020B0604020202020204" pitchFamily="34" charset="0"/>
              <a:buChar char="•"/>
              <a:defRPr sz="1800">
                <a:solidFill>
                  <a:schemeClr val="tx1">
                    <a:lumMod val="65000"/>
                    <a:lumOff val="35000"/>
                  </a:schemeClr>
                </a:solidFill>
                <a:latin typeface="Arial"/>
                <a:ea typeface="Segoe UI Historic" panose="020B0502040204020203" pitchFamily="34" charset="0"/>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866375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31EDC9DA-B730-5549-9BC1-63804BA758EA}"/>
              </a:ext>
            </a:extLst>
          </p:cNvPr>
          <p:cNvSpPr>
            <a:spLocks noGrp="1"/>
          </p:cNvSpPr>
          <p:nvPr>
            <p:ph type="body" idx="10" hasCustomPrompt="1"/>
          </p:nvPr>
        </p:nvSpPr>
        <p:spPr>
          <a:xfrm>
            <a:off x="1313233" y="1703973"/>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ITEM W/ LINK</a:t>
            </a:r>
          </a:p>
        </p:txBody>
      </p:sp>
      <p:sp>
        <p:nvSpPr>
          <p:cNvPr id="9" name="Text Placeholder 2">
            <a:extLst>
              <a:ext uri="{FF2B5EF4-FFF2-40B4-BE49-F238E27FC236}">
                <a16:creationId xmlns:a16="http://schemas.microsoft.com/office/drawing/2014/main" id="{633A8D3F-A7C4-CD42-BB6D-7332A9186B03}"/>
              </a:ext>
            </a:extLst>
          </p:cNvPr>
          <p:cNvSpPr>
            <a:spLocks noGrp="1"/>
          </p:cNvSpPr>
          <p:nvPr>
            <p:ph type="body" idx="11" hasCustomPrompt="1"/>
          </p:nvPr>
        </p:nvSpPr>
        <p:spPr>
          <a:xfrm>
            <a:off x="1313233" y="2116382"/>
            <a:ext cx="2663757" cy="351690"/>
          </a:xfrm>
        </p:spPr>
        <p:txBody>
          <a:bodyPr numCol="1">
            <a:noAutofit/>
          </a:bodyPr>
          <a:lstStyle>
            <a:lvl1pPr marL="0" indent="0" algn="ctr">
              <a:buNone/>
              <a:defRPr lang="en-US" sz="1800" b="1" spc="-150"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adjective</a:t>
            </a:r>
          </a:p>
        </p:txBody>
      </p:sp>
      <p:sp>
        <p:nvSpPr>
          <p:cNvPr id="10" name="Text Placeholder 2">
            <a:extLst>
              <a:ext uri="{FF2B5EF4-FFF2-40B4-BE49-F238E27FC236}">
                <a16:creationId xmlns:a16="http://schemas.microsoft.com/office/drawing/2014/main" id="{68FF47FE-BF41-544F-8E7C-5BEE7945FFB5}"/>
              </a:ext>
            </a:extLst>
          </p:cNvPr>
          <p:cNvSpPr>
            <a:spLocks noGrp="1"/>
          </p:cNvSpPr>
          <p:nvPr>
            <p:ph type="body" idx="12" hasCustomPrompt="1"/>
          </p:nvPr>
        </p:nvSpPr>
        <p:spPr>
          <a:xfrm>
            <a:off x="1313233" y="2468570"/>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qualifier</a:t>
            </a:r>
          </a:p>
        </p:txBody>
      </p:sp>
      <p:sp>
        <p:nvSpPr>
          <p:cNvPr id="11" name="Picture Placeholder 2">
            <a:extLst>
              <a:ext uri="{FF2B5EF4-FFF2-40B4-BE49-F238E27FC236}">
                <a16:creationId xmlns:a16="http://schemas.microsoft.com/office/drawing/2014/main" id="{DC9FF0AA-C48E-5B4C-B805-33904E194008}"/>
              </a:ext>
            </a:extLst>
          </p:cNvPr>
          <p:cNvSpPr>
            <a:spLocks noGrp="1"/>
          </p:cNvSpPr>
          <p:nvPr>
            <p:ph type="pic" idx="13"/>
          </p:nvPr>
        </p:nvSpPr>
        <p:spPr>
          <a:xfrm>
            <a:off x="1579104" y="3164978"/>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2" name="Title 1">
            <a:extLst>
              <a:ext uri="{FF2B5EF4-FFF2-40B4-BE49-F238E27FC236}">
                <a16:creationId xmlns:a16="http://schemas.microsoft.com/office/drawing/2014/main" id="{376DA20C-A819-2D43-AB3D-DE26C6C74B55}"/>
              </a:ext>
            </a:extLst>
          </p:cNvPr>
          <p:cNvSpPr>
            <a:spLocks noGrp="1"/>
          </p:cNvSpPr>
          <p:nvPr>
            <p:ph type="title"/>
          </p:nvPr>
        </p:nvSpPr>
        <p:spPr>
          <a:xfrm>
            <a:off x="1872978" y="735405"/>
            <a:ext cx="8446042" cy="615978"/>
          </a:xfrm>
        </p:spPr>
        <p:txBody>
          <a:bodyPr>
            <a:normAutofit/>
          </a:bodyPr>
          <a:lstStyle>
            <a:lvl1pPr algn="ctr">
              <a:defRPr sz="3600"/>
            </a:lvl1pPr>
          </a:lstStyle>
          <a:p>
            <a:r>
              <a:rPr lang="en-US"/>
              <a:t>Click to edit Master title style</a:t>
            </a:r>
          </a:p>
        </p:txBody>
      </p:sp>
      <p:sp>
        <p:nvSpPr>
          <p:cNvPr id="23" name="Text Placeholder 2">
            <a:extLst>
              <a:ext uri="{FF2B5EF4-FFF2-40B4-BE49-F238E27FC236}">
                <a16:creationId xmlns:a16="http://schemas.microsoft.com/office/drawing/2014/main" id="{1FD5F6B6-630A-AD4F-87A8-60C879361FED}"/>
              </a:ext>
            </a:extLst>
          </p:cNvPr>
          <p:cNvSpPr>
            <a:spLocks noGrp="1"/>
          </p:cNvSpPr>
          <p:nvPr>
            <p:ph type="body" idx="14" hasCustomPrompt="1"/>
          </p:nvPr>
        </p:nvSpPr>
        <p:spPr>
          <a:xfrm>
            <a:off x="8215010" y="1703973"/>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ITEM W/ LINK</a:t>
            </a:r>
          </a:p>
        </p:txBody>
      </p:sp>
      <p:sp>
        <p:nvSpPr>
          <p:cNvPr id="24" name="Text Placeholder 2">
            <a:extLst>
              <a:ext uri="{FF2B5EF4-FFF2-40B4-BE49-F238E27FC236}">
                <a16:creationId xmlns:a16="http://schemas.microsoft.com/office/drawing/2014/main" id="{5488C99D-DE2C-514E-BE9C-C9C405A7A6C0}"/>
              </a:ext>
            </a:extLst>
          </p:cNvPr>
          <p:cNvSpPr>
            <a:spLocks noGrp="1"/>
          </p:cNvSpPr>
          <p:nvPr>
            <p:ph type="body" idx="15" hasCustomPrompt="1"/>
          </p:nvPr>
        </p:nvSpPr>
        <p:spPr>
          <a:xfrm>
            <a:off x="8215010" y="2116382"/>
            <a:ext cx="2663757" cy="351690"/>
          </a:xfrm>
        </p:spPr>
        <p:txBody>
          <a:bodyPr numCol="1">
            <a:noAutofit/>
          </a:bodyPr>
          <a:lstStyle>
            <a:lvl1pPr marL="0" indent="0" algn="ctr">
              <a:buNone/>
              <a:defRPr lang="en-US" sz="1800" b="1"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adjective</a:t>
            </a:r>
          </a:p>
        </p:txBody>
      </p:sp>
      <p:sp>
        <p:nvSpPr>
          <p:cNvPr id="25" name="Text Placeholder 2">
            <a:extLst>
              <a:ext uri="{FF2B5EF4-FFF2-40B4-BE49-F238E27FC236}">
                <a16:creationId xmlns:a16="http://schemas.microsoft.com/office/drawing/2014/main" id="{C3CF836F-4EFC-0A4F-B854-93D53B17643D}"/>
              </a:ext>
            </a:extLst>
          </p:cNvPr>
          <p:cNvSpPr>
            <a:spLocks noGrp="1"/>
          </p:cNvSpPr>
          <p:nvPr>
            <p:ph type="body" idx="16" hasCustomPrompt="1"/>
          </p:nvPr>
        </p:nvSpPr>
        <p:spPr>
          <a:xfrm>
            <a:off x="8215010" y="2468570"/>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qualifier</a:t>
            </a:r>
          </a:p>
        </p:txBody>
      </p:sp>
      <p:sp>
        <p:nvSpPr>
          <p:cNvPr id="26" name="Picture Placeholder 2">
            <a:extLst>
              <a:ext uri="{FF2B5EF4-FFF2-40B4-BE49-F238E27FC236}">
                <a16:creationId xmlns:a16="http://schemas.microsoft.com/office/drawing/2014/main" id="{A0FF4259-FDD5-FE45-9561-56C8C37D919D}"/>
              </a:ext>
            </a:extLst>
          </p:cNvPr>
          <p:cNvSpPr>
            <a:spLocks noGrp="1"/>
          </p:cNvSpPr>
          <p:nvPr>
            <p:ph type="pic" idx="17"/>
          </p:nvPr>
        </p:nvSpPr>
        <p:spPr>
          <a:xfrm>
            <a:off x="8480881" y="3164978"/>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7" name="Text Placeholder 2">
            <a:extLst>
              <a:ext uri="{FF2B5EF4-FFF2-40B4-BE49-F238E27FC236}">
                <a16:creationId xmlns:a16="http://schemas.microsoft.com/office/drawing/2014/main" id="{42B3FBB6-D16E-DF49-8F89-3CDF061042FC}"/>
              </a:ext>
            </a:extLst>
          </p:cNvPr>
          <p:cNvSpPr>
            <a:spLocks noGrp="1"/>
          </p:cNvSpPr>
          <p:nvPr>
            <p:ph type="body" idx="18" hasCustomPrompt="1"/>
          </p:nvPr>
        </p:nvSpPr>
        <p:spPr>
          <a:xfrm>
            <a:off x="4764120" y="1715334"/>
            <a:ext cx="2663757" cy="351690"/>
          </a:xfrm>
        </p:spPr>
        <p:txBody>
          <a:bodyPr numCol="1">
            <a:normAutofit/>
          </a:bodyPr>
          <a:lstStyle>
            <a:lvl1pPr marL="0" indent="0" algn="ctr">
              <a:buNone/>
              <a:defRPr sz="2400" b="1" u="sng" spc="0">
                <a:solidFill>
                  <a:srgbClr val="FF695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ITEM W/ LINK</a:t>
            </a:r>
          </a:p>
        </p:txBody>
      </p:sp>
      <p:sp>
        <p:nvSpPr>
          <p:cNvPr id="28" name="Text Placeholder 2">
            <a:extLst>
              <a:ext uri="{FF2B5EF4-FFF2-40B4-BE49-F238E27FC236}">
                <a16:creationId xmlns:a16="http://schemas.microsoft.com/office/drawing/2014/main" id="{687ECC0D-D002-0248-8720-64F8EE9C4EDE}"/>
              </a:ext>
            </a:extLst>
          </p:cNvPr>
          <p:cNvSpPr>
            <a:spLocks noGrp="1"/>
          </p:cNvSpPr>
          <p:nvPr>
            <p:ph type="body" idx="19" hasCustomPrompt="1"/>
          </p:nvPr>
        </p:nvSpPr>
        <p:spPr>
          <a:xfrm>
            <a:off x="4764120" y="2127743"/>
            <a:ext cx="2663757" cy="351690"/>
          </a:xfrm>
        </p:spPr>
        <p:txBody>
          <a:bodyPr numCol="1">
            <a:noAutofit/>
          </a:bodyPr>
          <a:lstStyle>
            <a:lvl1pPr marL="0" indent="0" algn="ctr">
              <a:buNone/>
              <a:defRPr lang="en-US" sz="1800" b="1" spc="-150" dirty="0" smtClean="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adjective</a:t>
            </a:r>
          </a:p>
        </p:txBody>
      </p:sp>
      <p:sp>
        <p:nvSpPr>
          <p:cNvPr id="29" name="Text Placeholder 2">
            <a:extLst>
              <a:ext uri="{FF2B5EF4-FFF2-40B4-BE49-F238E27FC236}">
                <a16:creationId xmlns:a16="http://schemas.microsoft.com/office/drawing/2014/main" id="{ED4C5511-7293-3149-B31A-3065D826C7AB}"/>
              </a:ext>
            </a:extLst>
          </p:cNvPr>
          <p:cNvSpPr>
            <a:spLocks noGrp="1"/>
          </p:cNvSpPr>
          <p:nvPr>
            <p:ph type="body" idx="20" hasCustomPrompt="1"/>
          </p:nvPr>
        </p:nvSpPr>
        <p:spPr>
          <a:xfrm>
            <a:off x="4764120" y="2479931"/>
            <a:ext cx="2663757" cy="508782"/>
          </a:xfrm>
        </p:spPr>
        <p:txBody>
          <a:bodyPr numCol="1">
            <a:noAutofit/>
          </a:bodyPr>
          <a:lstStyle>
            <a:lvl1pPr marL="0" indent="0" algn="ctr">
              <a:buNone/>
              <a:defRPr lang="en-US" sz="1800" b="0" dirty="0" smtClean="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qualifier</a:t>
            </a:r>
          </a:p>
        </p:txBody>
      </p:sp>
      <p:sp>
        <p:nvSpPr>
          <p:cNvPr id="30" name="Picture Placeholder 2">
            <a:extLst>
              <a:ext uri="{FF2B5EF4-FFF2-40B4-BE49-F238E27FC236}">
                <a16:creationId xmlns:a16="http://schemas.microsoft.com/office/drawing/2014/main" id="{DD4411BA-7295-4440-9D1E-6A588F205AAF}"/>
              </a:ext>
            </a:extLst>
          </p:cNvPr>
          <p:cNvSpPr>
            <a:spLocks noGrp="1"/>
          </p:cNvSpPr>
          <p:nvPr>
            <p:ph type="pic" idx="21"/>
          </p:nvPr>
        </p:nvSpPr>
        <p:spPr>
          <a:xfrm>
            <a:off x="5029991" y="3176339"/>
            <a:ext cx="2132013" cy="24649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989638243"/>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w/ Supporting Tex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8B35C15-29C3-404C-ADAD-9E440B4BA54F}"/>
              </a:ext>
            </a:extLst>
          </p:cNvPr>
          <p:cNvSpPr>
            <a:spLocks noGrp="1"/>
          </p:cNvSpPr>
          <p:nvPr>
            <p:ph type="pic" idx="1"/>
          </p:nvPr>
        </p:nvSpPr>
        <p:spPr>
          <a:xfrm>
            <a:off x="0" y="1174653"/>
            <a:ext cx="12192000" cy="4508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itle 1">
            <a:extLst>
              <a:ext uri="{FF2B5EF4-FFF2-40B4-BE49-F238E27FC236}">
                <a16:creationId xmlns:a16="http://schemas.microsoft.com/office/drawing/2014/main" id="{59170125-C485-8545-84CD-77ADE1D00CA8}"/>
              </a:ext>
            </a:extLst>
          </p:cNvPr>
          <p:cNvSpPr>
            <a:spLocks noGrp="1"/>
          </p:cNvSpPr>
          <p:nvPr>
            <p:ph type="title" hasCustomPrompt="1"/>
          </p:nvPr>
        </p:nvSpPr>
        <p:spPr>
          <a:xfrm>
            <a:off x="0" y="4600135"/>
            <a:ext cx="12192000" cy="1083212"/>
          </a:xfrm>
          <a:solidFill>
            <a:schemeClr val="tx1">
              <a:alpha val="40000"/>
            </a:schemeClr>
          </a:solidFill>
        </p:spPr>
        <p:txBody>
          <a:bodyPr anchor="ctr">
            <a:normAutofit/>
          </a:bodyPr>
          <a:lstStyle>
            <a:lvl1pPr algn="ctr">
              <a:defRPr sz="3200">
                <a:solidFill>
                  <a:schemeClr val="bg1"/>
                </a:solidFill>
              </a:defRPr>
            </a:lvl1pPr>
          </a:lstStyle>
          <a:p>
            <a:r>
              <a:rPr lang="en-US"/>
              <a:t>Overlay Text</a:t>
            </a:r>
          </a:p>
        </p:txBody>
      </p:sp>
    </p:spTree>
    <p:extLst>
      <p:ext uri="{BB962C8B-B14F-4D97-AF65-F5344CB8AC3E}">
        <p14:creationId xmlns:p14="http://schemas.microsoft.com/office/powerpoint/2010/main" val="3980982808"/>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w/ Supporting Text v2">
    <p:bg>
      <p:bgPr>
        <a:solidFill>
          <a:schemeClr val="bg1">
            <a:alpha val="99000"/>
          </a:schemeClr>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08B35C15-29C3-404C-ADAD-9E440B4BA54F}"/>
              </a:ext>
            </a:extLst>
          </p:cNvPr>
          <p:cNvSpPr>
            <a:spLocks noGrp="1"/>
          </p:cNvSpPr>
          <p:nvPr>
            <p:ph type="pic" idx="1"/>
          </p:nvPr>
        </p:nvSpPr>
        <p:spPr>
          <a:xfrm>
            <a:off x="0" y="1174653"/>
            <a:ext cx="11806989" cy="45086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itle 1">
            <a:extLst>
              <a:ext uri="{FF2B5EF4-FFF2-40B4-BE49-F238E27FC236}">
                <a16:creationId xmlns:a16="http://schemas.microsoft.com/office/drawing/2014/main" id="{59170125-C485-8545-84CD-77ADE1D00CA8}"/>
              </a:ext>
            </a:extLst>
          </p:cNvPr>
          <p:cNvSpPr>
            <a:spLocks noGrp="1"/>
          </p:cNvSpPr>
          <p:nvPr>
            <p:ph type="title" hasCustomPrompt="1"/>
          </p:nvPr>
        </p:nvSpPr>
        <p:spPr>
          <a:xfrm>
            <a:off x="0" y="4600135"/>
            <a:ext cx="11806989" cy="1083212"/>
          </a:xfrm>
          <a:solidFill>
            <a:schemeClr val="tx1">
              <a:alpha val="40000"/>
            </a:schemeClr>
          </a:solidFill>
        </p:spPr>
        <p:txBody>
          <a:bodyPr anchor="ctr">
            <a:normAutofit/>
          </a:bodyPr>
          <a:lstStyle>
            <a:lvl1pPr algn="ctr">
              <a:defRPr sz="3200">
                <a:solidFill>
                  <a:schemeClr val="bg1"/>
                </a:solidFill>
              </a:defRPr>
            </a:lvl1pPr>
          </a:lstStyle>
          <a:p>
            <a:r>
              <a:rPr lang="en-US"/>
              <a:t>Overlay Text</a:t>
            </a:r>
          </a:p>
        </p:txBody>
      </p:sp>
    </p:spTree>
    <p:extLst>
      <p:ext uri="{BB962C8B-B14F-4D97-AF65-F5344CB8AC3E}">
        <p14:creationId xmlns:p14="http://schemas.microsoft.com/office/powerpoint/2010/main" val="3958900323"/>
      </p:ext>
    </p:extLst>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349324"/>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 name="Rectangle 2"/>
          <p:cNvSpPr/>
          <p:nvPr userDrawn="1"/>
        </p:nvSpPr>
        <p:spPr>
          <a:xfrm>
            <a:off x="0" y="2895600"/>
            <a:ext cx="12192000" cy="1371600"/>
          </a:xfrm>
          <a:prstGeom prst="rect">
            <a:avLst/>
          </a:prstGeom>
          <a:solidFill>
            <a:srgbClr val="26AB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4" name="Picture 2" descr="http://www.aucd.org/images2/CDC_Graphic_72dpi%20%203x4.jpg"/>
          <p:cNvPicPr>
            <a:picLocks noChangeAspect="1" noChangeArrowheads="1"/>
          </p:cNvPicPr>
          <p:nvPr userDrawn="1"/>
        </p:nvPicPr>
        <p:blipFill>
          <a:blip r:embed="rId2" cstate="print"/>
          <a:srcRect/>
          <a:stretch>
            <a:fillRect/>
          </a:stretch>
        </p:blipFill>
        <p:spPr bwMode="auto">
          <a:xfrm>
            <a:off x="10566401" y="5867400"/>
            <a:ext cx="1422400" cy="800100"/>
          </a:xfrm>
          <a:prstGeom prst="rect">
            <a:avLst/>
          </a:prstGeom>
          <a:noFill/>
          <a:ln w="9525">
            <a:noFill/>
            <a:miter lim="800000"/>
            <a:headEnd/>
            <a:tailEnd/>
          </a:ln>
        </p:spPr>
      </p:pic>
      <p:pic>
        <p:nvPicPr>
          <p:cNvPr id="5" name="Picture 8" descr="LTSAE_Ambassadors_LOGO_6.2.jpg"/>
          <p:cNvPicPr>
            <a:picLocks noChangeAspect="1"/>
          </p:cNvPicPr>
          <p:nvPr userDrawn="1"/>
        </p:nvPicPr>
        <p:blipFill>
          <a:blip r:embed="rId3" cstate="print"/>
          <a:srcRect l="822" t="3751" r="552" b="43750"/>
          <a:stretch>
            <a:fillRect/>
          </a:stretch>
        </p:blipFill>
        <p:spPr bwMode="auto">
          <a:xfrm>
            <a:off x="0" y="0"/>
            <a:ext cx="12192000" cy="2133600"/>
          </a:xfrm>
          <a:prstGeom prst="rect">
            <a:avLst/>
          </a:prstGeom>
          <a:noFill/>
          <a:ln w="9525">
            <a:noFill/>
            <a:miter lim="800000"/>
            <a:headEnd/>
            <a:tailEnd/>
          </a:ln>
        </p:spPr>
      </p:pic>
      <p:sp>
        <p:nvSpPr>
          <p:cNvPr id="11" name="Text Placeholder 10"/>
          <p:cNvSpPr>
            <a:spLocks noGrp="1"/>
          </p:cNvSpPr>
          <p:nvPr>
            <p:ph type="body" sz="quarter" idx="10"/>
          </p:nvPr>
        </p:nvSpPr>
        <p:spPr>
          <a:xfrm>
            <a:off x="1016000" y="3124200"/>
            <a:ext cx="10058400" cy="1066800"/>
          </a:xfrm>
        </p:spPr>
        <p:txBody>
          <a:bodyPr>
            <a:normAutofit/>
          </a:bodyPr>
          <a:lstStyle>
            <a:lvl1pPr algn="ctr">
              <a:buNone/>
              <a:defRPr sz="5400" baseline="0">
                <a:solidFill>
                  <a:schemeClr val="bg1"/>
                </a:solidFill>
                <a:latin typeface="Century Gothic" pitchFamily="34" charset="0"/>
              </a:defRPr>
            </a:lvl1pPr>
          </a:lstStyle>
          <a:p>
            <a:pPr lvl="0"/>
            <a:r>
              <a:rPr lang="en-US"/>
              <a:t>Click to edit Master text styles</a:t>
            </a:r>
          </a:p>
        </p:txBody>
      </p:sp>
    </p:spTree>
    <p:extLst>
      <p:ext uri="{BB962C8B-B14F-4D97-AF65-F5344CB8AC3E}">
        <p14:creationId xmlns:p14="http://schemas.microsoft.com/office/powerpoint/2010/main" val="4165829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5488" y="1586407"/>
            <a:ext cx="5179877" cy="2146695"/>
          </a:xfrm>
        </p:spPr>
        <p:txBody>
          <a:bodyPr anchor="t">
            <a:normAutofit/>
          </a:bodyPr>
          <a:lstStyle>
            <a:lvl1pPr algn="l">
              <a:defRPr sz="4200" b="1">
                <a:solidFill>
                  <a:schemeClr val="tx1"/>
                </a:solidFill>
              </a:defRPr>
            </a:lvl1pPr>
          </a:lstStyle>
          <a:p>
            <a:r>
              <a:rPr lang="en-US"/>
              <a:t>Title</a:t>
            </a:r>
          </a:p>
        </p:txBody>
      </p:sp>
      <p:sp>
        <p:nvSpPr>
          <p:cNvPr id="3" name="Subtitle 2"/>
          <p:cNvSpPr>
            <a:spLocks noGrp="1"/>
          </p:cNvSpPr>
          <p:nvPr>
            <p:ph type="subTitle" idx="1" hasCustomPrompt="1"/>
          </p:nvPr>
        </p:nvSpPr>
        <p:spPr>
          <a:xfrm>
            <a:off x="475489" y="4102218"/>
            <a:ext cx="4692860" cy="1863268"/>
          </a:xfrm>
        </p:spPr>
        <p:txBody>
          <a:bodyPr anchor="b">
            <a:noAutofit/>
          </a:bodyPr>
          <a:lstStyle>
            <a:lvl1pPr marL="0" indent="0" algn="l">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3" name="Picture Placeholder 3"/>
          <p:cNvSpPr>
            <a:spLocks noGrp="1"/>
          </p:cNvSpPr>
          <p:nvPr>
            <p:ph type="pic" sz="quarter" idx="13"/>
          </p:nvPr>
        </p:nvSpPr>
        <p:spPr>
          <a:xfrm>
            <a:off x="6096000" y="0"/>
            <a:ext cx="6096000" cy="6339840"/>
          </a:xfrm>
        </p:spPr>
        <p:txBody>
          <a:bodyPr anchor="ctr"/>
          <a:lstStyle>
            <a:lvl1pPr algn="ctr">
              <a:defRPr/>
            </a:lvl1pPr>
          </a:lstStyle>
          <a:p>
            <a:endParaRPr lang="en-US"/>
          </a:p>
        </p:txBody>
      </p:sp>
      <p:sp>
        <p:nvSpPr>
          <p:cNvPr id="4" name="Date Placeholder 4"/>
          <p:cNvSpPr>
            <a:spLocks noGrp="1"/>
          </p:cNvSpPr>
          <p:nvPr>
            <p:ph type="dt" sz="half" idx="10"/>
          </p:nvPr>
        </p:nvSpPr>
        <p:spPr>
          <a:xfrm>
            <a:off x="855786" y="6451830"/>
            <a:ext cx="2725615" cy="332399"/>
          </a:xfrm>
        </p:spPr>
        <p:txBody>
          <a:bodyPr/>
          <a:lstStyle/>
          <a:p>
            <a:fld id="{54147E76-A96E-42D4-A1AE-B2B3875C1530}" type="datetimeFigureOut">
              <a:rPr lang="en-US" smtClean="0"/>
              <a:t>9/25/2025</a:t>
            </a:fld>
            <a:endParaRPr lang="en-US"/>
          </a:p>
        </p:txBody>
      </p:sp>
      <p:sp>
        <p:nvSpPr>
          <p:cNvPr id="5" name="Footer Placeholder 5"/>
          <p:cNvSpPr>
            <a:spLocks noGrp="1"/>
          </p:cNvSpPr>
          <p:nvPr>
            <p:ph type="ftr" sz="quarter" idx="11"/>
          </p:nvPr>
        </p:nvSpPr>
        <p:spPr>
          <a:xfrm>
            <a:off x="4038600" y="6451829"/>
            <a:ext cx="4114800" cy="332399"/>
          </a:xfrm>
        </p:spPr>
        <p:txBody>
          <a:bodyPr/>
          <a:lstStyle/>
          <a:p>
            <a:endParaRPr lang="en-US"/>
          </a:p>
        </p:txBody>
      </p:sp>
      <p:sp>
        <p:nvSpPr>
          <p:cNvPr id="6" name="Slide Number Placeholder 6"/>
          <p:cNvSpPr>
            <a:spLocks noGrp="1"/>
          </p:cNvSpPr>
          <p:nvPr>
            <p:ph type="sldNum" sz="quarter" idx="12"/>
          </p:nvPr>
        </p:nvSpPr>
        <p:spPr>
          <a:xfrm>
            <a:off x="8610601" y="6451829"/>
            <a:ext cx="2760785" cy="332398"/>
          </a:xfrm>
        </p:spPr>
        <p:txBody>
          <a:bodyPr/>
          <a:lstStyle/>
          <a:p>
            <a:fld id="{DAECCA3D-3351-4B8B-9FF3-86A4C61A33F8}" type="slidenum">
              <a:rPr lang="en-US" smtClean="0"/>
              <a:t>‹#›</a:t>
            </a:fld>
            <a:endParaRPr lang="en-US"/>
          </a:p>
        </p:txBody>
      </p:sp>
    </p:spTree>
    <p:extLst>
      <p:ext uri="{BB962C8B-B14F-4D97-AF65-F5344CB8AC3E}">
        <p14:creationId xmlns:p14="http://schemas.microsoft.com/office/powerpoint/2010/main" val="1796170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8640" y="511312"/>
            <a:ext cx="10805160" cy="646331"/>
          </a:xfrm>
        </p:spPr>
        <p:txBody>
          <a:bodyPr wrap="square" anchor="b" anchorCtr="0">
            <a:spAutoFit/>
          </a:bodyPr>
          <a:lstStyle>
            <a:lvl1pPr>
              <a:defRPr sz="4000" b="1" baseline="0">
                <a:solidFill>
                  <a:schemeClr val="tx1"/>
                </a:solidFill>
              </a:defRPr>
            </a:lvl1pPr>
          </a:lstStyle>
          <a:p>
            <a:r>
              <a:rPr lang="en-US"/>
              <a:t>Main Heading for This Slide</a:t>
            </a:r>
          </a:p>
        </p:txBody>
      </p:sp>
      <p:sp>
        <p:nvSpPr>
          <p:cNvPr id="11" name="Text Placeholder 2"/>
          <p:cNvSpPr>
            <a:spLocks noGrp="1"/>
          </p:cNvSpPr>
          <p:nvPr>
            <p:ph type="body" sz="quarter" idx="13" hasCustomPrompt="1"/>
          </p:nvPr>
        </p:nvSpPr>
        <p:spPr>
          <a:xfrm>
            <a:off x="548640" y="1642745"/>
            <a:ext cx="10805160" cy="395288"/>
          </a:xfrm>
        </p:spPr>
        <p:txBody>
          <a:bodyPr anchor="b">
            <a:noAutofit/>
          </a:bodyPr>
          <a:lstStyle>
            <a:lvl1pPr marL="0" indent="0">
              <a:buNone/>
              <a:defRPr sz="2400" b="1" baseline="0">
                <a:solidFill>
                  <a:schemeClr val="tx1"/>
                </a:solidFill>
              </a:defRPr>
            </a:lvl1pPr>
          </a:lstStyle>
          <a:p>
            <a:pPr lvl="0"/>
            <a:r>
              <a:rPr lang="en-US"/>
              <a:t>Subheading Here</a:t>
            </a:r>
          </a:p>
        </p:txBody>
      </p:sp>
      <p:sp>
        <p:nvSpPr>
          <p:cNvPr id="3" name="Content Placeholder 3"/>
          <p:cNvSpPr>
            <a:spLocks noGrp="1"/>
          </p:cNvSpPr>
          <p:nvPr>
            <p:ph idx="1" hasCustomPrompt="1"/>
          </p:nvPr>
        </p:nvSpPr>
        <p:spPr>
          <a:xfrm>
            <a:off x="548640" y="2071007"/>
            <a:ext cx="10805160" cy="3907762"/>
          </a:xfrm>
        </p:spPr>
        <p:txBody>
          <a:bodyPr>
            <a:noAutofit/>
          </a:bodyPr>
          <a:lstStyle>
            <a:lvl1pPr marL="228600" indent="-228600">
              <a:lnSpc>
                <a:spcPct val="114000"/>
              </a:lnSpc>
              <a:buSzPct val="80000"/>
              <a:buFont typeface="Webdings" panose="05030102010509060703" pitchFamily="18" charset="2"/>
              <a:buChar char=""/>
              <a:defRPr sz="2400" baseline="0">
                <a:solidFill>
                  <a:schemeClr val="tx1"/>
                </a:solidFill>
              </a:defRPr>
            </a:lvl1pPr>
            <a:lvl2pPr marL="457200" indent="-228600">
              <a:lnSpc>
                <a:spcPct val="114000"/>
              </a:lnSpc>
              <a:buSzPct val="87000"/>
              <a:buFont typeface="Webdings" panose="05030102010509060703" pitchFamily="18" charset="2"/>
              <a:buChar char=""/>
              <a:defRPr sz="2400">
                <a:solidFill>
                  <a:schemeClr val="tx1"/>
                </a:solidFill>
              </a:defRPr>
            </a:lvl2pPr>
            <a:lvl3pPr marL="685800" indent="-228600">
              <a:lnSpc>
                <a:spcPct val="114000"/>
              </a:lnSpc>
              <a:buSzPct val="87000"/>
              <a:buFont typeface="Webdings" panose="05030102010509060703" pitchFamily="18" charset="2"/>
              <a:buChar char=""/>
              <a:defRPr sz="2400" baseline="0">
                <a:solidFill>
                  <a:schemeClr val="tx1"/>
                </a:solidFill>
              </a:defRPr>
            </a:lvl3pPr>
            <a:lvl4pPr marL="914400" indent="-228600">
              <a:lnSpc>
                <a:spcPct val="114000"/>
              </a:lnSpc>
              <a:buSzPct val="87000"/>
              <a:buFont typeface="Webdings" panose="05030102010509060703" pitchFamily="18" charset="2"/>
              <a:buChar char=""/>
              <a:defRPr sz="2000">
                <a:solidFill>
                  <a:schemeClr val="tx1"/>
                </a:solidFill>
              </a:defRPr>
            </a:lvl4pPr>
            <a:lvl5pPr marL="1143000" indent="-228600">
              <a:lnSpc>
                <a:spcPct val="114000"/>
              </a:lnSpc>
              <a:buSzPct val="87000"/>
              <a:buFont typeface="Webdings" panose="05030102010509060703" pitchFamily="18" charset="2"/>
              <a:buChar char=""/>
              <a:defRPr sz="1800" baseline="0">
                <a:solidFill>
                  <a:schemeClr val="tx1"/>
                </a:solidFill>
              </a:defRPr>
            </a:lvl5pPr>
          </a:lstStyle>
          <a:p>
            <a:pPr lvl="0"/>
            <a:r>
              <a:rPr lang="en-US"/>
              <a:t>Put your points here. (If you don’t need the bullet, hit Backspace.)</a:t>
            </a:r>
          </a:p>
          <a:p>
            <a:pPr lvl="1"/>
            <a:r>
              <a:rPr lang="en-US"/>
              <a:t>Lower-level items don’t get smaller.</a:t>
            </a:r>
          </a:p>
          <a:p>
            <a:pPr lvl="2"/>
            <a:r>
              <a:rPr lang="en-US"/>
              <a:t>That’s intentional, so they’re easier to read.</a:t>
            </a:r>
          </a:p>
          <a:p>
            <a:pPr lvl="3"/>
            <a:r>
              <a:rPr lang="en-US"/>
              <a:t>Fourth level? Really? Break it into more slides instead.</a:t>
            </a:r>
          </a:p>
          <a:p>
            <a:pPr lvl="4"/>
            <a:r>
              <a:rPr lang="en-US"/>
              <a:t>Fifth level? Just don’t. Please.</a:t>
            </a:r>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AECCA3D-3351-4B8B-9FF3-86A4C61A33F8}" type="slidenum">
              <a:rPr lang="en-US" smtClean="0"/>
              <a:t>‹#›</a:t>
            </a:fld>
            <a:endParaRPr lang="en-US"/>
          </a:p>
        </p:txBody>
      </p:sp>
      <p:sp>
        <p:nvSpPr>
          <p:cNvPr id="8" name="Date Placeholder 3"/>
          <p:cNvSpPr>
            <a:spLocks noGrp="1"/>
          </p:cNvSpPr>
          <p:nvPr>
            <p:ph type="dt" sz="half" idx="2"/>
          </p:nvPr>
        </p:nvSpPr>
        <p:spPr>
          <a:xfrm>
            <a:off x="2318430" y="6469446"/>
            <a:ext cx="1577131" cy="365125"/>
          </a:xfrm>
          <a:prstGeom prst="rect">
            <a:avLst/>
          </a:prstGeom>
        </p:spPr>
        <p:txBody>
          <a:bodyPr vert="horz" lIns="91440" tIns="45720" rIns="91440" bIns="45720" rtlCol="0" anchor="ctr"/>
          <a:lstStyle>
            <a:lvl1pPr algn="r">
              <a:defRPr sz="1200">
                <a:solidFill>
                  <a:schemeClr val="bg1"/>
                </a:solidFill>
              </a:defRPr>
            </a:lvl1pPr>
          </a:lstStyle>
          <a:p>
            <a:fld id="{54147E76-A96E-42D4-A1AE-B2B3875C1530}" type="datetimeFigureOut">
              <a:rPr lang="en-US" smtClean="0"/>
              <a:pPr/>
              <a:t>9/25/2025</a:t>
            </a:fld>
            <a:endParaRPr lang="en-US"/>
          </a:p>
        </p:txBody>
      </p:sp>
    </p:spTree>
    <p:extLst>
      <p:ext uri="{BB962C8B-B14F-4D97-AF65-F5344CB8AC3E}">
        <p14:creationId xmlns:p14="http://schemas.microsoft.com/office/powerpoint/2010/main" val="576301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8640" y="484632"/>
            <a:ext cx="10515600" cy="676656"/>
          </a:xfrm>
        </p:spPr>
        <p:txBody>
          <a:bodyPr anchor="b">
            <a:normAutofit/>
          </a:bodyPr>
          <a:lstStyle>
            <a:lvl1pPr>
              <a:defRPr sz="4000" b="1">
                <a:solidFill>
                  <a:schemeClr val="tx1"/>
                </a:solidFill>
              </a:defRPr>
            </a:lvl1pPr>
          </a:lstStyle>
          <a:p>
            <a:r>
              <a:rPr lang="en-US"/>
              <a:t>Section Heading</a:t>
            </a:r>
          </a:p>
        </p:txBody>
      </p:sp>
      <p:sp>
        <p:nvSpPr>
          <p:cNvPr id="3" name="Text Placeholder 2"/>
          <p:cNvSpPr>
            <a:spLocks noGrp="1"/>
          </p:cNvSpPr>
          <p:nvPr>
            <p:ph type="body" idx="1" hasCustomPrompt="1"/>
          </p:nvPr>
        </p:nvSpPr>
        <p:spPr>
          <a:xfrm>
            <a:off x="548640" y="4249496"/>
            <a:ext cx="10515600" cy="1500187"/>
          </a:xfrm>
        </p:spPr>
        <p:txBody>
          <a:bodyPr anchor="b"/>
          <a:lstStyle>
            <a:lvl1pPr marL="0" indent="0">
              <a:lnSpc>
                <a:spcPct val="108000"/>
              </a:lnSpc>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Teaser here. If several slides need the same heading, make them a section instead. Don’t give them all the same title.</a:t>
            </a:r>
          </a:p>
        </p:txBody>
      </p:sp>
      <p:sp>
        <p:nvSpPr>
          <p:cNvPr id="4" name="Date Placeholder 3"/>
          <p:cNvSpPr>
            <a:spLocks noGrp="1"/>
          </p:cNvSpPr>
          <p:nvPr>
            <p:ph type="dt" sz="half" idx="10"/>
          </p:nvPr>
        </p:nvSpPr>
        <p:spPr/>
        <p:txBody>
          <a:bodyPr/>
          <a:lstStyle/>
          <a:p>
            <a:fld id="{54147E76-A96E-42D4-A1AE-B2B3875C1530}" type="datetimeFigureOut">
              <a:rPr lang="en-US" smtClean="0"/>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ECCA3D-3351-4B8B-9FF3-86A4C61A33F8}" type="slidenum">
              <a:rPr lang="en-US" smtClean="0"/>
              <a:t>‹#›</a:t>
            </a:fld>
            <a:endParaRPr lang="en-US"/>
          </a:p>
        </p:txBody>
      </p:sp>
    </p:spTree>
    <p:extLst>
      <p:ext uri="{BB962C8B-B14F-4D97-AF65-F5344CB8AC3E}">
        <p14:creationId xmlns:p14="http://schemas.microsoft.com/office/powerpoint/2010/main" val="2155937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548640" y="511312"/>
            <a:ext cx="10928253" cy="646331"/>
          </a:xfrm>
        </p:spPr>
        <p:txBody>
          <a:bodyPr wrap="square" anchor="b" anchorCtr="0">
            <a:spAutoFit/>
          </a:bodyPr>
          <a:lstStyle>
            <a:lvl1pPr>
              <a:defRPr sz="4000" b="1" baseline="0">
                <a:solidFill>
                  <a:schemeClr val="tx1"/>
                </a:solidFill>
              </a:defRPr>
            </a:lvl1pPr>
          </a:lstStyle>
          <a:p>
            <a:r>
              <a:rPr lang="en-US"/>
              <a:t>Main Heading for This Slide</a:t>
            </a:r>
          </a:p>
        </p:txBody>
      </p:sp>
      <p:sp>
        <p:nvSpPr>
          <p:cNvPr id="12" name="Content Placeholder 2"/>
          <p:cNvSpPr>
            <a:spLocks noGrp="1"/>
          </p:cNvSpPr>
          <p:nvPr>
            <p:ph idx="14" hasCustomPrompt="1"/>
          </p:nvPr>
        </p:nvSpPr>
        <p:spPr>
          <a:xfrm>
            <a:off x="548640" y="1608407"/>
            <a:ext cx="5175269" cy="4134678"/>
          </a:xfrm>
        </p:spPr>
        <p:txBody>
          <a:bodyPr>
            <a:noAutofit/>
          </a:bodyPr>
          <a:lstStyle>
            <a:lvl1pPr marL="228600" indent="-228600">
              <a:lnSpc>
                <a:spcPct val="108000"/>
              </a:lnSpc>
              <a:buSzPct val="80000"/>
              <a:buFont typeface="Webdings" panose="05030102010509060703" pitchFamily="18" charset="2"/>
              <a:buChar char=""/>
              <a:defRPr sz="2400" baseline="0">
                <a:solidFill>
                  <a:schemeClr val="tx1"/>
                </a:solidFill>
              </a:defRPr>
            </a:lvl1pPr>
            <a:lvl2pPr marL="457200" indent="-228600">
              <a:lnSpc>
                <a:spcPct val="108000"/>
              </a:lnSpc>
              <a:buSzPct val="87000"/>
              <a:buFont typeface="Webdings" panose="05030102010509060703" pitchFamily="18" charset="2"/>
              <a:buChar char=""/>
              <a:defRPr sz="2400">
                <a:solidFill>
                  <a:schemeClr val="tx2"/>
                </a:solidFill>
              </a:defRPr>
            </a:lvl2pPr>
            <a:lvl3pPr marL="685800" indent="-228600">
              <a:lnSpc>
                <a:spcPct val="108000"/>
              </a:lnSpc>
              <a:buSzPct val="87000"/>
              <a:buFont typeface="Webdings" panose="05030102010509060703" pitchFamily="18" charset="2"/>
              <a:buChar char=""/>
              <a:defRPr sz="2400" baseline="0">
                <a:solidFill>
                  <a:schemeClr val="tx2"/>
                </a:solidFill>
              </a:defRPr>
            </a:lvl3pPr>
            <a:lvl4pPr marL="914400" indent="-228600">
              <a:buSzPct val="87000"/>
              <a:buFont typeface="Webdings" panose="05030102010509060703" pitchFamily="18" charset="2"/>
              <a:buChar char=""/>
              <a:defRPr sz="2000">
                <a:solidFill>
                  <a:schemeClr val="tx2"/>
                </a:solidFill>
              </a:defRPr>
            </a:lvl4pPr>
            <a:lvl5pPr marL="1143000" indent="-228600">
              <a:buSzPct val="87000"/>
              <a:buFont typeface="Webdings" panose="05030102010509060703" pitchFamily="18" charset="2"/>
              <a:buChar char=""/>
              <a:defRPr sz="1800" baseline="0">
                <a:solidFill>
                  <a:schemeClr val="tx2"/>
                </a:solidFill>
              </a:defRPr>
            </a:lvl5pPr>
          </a:lstStyle>
          <a:p>
            <a:pPr lvl="0"/>
            <a:r>
              <a:rPr lang="en-US"/>
              <a:t>Put your points here. (If you don’t need the bullet, hit Backspace.)</a:t>
            </a:r>
          </a:p>
          <a:p>
            <a:pPr lvl="0"/>
            <a:r>
              <a:rPr lang="en-US"/>
              <a:t>Don’t use more than one level of bullets on this kind of slide.</a:t>
            </a:r>
          </a:p>
          <a:p>
            <a:pPr lvl="0"/>
            <a:endParaRPr lang="en-US"/>
          </a:p>
        </p:txBody>
      </p:sp>
      <p:sp>
        <p:nvSpPr>
          <p:cNvPr id="11" name="Content Placeholder 3"/>
          <p:cNvSpPr>
            <a:spLocks noGrp="1"/>
          </p:cNvSpPr>
          <p:nvPr>
            <p:ph idx="13" hasCustomPrompt="1"/>
          </p:nvPr>
        </p:nvSpPr>
        <p:spPr>
          <a:xfrm>
            <a:off x="6301624" y="1608407"/>
            <a:ext cx="5175269" cy="4134678"/>
          </a:xfrm>
        </p:spPr>
        <p:txBody>
          <a:bodyPr>
            <a:noAutofit/>
          </a:bodyPr>
          <a:lstStyle>
            <a:lvl1pPr marL="228600" indent="-228600">
              <a:lnSpc>
                <a:spcPct val="108000"/>
              </a:lnSpc>
              <a:buSzPct val="80000"/>
              <a:buFont typeface="Webdings" panose="05030102010509060703" pitchFamily="18" charset="2"/>
              <a:buChar char=""/>
              <a:defRPr sz="2400" baseline="0">
                <a:solidFill>
                  <a:schemeClr val="tx1"/>
                </a:solidFill>
              </a:defRPr>
            </a:lvl1pPr>
            <a:lvl2pPr marL="457200" indent="-228600">
              <a:lnSpc>
                <a:spcPct val="108000"/>
              </a:lnSpc>
              <a:buSzPct val="87000"/>
              <a:buFont typeface="Webdings" panose="05030102010509060703" pitchFamily="18" charset="2"/>
              <a:buChar char=""/>
              <a:defRPr sz="2400">
                <a:solidFill>
                  <a:schemeClr val="tx2"/>
                </a:solidFill>
              </a:defRPr>
            </a:lvl2pPr>
            <a:lvl3pPr marL="685800" indent="-228600">
              <a:lnSpc>
                <a:spcPct val="108000"/>
              </a:lnSpc>
              <a:buSzPct val="87000"/>
              <a:buFont typeface="Webdings" panose="05030102010509060703" pitchFamily="18" charset="2"/>
              <a:buChar char=""/>
              <a:defRPr sz="2400" baseline="0">
                <a:solidFill>
                  <a:schemeClr val="tx2"/>
                </a:solidFill>
              </a:defRPr>
            </a:lvl3pPr>
            <a:lvl4pPr marL="914400" indent="-228600">
              <a:buSzPct val="87000"/>
              <a:buFont typeface="Webdings" panose="05030102010509060703" pitchFamily="18" charset="2"/>
              <a:buChar char=""/>
              <a:defRPr sz="2000">
                <a:solidFill>
                  <a:schemeClr val="tx2"/>
                </a:solidFill>
              </a:defRPr>
            </a:lvl4pPr>
            <a:lvl5pPr marL="1143000" indent="-228600">
              <a:buSzPct val="87000"/>
              <a:buFont typeface="Webdings" panose="05030102010509060703" pitchFamily="18" charset="2"/>
              <a:buChar char=""/>
              <a:defRPr sz="1800" baseline="0">
                <a:solidFill>
                  <a:schemeClr val="tx2"/>
                </a:solidFill>
              </a:defRPr>
            </a:lvl5pPr>
          </a:lstStyle>
          <a:p>
            <a:pPr lvl="0"/>
            <a:r>
              <a:rPr lang="en-US"/>
              <a:t>Instead of text, you could use either one of these placeholders for a picture or graph.</a:t>
            </a:r>
          </a:p>
          <a:p>
            <a:pPr lvl="0"/>
            <a:r>
              <a:rPr lang="en-US"/>
              <a:t>If you put an image on one side and your main points on the other, you could use this design for a summary slide.</a:t>
            </a:r>
          </a:p>
          <a:p>
            <a:pPr lvl="0"/>
            <a:endParaRPr lang="en-US"/>
          </a:p>
        </p:txBody>
      </p:sp>
      <p:sp>
        <p:nvSpPr>
          <p:cNvPr id="5" name="Date Placeholder 4"/>
          <p:cNvSpPr>
            <a:spLocks noGrp="1"/>
          </p:cNvSpPr>
          <p:nvPr>
            <p:ph type="dt" sz="half" idx="10"/>
          </p:nvPr>
        </p:nvSpPr>
        <p:spPr/>
        <p:txBody>
          <a:bodyPr/>
          <a:lstStyle/>
          <a:p>
            <a:fld id="{54147E76-A96E-42D4-A1AE-B2B3875C1530}" type="datetimeFigureOut">
              <a:rPr lang="en-US" smtClean="0"/>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ECCA3D-3351-4B8B-9FF3-86A4C61A33F8}" type="slidenum">
              <a:rPr lang="en-US" smtClean="0"/>
              <a:t>‹#›</a:t>
            </a:fld>
            <a:endParaRPr lang="en-US"/>
          </a:p>
        </p:txBody>
      </p:sp>
    </p:spTree>
    <p:extLst>
      <p:ext uri="{BB962C8B-B14F-4D97-AF65-F5344CB8AC3E}">
        <p14:creationId xmlns:p14="http://schemas.microsoft.com/office/powerpoint/2010/main" val="801495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548640" y="511312"/>
            <a:ext cx="10805160" cy="646331"/>
          </a:xfrm>
        </p:spPr>
        <p:txBody>
          <a:bodyPr wrap="square" anchor="b" anchorCtr="0">
            <a:spAutoFit/>
          </a:bodyPr>
          <a:lstStyle>
            <a:lvl1pPr>
              <a:defRPr sz="4000" b="1" baseline="0">
                <a:solidFill>
                  <a:schemeClr val="tx1"/>
                </a:solidFill>
              </a:defRPr>
            </a:lvl1pPr>
          </a:lstStyle>
          <a:p>
            <a:r>
              <a:rPr lang="en-US"/>
              <a:t>Main Heading for This Slide</a:t>
            </a:r>
          </a:p>
        </p:txBody>
      </p:sp>
      <p:sp>
        <p:nvSpPr>
          <p:cNvPr id="11" name="Text Placeholder 2"/>
          <p:cNvSpPr>
            <a:spLocks noGrp="1"/>
          </p:cNvSpPr>
          <p:nvPr>
            <p:ph type="body" sz="quarter" idx="13" hasCustomPrompt="1"/>
          </p:nvPr>
        </p:nvSpPr>
        <p:spPr>
          <a:xfrm>
            <a:off x="838200" y="1642745"/>
            <a:ext cx="5175739" cy="395288"/>
          </a:xfrm>
        </p:spPr>
        <p:txBody>
          <a:bodyPr anchor="b">
            <a:noAutofit/>
          </a:bodyPr>
          <a:lstStyle>
            <a:lvl1pPr marL="0" indent="0">
              <a:buNone/>
              <a:defRPr sz="2400" b="1" baseline="0">
                <a:solidFill>
                  <a:schemeClr val="tx1"/>
                </a:solidFill>
              </a:defRPr>
            </a:lvl1pPr>
          </a:lstStyle>
          <a:p>
            <a:pPr lvl="0"/>
            <a:r>
              <a:rPr lang="en-US"/>
              <a:t>Subheading 1 Here</a:t>
            </a:r>
          </a:p>
        </p:txBody>
      </p:sp>
      <p:sp>
        <p:nvSpPr>
          <p:cNvPr id="13" name="Content Placeholder 3"/>
          <p:cNvSpPr>
            <a:spLocks noGrp="1"/>
          </p:cNvSpPr>
          <p:nvPr>
            <p:ph idx="1" hasCustomPrompt="1"/>
          </p:nvPr>
        </p:nvSpPr>
        <p:spPr>
          <a:xfrm>
            <a:off x="838670" y="2204720"/>
            <a:ext cx="5175269" cy="3738880"/>
          </a:xfrm>
        </p:spPr>
        <p:txBody>
          <a:bodyPr>
            <a:noAutofit/>
          </a:bodyPr>
          <a:lstStyle>
            <a:lvl1pPr marL="228600" indent="-228600">
              <a:lnSpc>
                <a:spcPct val="108000"/>
              </a:lnSpc>
              <a:buSzPct val="80000"/>
              <a:buFont typeface="Webdings" panose="05030102010509060703" pitchFamily="18" charset="2"/>
              <a:buChar char=""/>
              <a:defRPr sz="2400" baseline="0">
                <a:solidFill>
                  <a:schemeClr val="tx1"/>
                </a:solidFill>
              </a:defRPr>
            </a:lvl1pPr>
            <a:lvl2pPr marL="457200" indent="-228600">
              <a:lnSpc>
                <a:spcPct val="108000"/>
              </a:lnSpc>
              <a:buSzPct val="87000"/>
              <a:buFont typeface="Webdings" panose="05030102010509060703" pitchFamily="18" charset="2"/>
              <a:buChar char=""/>
              <a:defRPr sz="2400">
                <a:solidFill>
                  <a:schemeClr val="tx2"/>
                </a:solidFill>
              </a:defRPr>
            </a:lvl2pPr>
            <a:lvl3pPr marL="685800" indent="-228600">
              <a:lnSpc>
                <a:spcPct val="108000"/>
              </a:lnSpc>
              <a:buSzPct val="87000"/>
              <a:buFont typeface="Webdings" panose="05030102010509060703" pitchFamily="18" charset="2"/>
              <a:buChar char=""/>
              <a:defRPr sz="2400" baseline="0">
                <a:solidFill>
                  <a:schemeClr val="tx2"/>
                </a:solidFill>
              </a:defRPr>
            </a:lvl3pPr>
            <a:lvl4pPr marL="914400" indent="-228600">
              <a:buSzPct val="87000"/>
              <a:buFont typeface="Webdings" panose="05030102010509060703" pitchFamily="18" charset="2"/>
              <a:buChar char=""/>
              <a:defRPr sz="2000">
                <a:solidFill>
                  <a:schemeClr val="tx2"/>
                </a:solidFill>
              </a:defRPr>
            </a:lvl4pPr>
            <a:lvl5pPr marL="1143000" indent="-228600">
              <a:buSzPct val="87000"/>
              <a:buFont typeface="Webdings" panose="05030102010509060703" pitchFamily="18" charset="2"/>
              <a:buChar char=""/>
              <a:defRPr sz="1800" baseline="0">
                <a:solidFill>
                  <a:schemeClr val="tx2"/>
                </a:solidFill>
              </a:defRPr>
            </a:lvl5pPr>
          </a:lstStyle>
          <a:p>
            <a:pPr lvl="0"/>
            <a:r>
              <a:rPr lang="en-US"/>
              <a:t>Put your points here. (If you don’t need the bullet, hit Backspace.)</a:t>
            </a:r>
          </a:p>
          <a:p>
            <a:pPr lvl="0"/>
            <a:r>
              <a:rPr lang="en-US"/>
              <a:t>Don’t use more than one level of bullets here.</a:t>
            </a:r>
          </a:p>
        </p:txBody>
      </p:sp>
      <p:sp>
        <p:nvSpPr>
          <p:cNvPr id="12" name="Text Placeholder 4"/>
          <p:cNvSpPr>
            <a:spLocks noGrp="1"/>
          </p:cNvSpPr>
          <p:nvPr>
            <p:ph type="body" sz="quarter" idx="14" hasCustomPrompt="1"/>
          </p:nvPr>
        </p:nvSpPr>
        <p:spPr>
          <a:xfrm>
            <a:off x="6194426" y="1642745"/>
            <a:ext cx="5159375" cy="395288"/>
          </a:xfrm>
        </p:spPr>
        <p:txBody>
          <a:bodyPr anchor="b">
            <a:noAutofit/>
          </a:bodyPr>
          <a:lstStyle>
            <a:lvl1pPr marL="0" indent="0">
              <a:buNone/>
              <a:defRPr sz="2400" b="1" baseline="0">
                <a:solidFill>
                  <a:schemeClr val="tx1"/>
                </a:solidFill>
              </a:defRPr>
            </a:lvl1pPr>
          </a:lstStyle>
          <a:p>
            <a:pPr lvl="0"/>
            <a:r>
              <a:rPr lang="en-US"/>
              <a:t>Subheading 2 Here</a:t>
            </a:r>
          </a:p>
        </p:txBody>
      </p:sp>
      <p:sp>
        <p:nvSpPr>
          <p:cNvPr id="15" name="Content Placeholder 5"/>
          <p:cNvSpPr>
            <a:spLocks noGrp="1"/>
          </p:cNvSpPr>
          <p:nvPr>
            <p:ph idx="15" hasCustomPrompt="1"/>
          </p:nvPr>
        </p:nvSpPr>
        <p:spPr>
          <a:xfrm>
            <a:off x="6194426" y="2204720"/>
            <a:ext cx="5165237" cy="3738880"/>
          </a:xfrm>
        </p:spPr>
        <p:txBody>
          <a:bodyPr>
            <a:noAutofit/>
          </a:bodyPr>
          <a:lstStyle>
            <a:lvl1pPr marL="228600" indent="-228600">
              <a:lnSpc>
                <a:spcPct val="108000"/>
              </a:lnSpc>
              <a:buSzPct val="80000"/>
              <a:buFont typeface="Webdings" panose="05030102010509060703" pitchFamily="18" charset="2"/>
              <a:buChar char=""/>
              <a:defRPr sz="2400" baseline="0">
                <a:solidFill>
                  <a:schemeClr val="tx1"/>
                </a:solidFill>
              </a:defRPr>
            </a:lvl1pPr>
            <a:lvl2pPr marL="457200" indent="-228600">
              <a:lnSpc>
                <a:spcPct val="108000"/>
              </a:lnSpc>
              <a:buSzPct val="87000"/>
              <a:buFont typeface="Webdings" panose="05030102010509060703" pitchFamily="18" charset="2"/>
              <a:buChar char=""/>
              <a:defRPr sz="2400">
                <a:solidFill>
                  <a:schemeClr val="tx2"/>
                </a:solidFill>
              </a:defRPr>
            </a:lvl2pPr>
            <a:lvl3pPr marL="685800" indent="-228600">
              <a:lnSpc>
                <a:spcPct val="108000"/>
              </a:lnSpc>
              <a:buSzPct val="87000"/>
              <a:buFont typeface="Webdings" panose="05030102010509060703" pitchFamily="18" charset="2"/>
              <a:buChar char=""/>
              <a:defRPr sz="2400" baseline="0">
                <a:solidFill>
                  <a:schemeClr val="tx2"/>
                </a:solidFill>
              </a:defRPr>
            </a:lvl3pPr>
            <a:lvl4pPr marL="914400" indent="-228600">
              <a:buSzPct val="87000"/>
              <a:buFont typeface="Webdings" panose="05030102010509060703" pitchFamily="18" charset="2"/>
              <a:buChar char=""/>
              <a:defRPr sz="2000">
                <a:solidFill>
                  <a:schemeClr val="tx2"/>
                </a:solidFill>
              </a:defRPr>
            </a:lvl4pPr>
            <a:lvl5pPr marL="1143000" indent="-228600">
              <a:buSzPct val="87000"/>
              <a:buFont typeface="Webdings" panose="05030102010509060703" pitchFamily="18" charset="2"/>
              <a:buChar char=""/>
              <a:defRPr sz="1800" baseline="0">
                <a:solidFill>
                  <a:schemeClr val="tx2"/>
                </a:solidFill>
              </a:defRPr>
            </a:lvl5pPr>
          </a:lstStyle>
          <a:p>
            <a:pPr lvl="0"/>
            <a:r>
              <a:rPr lang="en-US"/>
              <a:t>Put your points here. (If you don’t need the bullet, hit Backspace.)</a:t>
            </a:r>
          </a:p>
          <a:p>
            <a:pPr lvl="0"/>
            <a:r>
              <a:rPr lang="en-US"/>
              <a:t>Don’t use more than one level of bullets here.</a:t>
            </a:r>
          </a:p>
        </p:txBody>
      </p:sp>
      <p:sp>
        <p:nvSpPr>
          <p:cNvPr id="7" name="Date Placeholder 6"/>
          <p:cNvSpPr>
            <a:spLocks noGrp="1"/>
          </p:cNvSpPr>
          <p:nvPr>
            <p:ph type="dt" sz="half" idx="10"/>
          </p:nvPr>
        </p:nvSpPr>
        <p:spPr/>
        <p:txBody>
          <a:bodyPr/>
          <a:lstStyle/>
          <a:p>
            <a:fld id="{54147E76-A96E-42D4-A1AE-B2B3875C1530}" type="datetimeFigureOut">
              <a:rPr lang="en-US" smtClean="0"/>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ECCA3D-3351-4B8B-9FF3-86A4C61A33F8}" type="slidenum">
              <a:rPr lang="en-US" smtClean="0"/>
              <a:t>‹#›</a:t>
            </a:fld>
            <a:endParaRPr lang="en-US"/>
          </a:p>
        </p:txBody>
      </p:sp>
    </p:spTree>
    <p:extLst>
      <p:ext uri="{BB962C8B-B14F-4D97-AF65-F5344CB8AC3E}">
        <p14:creationId xmlns:p14="http://schemas.microsoft.com/office/powerpoint/2010/main" val="1279374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548640" y="511312"/>
            <a:ext cx="10805160" cy="646331"/>
          </a:xfrm>
        </p:spPr>
        <p:txBody>
          <a:bodyPr wrap="square" anchor="b" anchorCtr="0">
            <a:spAutoFit/>
          </a:bodyPr>
          <a:lstStyle>
            <a:lvl1pPr>
              <a:defRPr sz="4000" b="1" baseline="0">
                <a:solidFill>
                  <a:schemeClr val="tx1"/>
                </a:solidFill>
              </a:defRPr>
            </a:lvl1pPr>
          </a:lstStyle>
          <a:p>
            <a:r>
              <a:rPr lang="en-US"/>
              <a:t>Main Heading for This Slide</a:t>
            </a:r>
          </a:p>
        </p:txBody>
      </p:sp>
      <p:sp>
        <p:nvSpPr>
          <p:cNvPr id="9" name="Text Placeholder 2"/>
          <p:cNvSpPr>
            <a:spLocks noGrp="1"/>
          </p:cNvSpPr>
          <p:nvPr>
            <p:ph type="body" sz="half" idx="2" hasCustomPrompt="1"/>
          </p:nvPr>
        </p:nvSpPr>
        <p:spPr>
          <a:xfrm>
            <a:off x="838200" y="1816038"/>
            <a:ext cx="3932237" cy="3811588"/>
          </a:xfrm>
        </p:spPr>
        <p:txBody>
          <a:bodyPr anchor="ctr">
            <a:noAutofit/>
          </a:bodyPr>
          <a:lstStyle>
            <a:lvl1pPr marL="0" indent="0" algn="r">
              <a:lnSpc>
                <a:spcPct val="114000"/>
              </a:lnSpc>
              <a:spcBef>
                <a:spcPts val="0"/>
              </a:spcBef>
              <a:buNone/>
              <a:defRPr sz="20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Over here, add the main point people should get from your chart or graph.</a:t>
            </a:r>
          </a:p>
        </p:txBody>
      </p:sp>
      <p:sp>
        <p:nvSpPr>
          <p:cNvPr id="3" name="Content Placeholder 3"/>
          <p:cNvSpPr>
            <a:spLocks noGrp="1"/>
          </p:cNvSpPr>
          <p:nvPr>
            <p:ph idx="1" hasCustomPrompt="1"/>
          </p:nvPr>
        </p:nvSpPr>
        <p:spPr>
          <a:xfrm>
            <a:off x="5193792" y="1581912"/>
            <a:ext cx="6172200" cy="4279392"/>
          </a:xfrm>
        </p:spPr>
        <p:txBody>
          <a:bodyPr/>
          <a:lstStyle>
            <a:lvl1pPr marL="0" indent="0">
              <a:buNone/>
              <a:defRPr sz="3200" baseline="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You might put a chart or graph here.</a:t>
            </a:r>
          </a:p>
        </p:txBody>
      </p:sp>
      <p:sp>
        <p:nvSpPr>
          <p:cNvPr id="5" name="Date Placeholder 4"/>
          <p:cNvSpPr>
            <a:spLocks noGrp="1"/>
          </p:cNvSpPr>
          <p:nvPr>
            <p:ph type="dt" sz="half" idx="10"/>
          </p:nvPr>
        </p:nvSpPr>
        <p:spPr/>
        <p:txBody>
          <a:bodyPr/>
          <a:lstStyle/>
          <a:p>
            <a:fld id="{54147E76-A96E-42D4-A1AE-B2B3875C1530}" type="datetimeFigureOut">
              <a:rPr lang="en-US" smtClean="0"/>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ECCA3D-3351-4B8B-9FF3-86A4C61A33F8}" type="slidenum">
              <a:rPr lang="en-US" smtClean="0"/>
              <a:t>‹#›</a:t>
            </a:fld>
            <a:endParaRPr lang="en-US"/>
          </a:p>
        </p:txBody>
      </p:sp>
    </p:spTree>
    <p:extLst>
      <p:ext uri="{BB962C8B-B14F-4D97-AF65-F5344CB8AC3E}">
        <p14:creationId xmlns:p14="http://schemas.microsoft.com/office/powerpoint/2010/main" val="1104452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548640" y="511312"/>
            <a:ext cx="10805160" cy="646331"/>
          </a:xfrm>
        </p:spPr>
        <p:txBody>
          <a:bodyPr wrap="square" anchor="b" anchorCtr="0">
            <a:spAutoFit/>
          </a:bodyPr>
          <a:lstStyle>
            <a:lvl1pPr>
              <a:defRPr sz="4000" b="1" baseline="0">
                <a:solidFill>
                  <a:schemeClr val="tx1"/>
                </a:solidFill>
              </a:defRPr>
            </a:lvl1pPr>
          </a:lstStyle>
          <a:p>
            <a:r>
              <a:rPr lang="en-US"/>
              <a:t>Main Heading for This Slide</a:t>
            </a:r>
          </a:p>
        </p:txBody>
      </p:sp>
      <p:sp>
        <p:nvSpPr>
          <p:cNvPr id="4" name="Text Placeholder 2"/>
          <p:cNvSpPr>
            <a:spLocks noGrp="1"/>
          </p:cNvSpPr>
          <p:nvPr>
            <p:ph type="body" sz="half" idx="2" hasCustomPrompt="1"/>
          </p:nvPr>
        </p:nvSpPr>
        <p:spPr>
          <a:xfrm>
            <a:off x="838200" y="1816038"/>
            <a:ext cx="3932237" cy="3811588"/>
          </a:xfrm>
        </p:spPr>
        <p:txBody>
          <a:bodyPr anchor="ctr">
            <a:noAutofit/>
          </a:bodyPr>
          <a:lstStyle>
            <a:lvl1pPr marL="0" indent="0" algn="r">
              <a:lnSpc>
                <a:spcPct val="114000"/>
              </a:lnSpc>
              <a:spcBef>
                <a:spcPts val="0"/>
              </a:spcBef>
              <a:buNone/>
              <a:defRPr sz="20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Put your caption for this picture here</a:t>
            </a:r>
          </a:p>
        </p:txBody>
      </p:sp>
      <p:sp>
        <p:nvSpPr>
          <p:cNvPr id="3" name="Picture Placeholder 3"/>
          <p:cNvSpPr>
            <a:spLocks noGrp="1"/>
          </p:cNvSpPr>
          <p:nvPr>
            <p:ph type="pic" idx="1"/>
          </p:nvPr>
        </p:nvSpPr>
        <p:spPr>
          <a:xfrm>
            <a:off x="5183188" y="1582617"/>
            <a:ext cx="6172200" cy="427843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Date Placeholder 4"/>
          <p:cNvSpPr>
            <a:spLocks noGrp="1"/>
          </p:cNvSpPr>
          <p:nvPr>
            <p:ph type="dt" sz="half" idx="10"/>
          </p:nvPr>
        </p:nvSpPr>
        <p:spPr/>
        <p:txBody>
          <a:bodyPr/>
          <a:lstStyle/>
          <a:p>
            <a:fld id="{54147E76-A96E-42D4-A1AE-B2B3875C1530}" type="datetimeFigureOut">
              <a:rPr lang="en-US" smtClean="0"/>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ECCA3D-3351-4B8B-9FF3-86A4C61A33F8}" type="slidenum">
              <a:rPr lang="en-US" smtClean="0"/>
              <a:t>‹#›</a:t>
            </a:fld>
            <a:endParaRPr lang="en-US"/>
          </a:p>
        </p:txBody>
      </p:sp>
    </p:spTree>
    <p:extLst>
      <p:ext uri="{BB962C8B-B14F-4D97-AF65-F5344CB8AC3E}">
        <p14:creationId xmlns:p14="http://schemas.microsoft.com/office/powerpoint/2010/main" val="4184391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7DFAAA-BA9F-D94F-9A06-1E0EB199F1AC}"/>
              </a:ext>
            </a:extLst>
          </p:cNvPr>
          <p:cNvSpPr>
            <a:spLocks noGrp="1"/>
          </p:cNvSpPr>
          <p:nvPr>
            <p:ph type="title"/>
          </p:nvPr>
        </p:nvSpPr>
        <p:spPr>
          <a:xfrm>
            <a:off x="1061951" y="1262765"/>
            <a:ext cx="10068097" cy="931662"/>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08E2ECB3-E73D-574A-8BB9-0A28D94727E8}"/>
              </a:ext>
            </a:extLst>
          </p:cNvPr>
          <p:cNvSpPr>
            <a:spLocks noGrp="1"/>
          </p:cNvSpPr>
          <p:nvPr>
            <p:ph type="body" idx="1"/>
          </p:nvPr>
        </p:nvSpPr>
        <p:spPr>
          <a:xfrm>
            <a:off x="1061951" y="2291507"/>
            <a:ext cx="10068098" cy="3375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A5D3AB0B-9024-1B43-8450-262031945945}"/>
              </a:ext>
            </a:extLst>
          </p:cNvPr>
          <p:cNvSpPr/>
          <p:nvPr userDrawn="1"/>
        </p:nvSpPr>
        <p:spPr>
          <a:xfrm>
            <a:off x="11817930" y="1153551"/>
            <a:ext cx="374070" cy="4519883"/>
          </a:xfrm>
          <a:prstGeom prst="rect">
            <a:avLst/>
          </a:prstGeom>
          <a:solidFill>
            <a:srgbClr val="FFCB3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D71A5D6-F012-F642-8670-3C6DD16E4130}"/>
              </a:ext>
            </a:extLst>
          </p:cNvPr>
          <p:cNvSpPr txBox="1"/>
          <p:nvPr userDrawn="1"/>
        </p:nvSpPr>
        <p:spPr>
          <a:xfrm rot="16200000">
            <a:off x="11119753" y="4655508"/>
            <a:ext cx="1704613" cy="338554"/>
          </a:xfrm>
          <a:prstGeom prst="rect">
            <a:avLst/>
          </a:prstGeom>
          <a:noFill/>
        </p:spPr>
        <p:txBody>
          <a:bodyPr wrap="none" rtlCol="0">
            <a:spAutoFit/>
          </a:bodyPr>
          <a:lstStyle/>
          <a:p>
            <a:r>
              <a:rPr lang="en-US" sz="1600" b="1" i="0" spc="0" err="1">
                <a:latin typeface="Arial"/>
                <a:cs typeface="Arial"/>
              </a:rPr>
              <a:t>www.asphn.org</a:t>
            </a:r>
            <a:endParaRPr lang="en-US" sz="1600" b="1" i="0" spc="0">
              <a:latin typeface="Arial"/>
              <a:cs typeface="Arial"/>
            </a:endParaRPr>
          </a:p>
        </p:txBody>
      </p:sp>
      <p:cxnSp>
        <p:nvCxnSpPr>
          <p:cNvPr id="13" name="Straight Connector 12">
            <a:extLst>
              <a:ext uri="{FF2B5EF4-FFF2-40B4-BE49-F238E27FC236}">
                <a16:creationId xmlns:a16="http://schemas.microsoft.com/office/drawing/2014/main" id="{7AC988AE-22DF-A542-B401-16BDDD51140C}"/>
              </a:ext>
            </a:extLst>
          </p:cNvPr>
          <p:cNvCxnSpPr>
            <a:cxnSpLocks/>
          </p:cNvCxnSpPr>
          <p:nvPr userDrawn="1"/>
        </p:nvCxnSpPr>
        <p:spPr>
          <a:xfrm>
            <a:off x="342896" y="0"/>
            <a:ext cx="0" cy="5666509"/>
          </a:xfrm>
          <a:prstGeom prst="line">
            <a:avLst/>
          </a:prstGeom>
          <a:ln w="127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DD2414-CACF-FF46-9588-1FBF0187A70C}"/>
              </a:ext>
            </a:extLst>
          </p:cNvPr>
          <p:cNvCxnSpPr>
            <a:cxnSpLocks/>
          </p:cNvCxnSpPr>
          <p:nvPr userDrawn="1"/>
        </p:nvCxnSpPr>
        <p:spPr>
          <a:xfrm>
            <a:off x="11817930" y="1153551"/>
            <a:ext cx="0" cy="5704449"/>
          </a:xfrm>
          <a:prstGeom prst="line">
            <a:avLst/>
          </a:prstGeom>
          <a:ln w="127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8" name="Picture 17" descr="A close up of a sign&#10;&#10;Description automatically generated">
            <a:extLst>
              <a:ext uri="{FF2B5EF4-FFF2-40B4-BE49-F238E27FC236}">
                <a16:creationId xmlns:a16="http://schemas.microsoft.com/office/drawing/2014/main" id="{FB96637B-75F9-E940-9A6B-366519BD47C4}"/>
              </a:ext>
            </a:extLst>
          </p:cNvPr>
          <p:cNvPicPr>
            <a:picLocks noChangeAspect="1"/>
          </p:cNvPicPr>
          <p:nvPr userDrawn="1"/>
        </p:nvPicPr>
        <p:blipFill>
          <a:blip r:embed="rId15"/>
          <a:stretch>
            <a:fillRect/>
          </a:stretch>
        </p:blipFill>
        <p:spPr>
          <a:xfrm>
            <a:off x="467591" y="5860668"/>
            <a:ext cx="1188720" cy="794472"/>
          </a:xfrm>
          <a:prstGeom prst="rect">
            <a:avLst/>
          </a:prstGeom>
        </p:spPr>
      </p:pic>
    </p:spTree>
    <p:extLst>
      <p:ext uri="{BB962C8B-B14F-4D97-AF65-F5344CB8AC3E}">
        <p14:creationId xmlns:p14="http://schemas.microsoft.com/office/powerpoint/2010/main" val="1564396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slow">
    <p:cover/>
  </p:transition>
  <p:txStyles>
    <p:titleStyle>
      <a:lvl1pPr algn="l" defTabSz="914400" rtl="0" eaLnBrk="1" latinLnBrk="0" hangingPunct="1">
        <a:lnSpc>
          <a:spcPct val="90000"/>
        </a:lnSpc>
        <a:spcBef>
          <a:spcPct val="0"/>
        </a:spcBef>
        <a:buNone/>
        <a:defRPr sz="3600" b="1" i="0" kern="1200" spc="-100" baseline="0">
          <a:solidFill>
            <a:schemeClr val="tx1"/>
          </a:solidFill>
          <a:latin typeface="Arial"/>
          <a:ea typeface="Segoe UI Historic" panose="020B0502040204020203" pitchFamily="34" charset="0"/>
          <a:cs typeface="Aria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spc="-100" baseline="0">
          <a:solidFill>
            <a:schemeClr val="tx1">
              <a:lumMod val="65000"/>
              <a:lumOff val="35000"/>
            </a:schemeClr>
          </a:solidFill>
          <a:latin typeface="Arial"/>
          <a:ea typeface="Segoe UI Historic" panose="020B0502040204020203" pitchFamily="34" charset="0"/>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spc="-100" baseline="0">
          <a:solidFill>
            <a:schemeClr val="tx1">
              <a:lumMod val="65000"/>
              <a:lumOff val="35000"/>
            </a:schemeClr>
          </a:solidFill>
          <a:latin typeface="Arial"/>
          <a:ea typeface="Segoe UI Historic" panose="020B0502040204020203" pitchFamily="34" charset="0"/>
          <a:cs typeface="Arial"/>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spc="-100" baseline="0">
          <a:solidFill>
            <a:schemeClr val="tx1">
              <a:lumMod val="65000"/>
              <a:lumOff val="35000"/>
            </a:schemeClr>
          </a:solidFill>
          <a:latin typeface="Arial"/>
          <a:ea typeface="Segoe UI Historic" panose="020B0502040204020203" pitchFamily="34" charset="0"/>
          <a:cs typeface="Arial"/>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spc="-100" baseline="0">
          <a:solidFill>
            <a:schemeClr val="tx1">
              <a:lumMod val="65000"/>
              <a:lumOff val="35000"/>
            </a:schemeClr>
          </a:solidFill>
          <a:latin typeface="Arial"/>
          <a:ea typeface="Segoe UI Historic" panose="020B0502040204020203" pitchFamily="34" charset="0"/>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77201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29509"/>
            <a:ext cx="10515600" cy="43023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318430" y="6469446"/>
            <a:ext cx="1577131" cy="365125"/>
          </a:xfrm>
          <a:prstGeom prst="rect">
            <a:avLst/>
          </a:prstGeom>
        </p:spPr>
        <p:txBody>
          <a:bodyPr vert="horz" lIns="91440" tIns="45720" rIns="91440" bIns="45720" rtlCol="0" anchor="ctr"/>
          <a:lstStyle>
            <a:lvl1pPr algn="r">
              <a:defRPr sz="1200">
                <a:solidFill>
                  <a:schemeClr val="bg1"/>
                </a:solidFill>
              </a:defRPr>
            </a:lvl1pPr>
          </a:lstStyle>
          <a:p>
            <a:fld id="{54147E76-A96E-42D4-A1AE-B2B3875C1530}" type="datetimeFigureOut">
              <a:rPr lang="en-US" smtClean="0"/>
              <a:pPr/>
              <a:t>9/25/2025</a:t>
            </a:fld>
            <a:endParaRPr lang="en-US"/>
          </a:p>
        </p:txBody>
      </p:sp>
      <p:sp>
        <p:nvSpPr>
          <p:cNvPr id="5" name="Footer Placeholder 4"/>
          <p:cNvSpPr>
            <a:spLocks noGrp="1"/>
          </p:cNvSpPr>
          <p:nvPr>
            <p:ph type="ftr" sz="quarter" idx="3"/>
          </p:nvPr>
        </p:nvSpPr>
        <p:spPr>
          <a:xfrm>
            <a:off x="4038600" y="6469446"/>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8610600" y="6469446"/>
            <a:ext cx="2743200" cy="365125"/>
          </a:xfrm>
          <a:prstGeom prst="rect">
            <a:avLst/>
          </a:prstGeom>
        </p:spPr>
        <p:txBody>
          <a:bodyPr vert="horz" lIns="91440" tIns="45720" rIns="91440" bIns="45720" rtlCol="0" anchor="ctr"/>
          <a:lstStyle>
            <a:lvl1pPr algn="r">
              <a:defRPr sz="1200">
                <a:solidFill>
                  <a:schemeClr val="bg1"/>
                </a:solidFill>
              </a:defRPr>
            </a:lvl1pPr>
          </a:lstStyle>
          <a:p>
            <a:fld id="{DAECCA3D-3351-4B8B-9FF3-86A4C61A33F8}" type="slidenum">
              <a:rPr lang="en-US" smtClean="0"/>
              <a:pPr/>
              <a:t>‹#›</a:t>
            </a:fld>
            <a:endParaRPr lang="en-US"/>
          </a:p>
        </p:txBody>
      </p:sp>
    </p:spTree>
    <p:extLst>
      <p:ext uri="{BB962C8B-B14F-4D97-AF65-F5344CB8AC3E}">
        <p14:creationId xmlns:p14="http://schemas.microsoft.com/office/powerpoint/2010/main" val="311270490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8000"/>
        </a:lnSpc>
        <a:spcBef>
          <a:spcPts val="1000"/>
        </a:spcBef>
        <a:buSzPct val="75000"/>
        <a:buFont typeface="Webdings" panose="05030102010509060703" pitchFamily="18" charset="2"/>
        <a:buChar char=""/>
        <a:defRPr sz="2400" kern="1200">
          <a:solidFill>
            <a:schemeClr val="tx1"/>
          </a:solidFill>
          <a:latin typeface="+mn-lt"/>
          <a:ea typeface="+mn-ea"/>
          <a:cs typeface="+mn-cs"/>
        </a:defRPr>
      </a:lvl1pPr>
      <a:lvl2pPr marL="457200" indent="-228600" algn="l" defTabSz="914400" rtl="0" eaLnBrk="1" latinLnBrk="0" hangingPunct="1">
        <a:lnSpc>
          <a:spcPct val="108000"/>
        </a:lnSpc>
        <a:spcBef>
          <a:spcPts val="500"/>
        </a:spcBef>
        <a:buSzPct val="75000"/>
        <a:buFont typeface="Webdings" panose="05030102010509060703" pitchFamily="18" charset="2"/>
        <a:buChar char=""/>
        <a:defRPr sz="2400" kern="1200">
          <a:solidFill>
            <a:schemeClr val="tx1"/>
          </a:solidFill>
          <a:latin typeface="+mn-lt"/>
          <a:ea typeface="+mn-ea"/>
          <a:cs typeface="+mn-cs"/>
        </a:defRPr>
      </a:lvl2pPr>
      <a:lvl3pPr marL="692150" indent="-228600" algn="l" defTabSz="914400" rtl="0" eaLnBrk="1" latinLnBrk="0" hangingPunct="1">
        <a:lnSpc>
          <a:spcPct val="108000"/>
        </a:lnSpc>
        <a:spcBef>
          <a:spcPts val="500"/>
        </a:spcBef>
        <a:buSzPct val="75000"/>
        <a:buFont typeface="Webdings" panose="05030102010509060703" pitchFamily="18" charset="2"/>
        <a:buChar char=""/>
        <a:defRPr sz="2400" kern="1200">
          <a:solidFill>
            <a:schemeClr val="tx1"/>
          </a:solidFill>
          <a:latin typeface="+mn-lt"/>
          <a:ea typeface="+mn-ea"/>
          <a:cs typeface="+mn-cs"/>
        </a:defRPr>
      </a:lvl3pPr>
      <a:lvl4pPr marL="914400" indent="-228600" algn="l" defTabSz="914400" rtl="0" eaLnBrk="1" latinLnBrk="0" hangingPunct="1">
        <a:lnSpc>
          <a:spcPct val="108000"/>
        </a:lnSpc>
        <a:spcBef>
          <a:spcPts val="500"/>
        </a:spcBef>
        <a:buSzPct val="75000"/>
        <a:buFont typeface="Webdings" panose="05030102010509060703" pitchFamily="18" charset="2"/>
        <a:buChar char=""/>
        <a:defRPr sz="1800" kern="1200">
          <a:solidFill>
            <a:schemeClr val="tx1"/>
          </a:solidFill>
          <a:latin typeface="+mn-lt"/>
          <a:ea typeface="+mn-ea"/>
          <a:cs typeface="+mn-cs"/>
        </a:defRPr>
      </a:lvl4pPr>
      <a:lvl5pPr marL="1149350" indent="-228600" algn="l" defTabSz="914400" rtl="0" eaLnBrk="1" latinLnBrk="0" hangingPunct="1">
        <a:lnSpc>
          <a:spcPct val="108000"/>
        </a:lnSpc>
        <a:spcBef>
          <a:spcPts val="500"/>
        </a:spcBef>
        <a:buSzPct val="75000"/>
        <a:buFont typeface="Webdings" panose="05030102010509060703"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mailto:AmberBrown@asphn.org"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4.xml"/><Relationship Id="rId7" Type="http://schemas.openxmlformats.org/officeDocument/2006/relationships/diagramColors" Target="../diagrams/colors2.xm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5.xml"/><Relationship Id="rId7" Type="http://schemas.openxmlformats.org/officeDocument/2006/relationships/diagramColors" Target="../diagrams/colors3.xm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9.xml"/><Relationship Id="rId7" Type="http://schemas.openxmlformats.org/officeDocument/2006/relationships/diagramColors" Target="../diagrams/colors4.xml"/><Relationship Id="rId2" Type="http://schemas.openxmlformats.org/officeDocument/2006/relationships/slideLayout" Target="../slideLayouts/slideLayout4.xml"/><Relationship Id="rId1" Type="http://schemas.openxmlformats.org/officeDocument/2006/relationships/tags" Target="../tags/tag9.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0.xml"/><Relationship Id="rId7" Type="http://schemas.openxmlformats.org/officeDocument/2006/relationships/diagramColors" Target="../diagrams/colors5.xml"/><Relationship Id="rId2" Type="http://schemas.openxmlformats.org/officeDocument/2006/relationships/slideLayout" Target="../slideLayouts/slideLayout4.xml"/><Relationship Id="rId1" Type="http://schemas.openxmlformats.org/officeDocument/2006/relationships/tags" Target="../tags/tag1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1.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2.xml"/><Relationship Id="rId5" Type="http://schemas.openxmlformats.org/officeDocument/2006/relationships/chart" Target="../charts/chart5.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3.xml"/><Relationship Id="rId7" Type="http://schemas.openxmlformats.org/officeDocument/2006/relationships/diagramColors" Target="../diagrams/colors6.xml"/><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mailto:AmberBrown@asphn.org" TargetMode="External"/><Relationship Id="rId2" Type="http://schemas.openxmlformats.org/officeDocument/2006/relationships/slideLayout" Target="../slideLayouts/slideLayout4.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AD47A-53EA-41D1-AE9E-299CD309D4F3}"/>
              </a:ext>
            </a:extLst>
          </p:cNvPr>
          <p:cNvSpPr>
            <a:spLocks noGrp="1"/>
          </p:cNvSpPr>
          <p:nvPr>
            <p:ph type="title"/>
          </p:nvPr>
        </p:nvSpPr>
        <p:spPr>
          <a:xfrm>
            <a:off x="422031" y="2505900"/>
            <a:ext cx="11284299" cy="1295400"/>
          </a:xfrm>
        </p:spPr>
        <p:txBody>
          <a:bodyPr anchor="t">
            <a:noAutofit/>
          </a:bodyPr>
          <a:lstStyle/>
          <a:p>
            <a:pPr algn="ctr">
              <a:lnSpc>
                <a:spcPct val="90000"/>
              </a:lnSpc>
            </a:pPr>
            <a:r>
              <a:rPr lang="en-US" sz="4800">
                <a:solidFill>
                  <a:srgbClr val="7030A0"/>
                </a:solidFill>
                <a:latin typeface="Calibri" panose="020F0502020204030204" pitchFamily="34" charset="0"/>
                <a:ea typeface="Calibri" panose="020F0502020204030204" pitchFamily="34" charset="0"/>
              </a:rPr>
              <a:t>Developmental Monitoring Program for WIC</a:t>
            </a:r>
            <a:br>
              <a:rPr lang="en-US" sz="5400">
                <a:solidFill>
                  <a:srgbClr val="7030A0"/>
                </a:solidFill>
                <a:latin typeface="Calibri" panose="020F0502020204030204" pitchFamily="34" charset="0"/>
                <a:ea typeface="Calibri" panose="020F0502020204030204" pitchFamily="34" charset="0"/>
              </a:rPr>
            </a:br>
            <a:r>
              <a:rPr lang="en-US" sz="4400">
                <a:solidFill>
                  <a:srgbClr val="7030A0"/>
                </a:solidFill>
                <a:latin typeface="Calibri" panose="020F0502020204030204" pitchFamily="34" charset="0"/>
                <a:ea typeface="Calibri" panose="020F0502020204030204" pitchFamily="34" charset="0"/>
              </a:rPr>
              <a:t>Annual</a:t>
            </a:r>
            <a:r>
              <a:rPr lang="en-US" sz="5400">
                <a:solidFill>
                  <a:srgbClr val="7030A0"/>
                </a:solidFill>
                <a:latin typeface="Calibri" panose="020F0502020204030204" pitchFamily="34" charset="0"/>
                <a:ea typeface="Calibri" panose="020F0502020204030204" pitchFamily="34" charset="0"/>
              </a:rPr>
              <a:t> </a:t>
            </a:r>
            <a:r>
              <a:rPr lang="en-US" sz="4400">
                <a:solidFill>
                  <a:srgbClr val="7030A0"/>
                </a:solidFill>
                <a:latin typeface="Calibri" panose="020F0502020204030204" pitchFamily="34" charset="0"/>
                <a:ea typeface="Calibri" panose="020F0502020204030204" pitchFamily="34" charset="0"/>
              </a:rPr>
              <a:t>Survey Results 2024-2025</a:t>
            </a:r>
            <a:endParaRPr lang="en-US" sz="4400">
              <a:solidFill>
                <a:srgbClr val="7030A0"/>
              </a:solidFill>
              <a:latin typeface="+mn-lt"/>
            </a:endParaRPr>
          </a:p>
        </p:txBody>
      </p:sp>
      <p:pic>
        <p:nvPicPr>
          <p:cNvPr id="3" name="Picture 2">
            <a:extLst>
              <a:ext uri="{FF2B5EF4-FFF2-40B4-BE49-F238E27FC236}">
                <a16:creationId xmlns:a16="http://schemas.microsoft.com/office/drawing/2014/main" id="{E16C2A21-3F79-4A23-97F7-86406F4EC60D}"/>
              </a:ext>
            </a:extLst>
          </p:cNvPr>
          <p:cNvPicPr/>
          <p:nvPr/>
        </p:nvPicPr>
        <p:blipFill>
          <a:blip r:embed="rId4">
            <a:extLst>
              <a:ext uri="{28A0092B-C50C-407E-A947-70E740481C1C}">
                <a14:useLocalDpi xmlns:a14="http://schemas.microsoft.com/office/drawing/2010/main" val="0"/>
              </a:ext>
            </a:extLst>
          </a:blip>
          <a:stretch>
            <a:fillRect/>
          </a:stretch>
        </p:blipFill>
        <p:spPr>
          <a:xfrm>
            <a:off x="7612722" y="4473552"/>
            <a:ext cx="3444733" cy="1295400"/>
          </a:xfrm>
          <a:prstGeom prst="rect">
            <a:avLst/>
          </a:prstGeom>
        </p:spPr>
      </p:pic>
      <p:pic>
        <p:nvPicPr>
          <p:cNvPr id="4" name="Picture 3">
            <a:extLst>
              <a:ext uri="{FF2B5EF4-FFF2-40B4-BE49-F238E27FC236}">
                <a16:creationId xmlns:a16="http://schemas.microsoft.com/office/drawing/2014/main" id="{19F08BFB-8857-4D90-BC64-4DED28035F4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51726" y="326766"/>
            <a:ext cx="2909931" cy="1718945"/>
          </a:xfrm>
          <a:prstGeom prst="rect">
            <a:avLst/>
          </a:prstGeom>
          <a:noFill/>
        </p:spPr>
      </p:pic>
    </p:spTree>
    <p:custDataLst>
      <p:tags r:id="rId1"/>
    </p:custDataLst>
    <p:extLst>
      <p:ext uri="{BB962C8B-B14F-4D97-AF65-F5344CB8AC3E}">
        <p14:creationId xmlns:p14="http://schemas.microsoft.com/office/powerpoint/2010/main" val="3435649194"/>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587E9-FB48-A957-21EE-2CE7E15CBEC7}"/>
              </a:ext>
            </a:extLst>
          </p:cNvPr>
          <p:cNvSpPr>
            <a:spLocks noGrp="1"/>
          </p:cNvSpPr>
          <p:nvPr>
            <p:ph type="title"/>
          </p:nvPr>
        </p:nvSpPr>
        <p:spPr>
          <a:xfrm>
            <a:off x="757151" y="-214139"/>
            <a:ext cx="10068097" cy="931662"/>
          </a:xfrm>
        </p:spPr>
        <p:txBody>
          <a:bodyPr anchor="b">
            <a:normAutofit/>
          </a:bodyPr>
          <a:lstStyle/>
          <a:p>
            <a:r>
              <a:rPr lang="en-US">
                <a:latin typeface="Calibri (heading)"/>
              </a:rPr>
              <a:t>2024-2025 Survey</a:t>
            </a:r>
          </a:p>
        </p:txBody>
      </p:sp>
      <p:graphicFrame>
        <p:nvGraphicFramePr>
          <p:cNvPr id="9" name="Content Placeholder 2">
            <a:extLst>
              <a:ext uri="{FF2B5EF4-FFF2-40B4-BE49-F238E27FC236}">
                <a16:creationId xmlns:a16="http://schemas.microsoft.com/office/drawing/2014/main" id="{E0C99EAA-3E7B-6D76-95DE-F16E95E0E9FF}"/>
              </a:ext>
            </a:extLst>
          </p:cNvPr>
          <p:cNvGraphicFramePr>
            <a:graphicFrameLocks noGrp="1"/>
          </p:cNvGraphicFramePr>
          <p:nvPr>
            <p:ph idx="1"/>
            <p:extLst>
              <p:ext uri="{D42A27DB-BD31-4B8C-83A1-F6EECF244321}">
                <p14:modId xmlns:p14="http://schemas.microsoft.com/office/powerpoint/2010/main" val="2350000082"/>
              </p:ext>
            </p:extLst>
          </p:nvPr>
        </p:nvGraphicFramePr>
        <p:xfrm>
          <a:off x="969587" y="2325781"/>
          <a:ext cx="10068098" cy="38102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7F051740-305D-6347-871D-4878305EB76C}"/>
              </a:ext>
            </a:extLst>
          </p:cNvPr>
          <p:cNvSpPr txBox="1"/>
          <p:nvPr/>
        </p:nvSpPr>
        <p:spPr>
          <a:xfrm>
            <a:off x="817418" y="721953"/>
            <a:ext cx="10557164" cy="1477328"/>
          </a:xfrm>
          <a:prstGeom prst="rect">
            <a:avLst/>
          </a:prstGeom>
          <a:noFill/>
        </p:spPr>
        <p:txBody>
          <a:bodyPr wrap="square" rtlCol="0">
            <a:spAutoFit/>
          </a:bodyPr>
          <a:lstStyle/>
          <a:p>
            <a:r>
              <a:rPr lang="en-US"/>
              <a:t>A survey was conducted in August 2025 to gather feedback from both state level and clinic level WIC staff about the DM Project for WIC. We gathered feedback on both the 2024-2025 year (October 2024-September 2025) and the full 7-year project (2018-2025). There was a separate survey for state level staff and clinic level staff. This is a high-level overview of the highlights. For more details about these results, please contact </a:t>
            </a:r>
            <a:r>
              <a:rPr lang="en-US">
                <a:hlinkClick r:id="rId9"/>
              </a:rPr>
              <a:t>AmberBrown@asphn.org</a:t>
            </a:r>
            <a:r>
              <a:rPr lang="en-US"/>
              <a:t>. </a:t>
            </a:r>
          </a:p>
        </p:txBody>
      </p:sp>
    </p:spTree>
    <p:custDataLst>
      <p:tags r:id="rId1"/>
    </p:custDataLst>
    <p:extLst>
      <p:ext uri="{BB962C8B-B14F-4D97-AF65-F5344CB8AC3E}">
        <p14:creationId xmlns:p14="http://schemas.microsoft.com/office/powerpoint/2010/main" val="1239119064"/>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63577-ECE6-71D3-CD07-1F3301DDD95D}"/>
              </a:ext>
            </a:extLst>
          </p:cNvPr>
          <p:cNvSpPr>
            <a:spLocks noGrp="1"/>
          </p:cNvSpPr>
          <p:nvPr>
            <p:ph type="title"/>
          </p:nvPr>
        </p:nvSpPr>
        <p:spPr>
          <a:xfrm>
            <a:off x="731519" y="533191"/>
            <a:ext cx="7488845" cy="1004180"/>
          </a:xfrm>
        </p:spPr>
        <p:txBody>
          <a:bodyPr anchor="b">
            <a:noAutofit/>
          </a:bodyPr>
          <a:lstStyle/>
          <a:p>
            <a:r>
              <a:rPr lang="en-US" sz="3200">
                <a:latin typeface="Calibri (heading)"/>
              </a:rPr>
              <a:t>Combined Supported </a:t>
            </a:r>
            <a:r>
              <a:rPr lang="en-US" sz="3200">
                <a:effectLst/>
                <a:latin typeface="Calibri (heading)"/>
              </a:rPr>
              <a:t>State &amp; Learning Collaborative State </a:t>
            </a:r>
            <a:r>
              <a:rPr lang="en-US" sz="3200">
                <a:latin typeface="Calibri (heading)"/>
              </a:rPr>
              <a:t>Survey Results</a:t>
            </a:r>
          </a:p>
        </p:txBody>
      </p:sp>
      <p:sp>
        <p:nvSpPr>
          <p:cNvPr id="3" name="Content Placeholder 2">
            <a:extLst>
              <a:ext uri="{FF2B5EF4-FFF2-40B4-BE49-F238E27FC236}">
                <a16:creationId xmlns:a16="http://schemas.microsoft.com/office/drawing/2014/main" id="{61CBFB5F-1D93-A994-44A3-F9E4105FC913}"/>
              </a:ext>
            </a:extLst>
          </p:cNvPr>
          <p:cNvSpPr>
            <a:spLocks noGrp="1"/>
          </p:cNvSpPr>
          <p:nvPr>
            <p:ph idx="1"/>
          </p:nvPr>
        </p:nvSpPr>
        <p:spPr>
          <a:xfrm>
            <a:off x="731519" y="1687458"/>
            <a:ext cx="8020596" cy="3682415"/>
          </a:xfrm>
        </p:spPr>
        <p:txBody>
          <a:bodyPr vert="horz" lIns="91440" tIns="45720" rIns="91440" bIns="45720" rtlCol="0" anchor="t">
            <a:noAutofit/>
          </a:bodyPr>
          <a:lstStyle/>
          <a:p>
            <a:pPr marL="0" indent="0">
              <a:buNone/>
            </a:pPr>
            <a:r>
              <a:rPr lang="en-US" sz="2400" dirty="0">
                <a:solidFill>
                  <a:schemeClr val="tx1"/>
                </a:solidFill>
                <a:latin typeface="Calibri (body)"/>
                <a:ea typeface="Segoe UI Historic"/>
              </a:rPr>
              <a:t>Learning collaborative states and supported states were sent separate surveys (N=18). Most of the questions were the same. In this presentation you will find a high-level overview of the combined survey data. 17 states* have begun implementing DM using LTSAE materials.</a:t>
            </a:r>
            <a:endParaRPr lang="en-US" dirty="0">
              <a:solidFill>
                <a:schemeClr val="tx1"/>
              </a:solidFill>
              <a:latin typeface="Calibri (body)"/>
              <a:ea typeface="Segoe UI Historic"/>
            </a:endParaRPr>
          </a:p>
          <a:p>
            <a:pPr lvl="1"/>
            <a:r>
              <a:rPr lang="en-US" dirty="0">
                <a:solidFill>
                  <a:schemeClr val="tx1"/>
                </a:solidFill>
                <a:latin typeface="Calibri (body)"/>
                <a:ea typeface="Segoe UI Historic"/>
              </a:rPr>
              <a:t>9 statewide* (GU, HI, MA, ME, MO, NH, NV, RI, SC)</a:t>
            </a:r>
          </a:p>
          <a:p>
            <a:pPr lvl="1"/>
            <a:r>
              <a:rPr lang="en-US" dirty="0">
                <a:solidFill>
                  <a:schemeClr val="tx1"/>
                </a:solidFill>
                <a:latin typeface="Calibri (body)"/>
                <a:ea typeface="Segoe UI Historic"/>
              </a:rPr>
              <a:t>4 states have hopes to expand (AR, ND, WI, WV)</a:t>
            </a:r>
          </a:p>
          <a:p>
            <a:pPr lvl="1"/>
            <a:r>
              <a:rPr lang="en-US" dirty="0">
                <a:solidFill>
                  <a:schemeClr val="tx1"/>
                </a:solidFill>
                <a:latin typeface="Calibri (body)"/>
                <a:ea typeface="Segoe UI Historic"/>
              </a:rPr>
              <a:t>13 have plans to continue their current efforts (GU, HI, LA, MA, MD, ME, MO, NH, OH, RI, SC, TX, UT)</a:t>
            </a:r>
          </a:p>
          <a:p>
            <a:r>
              <a:rPr lang="en-US" sz="2400" dirty="0">
                <a:solidFill>
                  <a:schemeClr val="tx1"/>
                </a:solidFill>
                <a:latin typeface="Calibri (body)"/>
                <a:ea typeface="Segoe UI Historic"/>
              </a:rPr>
              <a:t>94% felt well supported by ASPHN and CDC</a:t>
            </a:r>
          </a:p>
          <a:p>
            <a:endParaRPr lang="en-US" sz="2400" dirty="0">
              <a:solidFill>
                <a:schemeClr val="tx1"/>
              </a:solidFill>
              <a:latin typeface="Calibri (body)"/>
              <a:ea typeface="Segoe UI Historic"/>
            </a:endParaRPr>
          </a:p>
          <a:p>
            <a:pPr marL="0" indent="0">
              <a:buNone/>
            </a:pPr>
            <a:endParaRPr lang="en-US" sz="2400" dirty="0">
              <a:solidFill>
                <a:schemeClr val="tx1"/>
              </a:solidFill>
              <a:latin typeface="Calibri (body)"/>
            </a:endParaRPr>
          </a:p>
        </p:txBody>
      </p:sp>
      <p:sp>
        <p:nvSpPr>
          <p:cNvPr id="5" name="TextBox 4">
            <a:extLst>
              <a:ext uri="{FF2B5EF4-FFF2-40B4-BE49-F238E27FC236}">
                <a16:creationId xmlns:a16="http://schemas.microsoft.com/office/drawing/2014/main" id="{9A053BFA-3E6A-4BF7-4B12-A549A51ABB07}"/>
              </a:ext>
            </a:extLst>
          </p:cNvPr>
          <p:cNvSpPr txBox="1"/>
          <p:nvPr/>
        </p:nvSpPr>
        <p:spPr>
          <a:xfrm>
            <a:off x="6192077" y="4782197"/>
            <a:ext cx="5588715" cy="1857368"/>
          </a:xfrm>
          <a:prstGeom prst="rect">
            <a:avLst/>
          </a:prstGeom>
          <a:noFill/>
        </p:spPr>
        <p:txBody>
          <a:bodyPr wrap="square">
            <a:spAutoFit/>
          </a:bodyPr>
          <a:lstStyle/>
          <a:p>
            <a:pPr marR="0" lvl="2">
              <a:lnSpc>
                <a:spcPct val="107000"/>
              </a:lnSpc>
              <a:spcBef>
                <a:spcPts val="0"/>
              </a:spcBef>
              <a:spcAft>
                <a:spcPts val="800"/>
              </a:spcAft>
            </a:pPr>
            <a:r>
              <a:rPr lang="en-US" i="1" kern="100" dirty="0">
                <a:latin typeface="Calibri (body)"/>
                <a:ea typeface="Calibri" panose="020F0502020204030204" pitchFamily="34" charset="0"/>
                <a:cs typeface="Arial" panose="020B0604020202020204" pitchFamily="34" charset="0"/>
              </a:rPr>
              <a:t>“Having the support from ASPHN helps me as a State office person keep on track with implementation plans and also supports me in keeping the local agencies on track with their implementation plans.”</a:t>
            </a:r>
            <a:r>
              <a:rPr lang="en-US" kern="100" dirty="0">
                <a:latin typeface="Calibri (body)"/>
                <a:ea typeface="Calibri" panose="020F0502020204030204" pitchFamily="34" charset="0"/>
                <a:cs typeface="Arial" panose="020B0604020202020204" pitchFamily="34" charset="0"/>
              </a:rPr>
              <a:t>– Supported State who has expanded statewide</a:t>
            </a:r>
          </a:p>
        </p:txBody>
      </p:sp>
      <p:pic>
        <p:nvPicPr>
          <p:cNvPr id="10" name="Picture 9">
            <a:extLst>
              <a:ext uri="{FF2B5EF4-FFF2-40B4-BE49-F238E27FC236}">
                <a16:creationId xmlns:a16="http://schemas.microsoft.com/office/drawing/2014/main" id="{92EE5BD1-2A7E-571F-EC9E-0022EED3F170}"/>
              </a:ext>
            </a:extLst>
          </p:cNvPr>
          <p:cNvPicPr>
            <a:picLocks noChangeAspect="1"/>
          </p:cNvPicPr>
          <p:nvPr/>
        </p:nvPicPr>
        <p:blipFill rotWithShape="1">
          <a:blip r:embed="rId4"/>
          <a:srcRect l="3544" t="23553" r="68269" b="7582"/>
          <a:stretch/>
        </p:blipFill>
        <p:spPr>
          <a:xfrm>
            <a:off x="8681775" y="627568"/>
            <a:ext cx="3436537" cy="2361363"/>
          </a:xfrm>
          <a:prstGeom prst="rect">
            <a:avLst/>
          </a:prstGeom>
        </p:spPr>
      </p:pic>
      <p:sp>
        <p:nvSpPr>
          <p:cNvPr id="6" name="TextBox 5">
            <a:extLst>
              <a:ext uri="{FF2B5EF4-FFF2-40B4-BE49-F238E27FC236}">
                <a16:creationId xmlns:a16="http://schemas.microsoft.com/office/drawing/2014/main" id="{8696A15D-AB7F-C91F-B8D9-3A68A7312B4D}"/>
              </a:ext>
            </a:extLst>
          </p:cNvPr>
          <p:cNvSpPr txBox="1"/>
          <p:nvPr/>
        </p:nvSpPr>
        <p:spPr>
          <a:xfrm>
            <a:off x="651013" y="5519960"/>
            <a:ext cx="6112564" cy="369332"/>
          </a:xfrm>
          <a:prstGeom prst="rect">
            <a:avLst/>
          </a:prstGeom>
          <a:noFill/>
        </p:spPr>
        <p:txBody>
          <a:bodyPr wrap="square">
            <a:spAutoFit/>
          </a:bodyPr>
          <a:lstStyle/>
          <a:p>
            <a:pPr marL="0" indent="0">
              <a:buNone/>
            </a:pPr>
            <a:r>
              <a:rPr lang="en-US" sz="1800" i="1" dirty="0">
                <a:solidFill>
                  <a:schemeClr val="tx1"/>
                </a:solidFill>
                <a:latin typeface="Calibri  "/>
                <a:ea typeface="Segoe UI Historic"/>
              </a:rPr>
              <a:t>*based on survey data and communication with states. </a:t>
            </a:r>
          </a:p>
        </p:txBody>
      </p:sp>
    </p:spTree>
    <p:custDataLst>
      <p:tags r:id="rId1"/>
    </p:custDataLst>
    <p:extLst>
      <p:ext uri="{BB962C8B-B14F-4D97-AF65-F5344CB8AC3E}">
        <p14:creationId xmlns:p14="http://schemas.microsoft.com/office/powerpoint/2010/main" val="2649730408"/>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AEEFA93-F67B-FD57-87A2-FAAD23C7A7C3}"/>
              </a:ext>
            </a:extLst>
          </p:cNvPr>
          <p:cNvGraphicFramePr>
            <a:graphicFrameLocks noGrp="1"/>
          </p:cNvGraphicFramePr>
          <p:nvPr>
            <p:ph idx="1"/>
            <p:extLst>
              <p:ext uri="{D42A27DB-BD31-4B8C-83A1-F6EECF244321}">
                <p14:modId xmlns:p14="http://schemas.microsoft.com/office/powerpoint/2010/main" val="129905356"/>
              </p:ext>
            </p:extLst>
          </p:nvPr>
        </p:nvGraphicFramePr>
        <p:xfrm>
          <a:off x="1060276" y="704910"/>
          <a:ext cx="10068098" cy="594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C0DB8241-0AFF-CF06-B008-FD926018A3B9}"/>
              </a:ext>
            </a:extLst>
          </p:cNvPr>
          <p:cNvSpPr txBox="1"/>
          <p:nvPr/>
        </p:nvSpPr>
        <p:spPr>
          <a:xfrm>
            <a:off x="582803" y="120135"/>
            <a:ext cx="10672629" cy="584775"/>
          </a:xfrm>
          <a:prstGeom prst="rect">
            <a:avLst/>
          </a:prstGeom>
          <a:noFill/>
        </p:spPr>
        <p:txBody>
          <a:bodyPr wrap="square">
            <a:spAutoFit/>
          </a:bodyPr>
          <a:lstStyle/>
          <a:p>
            <a:r>
              <a:rPr lang="en-US" sz="3200" b="1" dirty="0">
                <a:latin typeface="Calibri (heading)"/>
              </a:rPr>
              <a:t>Supported </a:t>
            </a:r>
            <a:r>
              <a:rPr lang="en-US" sz="3200" b="1" dirty="0">
                <a:effectLst/>
                <a:latin typeface="Calibri (heading)"/>
              </a:rPr>
              <a:t>State &amp; Learning Collaboration State Data </a:t>
            </a:r>
            <a:endParaRPr lang="en-US" sz="3200" b="1" dirty="0"/>
          </a:p>
        </p:txBody>
      </p:sp>
    </p:spTree>
    <p:custDataLst>
      <p:tags r:id="rId1"/>
    </p:custDataLst>
    <p:extLst>
      <p:ext uri="{BB962C8B-B14F-4D97-AF65-F5344CB8AC3E}">
        <p14:creationId xmlns:p14="http://schemas.microsoft.com/office/powerpoint/2010/main" val="2471609924"/>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AEEFA93-F67B-FD57-87A2-FAAD23C7A7C3}"/>
              </a:ext>
            </a:extLst>
          </p:cNvPr>
          <p:cNvGraphicFramePr>
            <a:graphicFrameLocks noGrp="1"/>
          </p:cNvGraphicFramePr>
          <p:nvPr>
            <p:ph idx="1"/>
            <p:extLst>
              <p:ext uri="{D42A27DB-BD31-4B8C-83A1-F6EECF244321}">
                <p14:modId xmlns:p14="http://schemas.microsoft.com/office/powerpoint/2010/main" val="1958476929"/>
              </p:ext>
            </p:extLst>
          </p:nvPr>
        </p:nvGraphicFramePr>
        <p:xfrm>
          <a:off x="1060276" y="1024181"/>
          <a:ext cx="10068098" cy="50394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5ACB927C-082A-75D1-0866-B4DC0B3FF124}"/>
              </a:ext>
            </a:extLst>
          </p:cNvPr>
          <p:cNvSpPr txBox="1"/>
          <p:nvPr/>
        </p:nvSpPr>
        <p:spPr>
          <a:xfrm>
            <a:off x="487396" y="286390"/>
            <a:ext cx="8812404" cy="584775"/>
          </a:xfrm>
          <a:prstGeom prst="rect">
            <a:avLst/>
          </a:prstGeom>
          <a:noFill/>
        </p:spPr>
        <p:txBody>
          <a:bodyPr wrap="square">
            <a:spAutoFit/>
          </a:bodyPr>
          <a:lstStyle/>
          <a:p>
            <a:r>
              <a:rPr lang="en-US" sz="3200" b="1">
                <a:effectLst/>
                <a:latin typeface="Calibri (heading)"/>
              </a:rPr>
              <a:t>State Staff Survey Data </a:t>
            </a:r>
            <a:endParaRPr lang="en-US" sz="3200" b="1"/>
          </a:p>
        </p:txBody>
      </p:sp>
    </p:spTree>
    <p:custDataLst>
      <p:tags r:id="rId1"/>
    </p:custDataLst>
    <p:extLst>
      <p:ext uri="{BB962C8B-B14F-4D97-AF65-F5344CB8AC3E}">
        <p14:creationId xmlns:p14="http://schemas.microsoft.com/office/powerpoint/2010/main" val="699089345"/>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6D880-A89A-0335-8D88-CE32B882D5C5}"/>
              </a:ext>
            </a:extLst>
          </p:cNvPr>
          <p:cNvSpPr>
            <a:spLocks noGrp="1"/>
          </p:cNvSpPr>
          <p:nvPr>
            <p:ph idx="1"/>
          </p:nvPr>
        </p:nvSpPr>
        <p:spPr>
          <a:xfrm>
            <a:off x="716000" y="339856"/>
            <a:ext cx="11129920" cy="585949"/>
          </a:xfrm>
        </p:spPr>
        <p:txBody>
          <a:bodyPr>
            <a:noAutofit/>
          </a:bodyPr>
          <a:lstStyle/>
          <a:p>
            <a:pPr marL="0" indent="0">
              <a:buNone/>
            </a:pPr>
            <a:r>
              <a:rPr lang="en-US" sz="3200" b="1" dirty="0">
                <a:solidFill>
                  <a:schemeClr val="tx1"/>
                </a:solidFill>
                <a:latin typeface="Calibri (heading)"/>
              </a:rPr>
              <a:t>Quotes from State Staff Surveys</a:t>
            </a:r>
          </a:p>
        </p:txBody>
      </p:sp>
      <p:sp>
        <p:nvSpPr>
          <p:cNvPr id="2" name="Rectangle: Rounded Corners 1">
            <a:extLst>
              <a:ext uri="{FF2B5EF4-FFF2-40B4-BE49-F238E27FC236}">
                <a16:creationId xmlns:a16="http://schemas.microsoft.com/office/drawing/2014/main" id="{B60AC1A6-EAB8-1E1A-CA59-FEE8487D3A52}"/>
              </a:ext>
            </a:extLst>
          </p:cNvPr>
          <p:cNvSpPr/>
          <p:nvPr/>
        </p:nvSpPr>
        <p:spPr>
          <a:xfrm>
            <a:off x="1900518" y="3650672"/>
            <a:ext cx="9635701" cy="2517046"/>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en-US" i="1" dirty="0"/>
              <a:t>“A positive experience I had while using the Developmental Milestone Checklist was when, during a re-cert, the mom of a 1.5-year-old child was very concerned about the child's speech and development, and it was making her feel anxious and stressed. As we went through the list together, she became more excited to see all the things that her child was already doing, such as pointing at objects or trying to say 2 or more words, and it helped ease her mind. She mentioned she hadn’t realized how many skills counted as milestones, and </a:t>
            </a:r>
            <a:r>
              <a:rPr lang="en-US" b="1" i="1" dirty="0"/>
              <a:t>the checklist gave her confidence that her child was right on track. She left the appointment feeling proud and motivated to keep supporting her child’s development.”</a:t>
            </a:r>
            <a:endParaRPr lang="en-US" sz="1800" b="1" i="1" dirty="0"/>
          </a:p>
        </p:txBody>
      </p:sp>
      <p:sp>
        <p:nvSpPr>
          <p:cNvPr id="7" name="Rectangle: Rounded Corners 6">
            <a:extLst>
              <a:ext uri="{FF2B5EF4-FFF2-40B4-BE49-F238E27FC236}">
                <a16:creationId xmlns:a16="http://schemas.microsoft.com/office/drawing/2014/main" id="{8094501A-B748-3AB7-8754-E854E8451EF9}"/>
              </a:ext>
            </a:extLst>
          </p:cNvPr>
          <p:cNvSpPr/>
          <p:nvPr/>
        </p:nvSpPr>
        <p:spPr>
          <a:xfrm>
            <a:off x="6280960" y="1147477"/>
            <a:ext cx="5255259" cy="2281523"/>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en-US" i="1" dirty="0"/>
              <a:t>“</a:t>
            </a:r>
            <a:r>
              <a:rPr lang="en-US" b="1" i="1" dirty="0"/>
              <a:t>Continue to provide trainings for staff </a:t>
            </a:r>
            <a:r>
              <a:rPr lang="en-US" i="1" dirty="0"/>
              <a:t>on topics appropriate to developmental monitoring/developmental delays including how nutrition education can tie into this program. I also like the </a:t>
            </a:r>
            <a:r>
              <a:rPr lang="en-US" b="1" i="1" dirty="0"/>
              <a:t>networking opportunities </a:t>
            </a:r>
            <a:r>
              <a:rPr lang="en-US" i="1" dirty="0"/>
              <a:t>for both state and local agency staff to </a:t>
            </a:r>
            <a:r>
              <a:rPr lang="en-US" b="1" i="1" dirty="0"/>
              <a:t>share information </a:t>
            </a:r>
            <a:r>
              <a:rPr lang="en-US" i="1" dirty="0"/>
              <a:t>about their project </a:t>
            </a:r>
            <a:r>
              <a:rPr lang="en-US" b="1" i="1" dirty="0"/>
              <a:t>and learn from each other</a:t>
            </a:r>
            <a:r>
              <a:rPr lang="en-US" i="1" dirty="0"/>
              <a:t>.”</a:t>
            </a:r>
          </a:p>
        </p:txBody>
      </p:sp>
      <p:sp>
        <p:nvSpPr>
          <p:cNvPr id="10" name="Rectangle: Rounded Corners 9">
            <a:extLst>
              <a:ext uri="{FF2B5EF4-FFF2-40B4-BE49-F238E27FC236}">
                <a16:creationId xmlns:a16="http://schemas.microsoft.com/office/drawing/2014/main" id="{F672F70F-6160-77AF-C1EC-C750DDC90131}"/>
              </a:ext>
            </a:extLst>
          </p:cNvPr>
          <p:cNvSpPr/>
          <p:nvPr/>
        </p:nvSpPr>
        <p:spPr>
          <a:xfrm>
            <a:off x="655781" y="1439847"/>
            <a:ext cx="5033819" cy="1696781"/>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en-US" sz="1800" i="1" dirty="0">
                <a:solidFill>
                  <a:schemeClr val="tx1"/>
                </a:solidFill>
              </a:rPr>
              <a:t>“I've found this program to </a:t>
            </a:r>
            <a:r>
              <a:rPr lang="en-US" sz="1800" b="1" i="1" dirty="0">
                <a:solidFill>
                  <a:schemeClr val="tx1"/>
                </a:solidFill>
              </a:rPr>
              <a:t>compliment the services that WIC provides </a:t>
            </a:r>
            <a:r>
              <a:rPr lang="en-US" sz="1800" i="1" dirty="0">
                <a:solidFill>
                  <a:schemeClr val="tx1"/>
                </a:solidFill>
              </a:rPr>
              <a:t>nicely. It is one of the easiest programs to incorporate into the clinic setting. Talking about </a:t>
            </a:r>
            <a:r>
              <a:rPr lang="en-US" sz="1800" b="1" i="1" dirty="0">
                <a:solidFill>
                  <a:schemeClr val="tx1"/>
                </a:solidFill>
              </a:rPr>
              <a:t>developmental milestones and feeding practices go hand in hand.”</a:t>
            </a:r>
          </a:p>
        </p:txBody>
      </p:sp>
    </p:spTree>
    <p:custDataLst>
      <p:tags r:id="rId1"/>
    </p:custDataLst>
    <p:extLst>
      <p:ext uri="{BB962C8B-B14F-4D97-AF65-F5344CB8AC3E}">
        <p14:creationId xmlns:p14="http://schemas.microsoft.com/office/powerpoint/2010/main" val="1268697500"/>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C5DB-19EB-353C-4897-3BF661C8122C}"/>
              </a:ext>
            </a:extLst>
          </p:cNvPr>
          <p:cNvSpPr>
            <a:spLocks noGrp="1"/>
          </p:cNvSpPr>
          <p:nvPr>
            <p:ph type="title"/>
          </p:nvPr>
        </p:nvSpPr>
        <p:spPr>
          <a:xfrm>
            <a:off x="679525" y="93097"/>
            <a:ext cx="10068097" cy="931662"/>
          </a:xfrm>
        </p:spPr>
        <p:txBody>
          <a:bodyPr>
            <a:normAutofit/>
          </a:bodyPr>
          <a:lstStyle/>
          <a:p>
            <a:r>
              <a:rPr lang="en-US" sz="3200">
                <a:latin typeface="Calibri (heading)"/>
              </a:rPr>
              <a:t>Clinic Staff Survey Results</a:t>
            </a:r>
          </a:p>
        </p:txBody>
      </p:sp>
      <p:sp>
        <p:nvSpPr>
          <p:cNvPr id="3" name="Content Placeholder 2">
            <a:extLst>
              <a:ext uri="{FF2B5EF4-FFF2-40B4-BE49-F238E27FC236}">
                <a16:creationId xmlns:a16="http://schemas.microsoft.com/office/drawing/2014/main" id="{9A3EDEFC-31E4-B7A7-13B9-5F4986E72377}"/>
              </a:ext>
            </a:extLst>
          </p:cNvPr>
          <p:cNvSpPr>
            <a:spLocks noGrp="1"/>
          </p:cNvSpPr>
          <p:nvPr>
            <p:ph idx="1"/>
          </p:nvPr>
        </p:nvSpPr>
        <p:spPr>
          <a:xfrm>
            <a:off x="835728" y="2227624"/>
            <a:ext cx="5188504" cy="4035598"/>
          </a:xfrm>
        </p:spPr>
        <p:txBody>
          <a:bodyPr vert="horz" lIns="91440" tIns="45720" rIns="91440" bIns="45720" rtlCol="0" anchor="t">
            <a:normAutofit/>
          </a:bodyPr>
          <a:lstStyle/>
          <a:p>
            <a:pPr marL="0" indent="0">
              <a:buNone/>
            </a:pPr>
            <a:endParaRPr lang="en-US" sz="2000" dirty="0">
              <a:latin typeface="Calibri (body)"/>
            </a:endParaRPr>
          </a:p>
          <a:p>
            <a:r>
              <a:rPr lang="en-US" sz="2000" dirty="0">
                <a:solidFill>
                  <a:schemeClr val="tx1"/>
                </a:solidFill>
                <a:latin typeface="Calibri (body)"/>
                <a:ea typeface="Segoe UI Historic"/>
              </a:rPr>
              <a:t>Completed by 89 staff  from AR, LA, MA, ND, SC, WV, WI</a:t>
            </a:r>
          </a:p>
          <a:p>
            <a:r>
              <a:rPr lang="en-US" sz="2000" dirty="0">
                <a:solidFill>
                  <a:schemeClr val="tx1"/>
                </a:solidFill>
                <a:latin typeface="Calibri (body)"/>
                <a:ea typeface="Segoe UI Historic"/>
              </a:rPr>
              <a:t>85 marked that they offer the checklists; 4 marked that they previously implemented, but not  currently; 4 marked no.  The 4 who have not implemented were disqualified from the rest of the survey.</a:t>
            </a:r>
          </a:p>
          <a:p>
            <a:r>
              <a:rPr lang="en-US" sz="2000" dirty="0">
                <a:solidFill>
                  <a:schemeClr val="tx1"/>
                </a:solidFill>
                <a:latin typeface="Calibri (body)"/>
                <a:ea typeface="Segoe UI Historic"/>
              </a:rPr>
              <a:t>Mostly nutritionists/CPAs</a:t>
            </a:r>
          </a:p>
          <a:p>
            <a:r>
              <a:rPr lang="en-US" sz="2000" dirty="0">
                <a:solidFill>
                  <a:schemeClr val="tx1"/>
                </a:solidFill>
                <a:latin typeface="Calibri (body)"/>
                <a:ea typeface="Segoe UI Historic"/>
              </a:rPr>
              <a:t>Most responders have been using the checklists for more than 1 year.</a:t>
            </a:r>
            <a:r>
              <a:rPr lang="en-US" sz="2000" i="1" dirty="0">
                <a:solidFill>
                  <a:schemeClr val="tx1"/>
                </a:solidFill>
                <a:latin typeface="Calibri (body)"/>
                <a:ea typeface="Segoe UI Historic"/>
              </a:rPr>
              <a:t> (see table on the right)</a:t>
            </a:r>
          </a:p>
          <a:p>
            <a:pPr marL="457200" lvl="1" indent="0">
              <a:buNone/>
            </a:pPr>
            <a:endParaRPr lang="en-US" dirty="0"/>
          </a:p>
        </p:txBody>
      </p:sp>
      <p:sp>
        <p:nvSpPr>
          <p:cNvPr id="12" name="TextBox 11">
            <a:extLst>
              <a:ext uri="{FF2B5EF4-FFF2-40B4-BE49-F238E27FC236}">
                <a16:creationId xmlns:a16="http://schemas.microsoft.com/office/drawing/2014/main" id="{F14E65A8-5CC3-4CB3-6C8F-046EB866A207}"/>
              </a:ext>
            </a:extLst>
          </p:cNvPr>
          <p:cNvSpPr txBox="1"/>
          <p:nvPr/>
        </p:nvSpPr>
        <p:spPr>
          <a:xfrm>
            <a:off x="679525" y="981362"/>
            <a:ext cx="11004475" cy="1631216"/>
          </a:xfrm>
          <a:prstGeom prst="rect">
            <a:avLst/>
          </a:prstGeom>
          <a:noFill/>
        </p:spPr>
        <p:txBody>
          <a:bodyPr wrap="square">
            <a:spAutoFit/>
          </a:bodyPr>
          <a:lstStyle/>
          <a:p>
            <a:r>
              <a:rPr lang="en-US" sz="2000" dirty="0">
                <a:latin typeface="Calibri (body)"/>
                <a:cs typeface="Arial" panose="020B0604020202020204" pitchFamily="34" charset="0"/>
              </a:rPr>
              <a:t>The clinic staff survey was sent to all supported state clinics offering the LTSAE checklist. Additionally technical assistance states were encouraged to send the survey to clinics offering the LTSAE checklist. </a:t>
            </a:r>
          </a:p>
          <a:p>
            <a:endParaRPr lang="en-US" sz="2000" dirty="0">
              <a:latin typeface="Calibri (body)"/>
              <a:cs typeface="Arial" panose="020B0604020202020204" pitchFamily="34" charset="0"/>
            </a:endParaRPr>
          </a:p>
          <a:p>
            <a:r>
              <a:rPr lang="en-US" sz="2000" dirty="0">
                <a:latin typeface="Calibri (body)"/>
                <a:cs typeface="Arial" panose="020B0604020202020204" pitchFamily="34" charset="0"/>
              </a:rPr>
              <a:t>The first question in the survey asked if the staff member offers the checklist in their clinic. If they marked no, they were disqualified from the remainder of the survey. </a:t>
            </a:r>
          </a:p>
        </p:txBody>
      </p:sp>
      <p:graphicFrame>
        <p:nvGraphicFramePr>
          <p:cNvPr id="4" name="Chart 3">
            <a:extLst>
              <a:ext uri="{FF2B5EF4-FFF2-40B4-BE49-F238E27FC236}">
                <a16:creationId xmlns:a16="http://schemas.microsoft.com/office/drawing/2014/main" id="{F08EF338-2015-681E-D52E-CAED532F32FA}"/>
              </a:ext>
            </a:extLst>
          </p:cNvPr>
          <p:cNvGraphicFramePr/>
          <p:nvPr>
            <p:extLst>
              <p:ext uri="{D42A27DB-BD31-4B8C-83A1-F6EECF244321}">
                <p14:modId xmlns:p14="http://schemas.microsoft.com/office/powerpoint/2010/main" val="721800014"/>
              </p:ext>
            </p:extLst>
          </p:nvPr>
        </p:nvGraphicFramePr>
        <p:xfrm>
          <a:off x="6024604" y="2613430"/>
          <a:ext cx="5659024" cy="3807989"/>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695127567"/>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ED6C9-04DB-348F-85D9-B5E3C7CE4E55}"/>
              </a:ext>
            </a:extLst>
          </p:cNvPr>
          <p:cNvSpPr>
            <a:spLocks noGrp="1"/>
          </p:cNvSpPr>
          <p:nvPr>
            <p:ph type="title"/>
          </p:nvPr>
        </p:nvSpPr>
        <p:spPr/>
        <p:txBody>
          <a:bodyPr>
            <a:normAutofit fontScale="90000"/>
          </a:bodyPr>
          <a:lstStyle/>
          <a:p>
            <a:r>
              <a:rPr lang="en-US">
                <a:solidFill>
                  <a:prstClr val="black"/>
                </a:solidFill>
                <a:latin typeface="Calibri (heading)"/>
              </a:rPr>
              <a:t>Clinic Staff Survey Results</a:t>
            </a:r>
            <a:br>
              <a:rPr lang="en-US"/>
            </a:br>
            <a:endParaRPr lang="en-US"/>
          </a:p>
        </p:txBody>
      </p:sp>
      <p:sp>
        <p:nvSpPr>
          <p:cNvPr id="3" name="Content Placeholder 2">
            <a:extLst>
              <a:ext uri="{FF2B5EF4-FFF2-40B4-BE49-F238E27FC236}">
                <a16:creationId xmlns:a16="http://schemas.microsoft.com/office/drawing/2014/main" id="{626668AF-83C7-0086-22DD-2EDDC4009DF7}"/>
              </a:ext>
            </a:extLst>
          </p:cNvPr>
          <p:cNvSpPr>
            <a:spLocks noGrp="1"/>
          </p:cNvSpPr>
          <p:nvPr>
            <p:ph idx="1"/>
          </p:nvPr>
        </p:nvSpPr>
        <p:spPr/>
        <p:txBody>
          <a:bodyPr vert="horz" lIns="91440" tIns="45720" rIns="91440" bIns="45720" rtlCol="0" anchor="t">
            <a:normAutofit lnSpcReduction="10000"/>
          </a:bodyPr>
          <a:lstStyle/>
          <a:p>
            <a:r>
              <a:rPr lang="en-US" sz="2600" dirty="0">
                <a:solidFill>
                  <a:schemeClr val="tx1"/>
                </a:solidFill>
                <a:latin typeface="Calibri  "/>
                <a:ea typeface="Segoe UI Historic"/>
              </a:rPr>
              <a:t>74% said that the checklist adds less than 5 minutes to the WIC appointment.</a:t>
            </a:r>
          </a:p>
          <a:p>
            <a:pPr lvl="1"/>
            <a:r>
              <a:rPr lang="en-US" sz="2600" dirty="0">
                <a:solidFill>
                  <a:schemeClr val="tx1"/>
                </a:solidFill>
                <a:latin typeface="Calibri  "/>
                <a:ea typeface="Segoe UI Historic"/>
              </a:rPr>
              <a:t>30% answered less than 2 minutes</a:t>
            </a:r>
          </a:p>
          <a:p>
            <a:pPr lvl="1"/>
            <a:r>
              <a:rPr lang="en-US" sz="2600" dirty="0">
                <a:solidFill>
                  <a:schemeClr val="tx1"/>
                </a:solidFill>
                <a:latin typeface="Calibri  "/>
                <a:ea typeface="Segoe UI Historic"/>
              </a:rPr>
              <a:t>41% answered 2-5 minutes</a:t>
            </a:r>
          </a:p>
          <a:p>
            <a:r>
              <a:rPr lang="en-US" sz="2600" dirty="0">
                <a:solidFill>
                  <a:schemeClr val="tx1"/>
                </a:solidFill>
                <a:latin typeface="Calibri  "/>
                <a:ea typeface="Segoe UI Historic"/>
              </a:rPr>
              <a:t>73% are using the paper checklists in person. </a:t>
            </a:r>
          </a:p>
          <a:p>
            <a:pPr lvl="0"/>
            <a:r>
              <a:rPr lang="en-US" sz="2600" dirty="0">
                <a:solidFill>
                  <a:schemeClr val="tx1"/>
                </a:solidFill>
                <a:latin typeface="Calibri  "/>
                <a:ea typeface="Segoe UI Historic"/>
              </a:rPr>
              <a:t>Most people use the checklists during at least half of all WIC visits. </a:t>
            </a:r>
          </a:p>
          <a:p>
            <a:pPr lvl="1"/>
            <a:r>
              <a:rPr lang="en-US" sz="2600" dirty="0">
                <a:solidFill>
                  <a:schemeClr val="tx1"/>
                </a:solidFill>
                <a:latin typeface="Calibri  "/>
                <a:ea typeface="Segoe UI Historic"/>
              </a:rPr>
              <a:t>33% use them at about half of all visits</a:t>
            </a:r>
          </a:p>
          <a:p>
            <a:pPr lvl="1"/>
            <a:r>
              <a:rPr lang="en-US" sz="2600" dirty="0">
                <a:solidFill>
                  <a:schemeClr val="tx1"/>
                </a:solidFill>
                <a:latin typeface="Calibri  "/>
                <a:ea typeface="Segoe UI Historic"/>
              </a:rPr>
              <a:t>31% use them at almost all visits</a:t>
            </a:r>
          </a:p>
          <a:p>
            <a:pPr lvl="1"/>
            <a:r>
              <a:rPr lang="en-US" sz="2600" dirty="0">
                <a:solidFill>
                  <a:schemeClr val="tx1"/>
                </a:solidFill>
                <a:latin typeface="Calibri  "/>
                <a:ea typeface="Segoe UI Historic"/>
              </a:rPr>
              <a:t>10% use them at all visits</a:t>
            </a:r>
          </a:p>
          <a:p>
            <a:endParaRPr lang="en-US" dirty="0"/>
          </a:p>
        </p:txBody>
      </p:sp>
    </p:spTree>
    <p:extLst>
      <p:ext uri="{BB962C8B-B14F-4D97-AF65-F5344CB8AC3E}">
        <p14:creationId xmlns:p14="http://schemas.microsoft.com/office/powerpoint/2010/main" val="3815158388"/>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AEEFA93-F67B-FD57-87A2-FAAD23C7A7C3}"/>
              </a:ext>
            </a:extLst>
          </p:cNvPr>
          <p:cNvGraphicFramePr>
            <a:graphicFrameLocks noGrp="1"/>
          </p:cNvGraphicFramePr>
          <p:nvPr>
            <p:ph idx="1"/>
            <p:extLst>
              <p:ext uri="{D42A27DB-BD31-4B8C-83A1-F6EECF244321}">
                <p14:modId xmlns:p14="http://schemas.microsoft.com/office/powerpoint/2010/main" val="2918628017"/>
              </p:ext>
            </p:extLst>
          </p:nvPr>
        </p:nvGraphicFramePr>
        <p:xfrm>
          <a:off x="1061951" y="609599"/>
          <a:ext cx="10068098" cy="594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58F82E09-C3DE-E05E-2494-FBF7B1F684DC}"/>
              </a:ext>
            </a:extLst>
          </p:cNvPr>
          <p:cNvSpPr txBox="1"/>
          <p:nvPr/>
        </p:nvSpPr>
        <p:spPr>
          <a:xfrm>
            <a:off x="756138" y="24824"/>
            <a:ext cx="6114422" cy="584775"/>
          </a:xfrm>
          <a:prstGeom prst="rect">
            <a:avLst/>
          </a:prstGeom>
          <a:noFill/>
        </p:spPr>
        <p:txBody>
          <a:bodyPr wrap="square">
            <a:spAutoFit/>
          </a:bodyPr>
          <a:lstStyle/>
          <a:p>
            <a:r>
              <a:rPr kumimoji="0" lang="en-US" sz="3200" b="1" i="0" u="none" strike="noStrike" kern="1200" cap="none" spc="-100" normalizeH="0" baseline="0" noProof="0">
                <a:ln>
                  <a:noFill/>
                </a:ln>
                <a:solidFill>
                  <a:prstClr val="black"/>
                </a:solidFill>
                <a:effectLst/>
                <a:uLnTx/>
                <a:uFillTx/>
                <a:latin typeface="Calibri (heading)"/>
                <a:ea typeface="Segoe UI Historic" panose="020B0502040204020203" pitchFamily="34" charset="0"/>
                <a:cs typeface="Arial"/>
              </a:rPr>
              <a:t>Clinic Staff Survey Results </a:t>
            </a:r>
            <a:endParaRPr lang="en-US"/>
          </a:p>
        </p:txBody>
      </p:sp>
    </p:spTree>
    <p:custDataLst>
      <p:tags r:id="rId1"/>
    </p:custDataLst>
    <p:extLst>
      <p:ext uri="{BB962C8B-B14F-4D97-AF65-F5344CB8AC3E}">
        <p14:creationId xmlns:p14="http://schemas.microsoft.com/office/powerpoint/2010/main" val="3026831606"/>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D876442-60DA-88D4-CA27-5281C0B1C398}"/>
              </a:ext>
            </a:extLst>
          </p:cNvPr>
          <p:cNvGraphicFramePr>
            <a:graphicFrameLocks noGrp="1"/>
          </p:cNvGraphicFramePr>
          <p:nvPr>
            <p:ph idx="1"/>
            <p:extLst>
              <p:ext uri="{D42A27DB-BD31-4B8C-83A1-F6EECF244321}">
                <p14:modId xmlns:p14="http://schemas.microsoft.com/office/powerpoint/2010/main" val="1839344823"/>
              </p:ext>
            </p:extLst>
          </p:nvPr>
        </p:nvGraphicFramePr>
        <p:xfrm>
          <a:off x="1061951" y="1444540"/>
          <a:ext cx="10068098" cy="33750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 name="Group 1">
            <a:extLst>
              <a:ext uri="{FF2B5EF4-FFF2-40B4-BE49-F238E27FC236}">
                <a16:creationId xmlns:a16="http://schemas.microsoft.com/office/drawing/2014/main" id="{96C30828-3D8E-F48D-57C0-D7BA69893C34}"/>
              </a:ext>
            </a:extLst>
          </p:cNvPr>
          <p:cNvGrpSpPr/>
          <p:nvPr/>
        </p:nvGrpSpPr>
        <p:grpSpPr>
          <a:xfrm>
            <a:off x="4686464" y="4978401"/>
            <a:ext cx="6454199" cy="870117"/>
            <a:chOff x="3624515" y="2394471"/>
            <a:chExt cx="6454199" cy="870117"/>
          </a:xfrm>
        </p:grpSpPr>
        <p:sp>
          <p:nvSpPr>
            <p:cNvPr id="7" name="Rectangle: Top Corners Rounded 6">
              <a:extLst>
                <a:ext uri="{FF2B5EF4-FFF2-40B4-BE49-F238E27FC236}">
                  <a16:creationId xmlns:a16="http://schemas.microsoft.com/office/drawing/2014/main" id="{B4CBCFCB-1641-7237-00A0-DA8842A858FD}"/>
                </a:ext>
              </a:extLst>
            </p:cNvPr>
            <p:cNvSpPr/>
            <p:nvPr/>
          </p:nvSpPr>
          <p:spPr>
            <a:xfrm rot="5400000">
              <a:off x="6411247" y="-392261"/>
              <a:ext cx="870117" cy="6443582"/>
            </a:xfrm>
            <a:prstGeom prst="round2SameRect">
              <a:avLst/>
            </a:prstGeom>
            <a:solidFill>
              <a:srgbClr val="EED8EA">
                <a:alpha val="90000"/>
              </a:srgb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Rectangle: Top Corners Rounded 4">
              <a:extLst>
                <a:ext uri="{FF2B5EF4-FFF2-40B4-BE49-F238E27FC236}">
                  <a16:creationId xmlns:a16="http://schemas.microsoft.com/office/drawing/2014/main" id="{1D71A1C6-6809-4EBB-E8AF-794F0C16D0F1}"/>
                </a:ext>
              </a:extLst>
            </p:cNvPr>
            <p:cNvSpPr txBox="1"/>
            <p:nvPr/>
          </p:nvSpPr>
          <p:spPr>
            <a:xfrm>
              <a:off x="3677608" y="2436947"/>
              <a:ext cx="6401106" cy="78516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a:t>Feel well supported by state staff in implementing the checklist program </a:t>
              </a:r>
            </a:p>
          </p:txBody>
        </p:sp>
      </p:grpSp>
      <p:grpSp>
        <p:nvGrpSpPr>
          <p:cNvPr id="3" name="Group 2">
            <a:extLst>
              <a:ext uri="{FF2B5EF4-FFF2-40B4-BE49-F238E27FC236}">
                <a16:creationId xmlns:a16="http://schemas.microsoft.com/office/drawing/2014/main" id="{97B523A2-06AA-9B06-E843-EFAA7DC5A01F}"/>
              </a:ext>
            </a:extLst>
          </p:cNvPr>
          <p:cNvGrpSpPr/>
          <p:nvPr/>
        </p:nvGrpSpPr>
        <p:grpSpPr>
          <a:xfrm>
            <a:off x="1061949" y="4869637"/>
            <a:ext cx="3624515" cy="1087646"/>
            <a:chOff x="0" y="2285706"/>
            <a:chExt cx="3624515" cy="1087646"/>
          </a:xfrm>
        </p:grpSpPr>
        <p:sp>
          <p:nvSpPr>
            <p:cNvPr id="4" name="Rectangle: Rounded Corners 3">
              <a:extLst>
                <a:ext uri="{FF2B5EF4-FFF2-40B4-BE49-F238E27FC236}">
                  <a16:creationId xmlns:a16="http://schemas.microsoft.com/office/drawing/2014/main" id="{F013209B-FCB6-8A1C-14CC-4740755C51F7}"/>
                </a:ext>
              </a:extLst>
            </p:cNvPr>
            <p:cNvSpPr/>
            <p:nvPr/>
          </p:nvSpPr>
          <p:spPr>
            <a:xfrm>
              <a:off x="0" y="2285706"/>
              <a:ext cx="3624515" cy="1087646"/>
            </a:xfrm>
            <a:prstGeom prst="roundRect">
              <a:avLst/>
            </a:prstGeom>
            <a:solidFill>
              <a:srgbClr val="8441C7"/>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6" name="Rectangle: Rounded Corners 6">
              <a:extLst>
                <a:ext uri="{FF2B5EF4-FFF2-40B4-BE49-F238E27FC236}">
                  <a16:creationId xmlns:a16="http://schemas.microsoft.com/office/drawing/2014/main" id="{03CA5282-FD5E-3DB3-B9B2-56CCE3A0E9C8}"/>
                </a:ext>
              </a:extLst>
            </p:cNvPr>
            <p:cNvSpPr txBox="1"/>
            <p:nvPr/>
          </p:nvSpPr>
          <p:spPr>
            <a:xfrm>
              <a:off x="53095" y="2338801"/>
              <a:ext cx="3518325" cy="9814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en-US" sz="5500"/>
                <a:t>81</a:t>
              </a:r>
              <a:r>
                <a:rPr lang="en-US" sz="5500" kern="1200"/>
                <a:t>%</a:t>
              </a:r>
            </a:p>
          </p:txBody>
        </p:sp>
      </p:grpSp>
      <p:sp>
        <p:nvSpPr>
          <p:cNvPr id="13" name="TextBox 12">
            <a:extLst>
              <a:ext uri="{FF2B5EF4-FFF2-40B4-BE49-F238E27FC236}">
                <a16:creationId xmlns:a16="http://schemas.microsoft.com/office/drawing/2014/main" id="{80F8DD0A-589D-A338-2E3D-6E3893BC0010}"/>
              </a:ext>
            </a:extLst>
          </p:cNvPr>
          <p:cNvSpPr txBox="1"/>
          <p:nvPr/>
        </p:nvSpPr>
        <p:spPr>
          <a:xfrm>
            <a:off x="602209" y="694177"/>
            <a:ext cx="11004475" cy="707886"/>
          </a:xfrm>
          <a:prstGeom prst="rect">
            <a:avLst/>
          </a:prstGeom>
          <a:noFill/>
        </p:spPr>
        <p:txBody>
          <a:bodyPr wrap="square">
            <a:spAutoFit/>
          </a:bodyPr>
          <a:lstStyle/>
          <a:p>
            <a:r>
              <a:rPr lang="en-US" sz="2000"/>
              <a:t>The percentages below are based on how many clinic staff agreed or strongly agreed to the statements on the right. </a:t>
            </a:r>
          </a:p>
        </p:txBody>
      </p:sp>
      <p:sp>
        <p:nvSpPr>
          <p:cNvPr id="12" name="TextBox 11">
            <a:extLst>
              <a:ext uri="{FF2B5EF4-FFF2-40B4-BE49-F238E27FC236}">
                <a16:creationId xmlns:a16="http://schemas.microsoft.com/office/drawing/2014/main" id="{9971CDF0-7854-FE9B-84B6-E3157D549441}"/>
              </a:ext>
            </a:extLst>
          </p:cNvPr>
          <p:cNvSpPr txBox="1"/>
          <p:nvPr/>
        </p:nvSpPr>
        <p:spPr>
          <a:xfrm>
            <a:off x="602209" y="101342"/>
            <a:ext cx="6114422" cy="584775"/>
          </a:xfrm>
          <a:prstGeom prst="rect">
            <a:avLst/>
          </a:prstGeom>
          <a:noFill/>
        </p:spPr>
        <p:txBody>
          <a:bodyPr wrap="square">
            <a:spAutoFit/>
          </a:bodyPr>
          <a:lstStyle/>
          <a:p>
            <a:r>
              <a:rPr kumimoji="0" lang="en-US" sz="3200" b="1" i="0" u="none" strike="noStrike" kern="1200" cap="none" spc="-100" normalizeH="0" baseline="0" noProof="0">
                <a:ln>
                  <a:noFill/>
                </a:ln>
                <a:solidFill>
                  <a:prstClr val="black"/>
                </a:solidFill>
                <a:effectLst/>
                <a:uLnTx/>
                <a:uFillTx/>
                <a:latin typeface="Calibri (heading)"/>
                <a:ea typeface="Segoe UI Historic" panose="020B0502040204020203" pitchFamily="34" charset="0"/>
                <a:cs typeface="Arial"/>
              </a:rPr>
              <a:t>Clinic Staff Survey Results</a:t>
            </a:r>
            <a:endParaRPr lang="en-US"/>
          </a:p>
        </p:txBody>
      </p:sp>
    </p:spTree>
    <p:custDataLst>
      <p:tags r:id="rId1"/>
    </p:custDataLst>
    <p:extLst>
      <p:ext uri="{BB962C8B-B14F-4D97-AF65-F5344CB8AC3E}">
        <p14:creationId xmlns:p14="http://schemas.microsoft.com/office/powerpoint/2010/main" val="3549685667"/>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FCE9-72CB-1D66-033C-6ED947B70FC5}"/>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5473A192-3547-1C54-E0ED-E503B7017547}"/>
              </a:ext>
            </a:extLst>
          </p:cNvPr>
          <p:cNvSpPr txBox="1"/>
          <p:nvPr/>
        </p:nvSpPr>
        <p:spPr>
          <a:xfrm>
            <a:off x="626302" y="927859"/>
            <a:ext cx="4837564" cy="1323439"/>
          </a:xfrm>
          <a:prstGeom prst="rect">
            <a:avLst/>
          </a:prstGeom>
          <a:noFill/>
        </p:spPr>
        <p:txBody>
          <a:bodyPr wrap="square">
            <a:spAutoFit/>
          </a:bodyPr>
          <a:lstStyle/>
          <a:p>
            <a:r>
              <a:rPr lang="en-US" sz="2000" b="1" dirty="0">
                <a:cs typeface="Arial" panose="020B0604020202020204" pitchFamily="34" charset="0"/>
              </a:rPr>
              <a:t>82% of staff always or usually feel comfortable supporting parents when they are concerned </a:t>
            </a:r>
            <a:r>
              <a:rPr lang="en-US" sz="2000" dirty="0">
                <a:cs typeface="Arial" panose="020B0604020202020204" pitchFamily="34" charset="0"/>
              </a:rPr>
              <a:t>about their child’s development.</a:t>
            </a:r>
          </a:p>
        </p:txBody>
      </p:sp>
      <p:sp>
        <p:nvSpPr>
          <p:cNvPr id="5" name="TextBox 4">
            <a:extLst>
              <a:ext uri="{FF2B5EF4-FFF2-40B4-BE49-F238E27FC236}">
                <a16:creationId xmlns:a16="http://schemas.microsoft.com/office/drawing/2014/main" id="{93255AFE-D1E4-A5EE-3DD8-81064C472C6D}"/>
              </a:ext>
            </a:extLst>
          </p:cNvPr>
          <p:cNvSpPr txBox="1"/>
          <p:nvPr/>
        </p:nvSpPr>
        <p:spPr>
          <a:xfrm>
            <a:off x="6242137" y="927859"/>
            <a:ext cx="5451270" cy="1015663"/>
          </a:xfrm>
          <a:prstGeom prst="rect">
            <a:avLst/>
          </a:prstGeom>
          <a:noFill/>
        </p:spPr>
        <p:txBody>
          <a:bodyPr wrap="square" lIns="91440" tIns="45720" rIns="91440" bIns="45720" anchor="t">
            <a:spAutoFit/>
          </a:bodyPr>
          <a:lstStyle/>
          <a:p>
            <a:r>
              <a:rPr lang="en-US" sz="2000" b="1" dirty="0">
                <a:cs typeface="Arial"/>
              </a:rPr>
              <a:t>75% of staff</a:t>
            </a:r>
            <a:r>
              <a:rPr lang="en-US" sz="2000" dirty="0">
                <a:cs typeface="Arial"/>
              </a:rPr>
              <a:t> </a:t>
            </a:r>
            <a:r>
              <a:rPr lang="en-US" sz="2000" b="1" dirty="0">
                <a:cs typeface="Arial"/>
              </a:rPr>
              <a:t>always or usually felt comfortable talking to families about the results </a:t>
            </a:r>
            <a:r>
              <a:rPr lang="en-US" sz="2000" dirty="0">
                <a:cs typeface="Arial"/>
              </a:rPr>
              <a:t>of the checklists. </a:t>
            </a:r>
          </a:p>
        </p:txBody>
      </p:sp>
      <p:sp>
        <p:nvSpPr>
          <p:cNvPr id="20" name="TextBox 19">
            <a:extLst>
              <a:ext uri="{FF2B5EF4-FFF2-40B4-BE49-F238E27FC236}">
                <a16:creationId xmlns:a16="http://schemas.microsoft.com/office/drawing/2014/main" id="{6484E5DA-99EC-25F2-335A-0594D5378EB8}"/>
              </a:ext>
            </a:extLst>
          </p:cNvPr>
          <p:cNvSpPr txBox="1"/>
          <p:nvPr/>
        </p:nvSpPr>
        <p:spPr>
          <a:xfrm>
            <a:off x="546215" y="77660"/>
            <a:ext cx="11004475" cy="523220"/>
          </a:xfrm>
          <a:prstGeom prst="rect">
            <a:avLst/>
          </a:prstGeom>
          <a:noFill/>
        </p:spPr>
        <p:txBody>
          <a:bodyPr wrap="square">
            <a:spAutoFit/>
          </a:bodyPr>
          <a:lstStyle/>
          <a:p>
            <a:r>
              <a:rPr lang="en-US" sz="2800" b="1" dirty="0">
                <a:latin typeface="Calibri (heading)"/>
              </a:rPr>
              <a:t>How clinic staff feel about the checklist program and their comfort levels</a:t>
            </a:r>
          </a:p>
        </p:txBody>
      </p:sp>
      <p:graphicFrame>
        <p:nvGraphicFramePr>
          <p:cNvPr id="6" name="Chart 5">
            <a:extLst>
              <a:ext uri="{FF2B5EF4-FFF2-40B4-BE49-F238E27FC236}">
                <a16:creationId xmlns:a16="http://schemas.microsoft.com/office/drawing/2014/main" id="{BC577BC8-D552-A928-DA33-4789C19DAFCE}"/>
              </a:ext>
            </a:extLst>
          </p:cNvPr>
          <p:cNvGraphicFramePr/>
          <p:nvPr>
            <p:extLst>
              <p:ext uri="{D42A27DB-BD31-4B8C-83A1-F6EECF244321}">
                <p14:modId xmlns:p14="http://schemas.microsoft.com/office/powerpoint/2010/main" val="1640527696"/>
              </p:ext>
            </p:extLst>
          </p:nvPr>
        </p:nvGraphicFramePr>
        <p:xfrm>
          <a:off x="626302" y="2169918"/>
          <a:ext cx="4837564" cy="38340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4AA71F62-76D2-E29A-CDD1-6E67EF9C8F6D}"/>
              </a:ext>
            </a:extLst>
          </p:cNvPr>
          <p:cNvGraphicFramePr/>
          <p:nvPr>
            <p:extLst>
              <p:ext uri="{D42A27DB-BD31-4B8C-83A1-F6EECF244321}">
                <p14:modId xmlns:p14="http://schemas.microsoft.com/office/powerpoint/2010/main" val="192102772"/>
              </p:ext>
            </p:extLst>
          </p:nvPr>
        </p:nvGraphicFramePr>
        <p:xfrm>
          <a:off x="6242137" y="2013339"/>
          <a:ext cx="5144731" cy="3990645"/>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1928198368"/>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DB1F3F-5B30-FB98-6CDF-45E5580E879D}"/>
              </a:ext>
            </a:extLst>
          </p:cNvPr>
          <p:cNvSpPr txBox="1"/>
          <p:nvPr/>
        </p:nvSpPr>
        <p:spPr>
          <a:xfrm>
            <a:off x="546215" y="1308793"/>
            <a:ext cx="4837564" cy="677108"/>
          </a:xfrm>
          <a:prstGeom prst="rect">
            <a:avLst/>
          </a:prstGeom>
          <a:noFill/>
        </p:spPr>
        <p:txBody>
          <a:bodyPr wrap="square">
            <a:spAutoFit/>
          </a:bodyPr>
          <a:lstStyle/>
          <a:p>
            <a:r>
              <a:rPr lang="en-US" sz="2200" b="1" dirty="0">
                <a:cs typeface="Arial" panose="020B0604020202020204" pitchFamily="34" charset="0"/>
              </a:rPr>
              <a:t>71% of staff </a:t>
            </a:r>
            <a:r>
              <a:rPr lang="en-US" sz="1600" b="1" dirty="0">
                <a:cs typeface="Arial" panose="020B0604020202020204" pitchFamily="34" charset="0"/>
              </a:rPr>
              <a:t>always or usually know when or where to refer </a:t>
            </a:r>
            <a:r>
              <a:rPr lang="en-US" sz="1600" dirty="0">
                <a:cs typeface="Arial" panose="020B0604020202020204" pitchFamily="34" charset="0"/>
              </a:rPr>
              <a:t>children with possible delays</a:t>
            </a:r>
            <a:r>
              <a:rPr lang="en-US" sz="1600" b="1" dirty="0">
                <a:cs typeface="Arial" panose="020B0604020202020204" pitchFamily="34" charset="0"/>
              </a:rPr>
              <a:t>. </a:t>
            </a:r>
          </a:p>
        </p:txBody>
      </p:sp>
      <p:sp>
        <p:nvSpPr>
          <p:cNvPr id="20" name="TextBox 19">
            <a:extLst>
              <a:ext uri="{FF2B5EF4-FFF2-40B4-BE49-F238E27FC236}">
                <a16:creationId xmlns:a16="http://schemas.microsoft.com/office/drawing/2014/main" id="{56700696-54B9-7920-A385-0ECBD560901F}"/>
              </a:ext>
            </a:extLst>
          </p:cNvPr>
          <p:cNvSpPr txBox="1"/>
          <p:nvPr/>
        </p:nvSpPr>
        <p:spPr>
          <a:xfrm>
            <a:off x="407097" y="210486"/>
            <a:ext cx="11004475" cy="954107"/>
          </a:xfrm>
          <a:prstGeom prst="rect">
            <a:avLst/>
          </a:prstGeom>
          <a:noFill/>
        </p:spPr>
        <p:txBody>
          <a:bodyPr wrap="square">
            <a:spAutoFit/>
          </a:bodyPr>
          <a:lstStyle/>
          <a:p>
            <a:r>
              <a:rPr lang="en-US" sz="2800" b="1" dirty="0">
                <a:latin typeface="Calibri (heading)"/>
              </a:rPr>
              <a:t>How clinic staff feel about the checklist program and their comfort levels (continued) </a:t>
            </a:r>
          </a:p>
        </p:txBody>
      </p:sp>
      <p:sp>
        <p:nvSpPr>
          <p:cNvPr id="8" name="TextBox 7">
            <a:extLst>
              <a:ext uri="{FF2B5EF4-FFF2-40B4-BE49-F238E27FC236}">
                <a16:creationId xmlns:a16="http://schemas.microsoft.com/office/drawing/2014/main" id="{5385C0E9-7592-0E1D-C53A-7FF34ED5C161}"/>
              </a:ext>
            </a:extLst>
          </p:cNvPr>
          <p:cNvSpPr txBox="1"/>
          <p:nvPr/>
        </p:nvSpPr>
        <p:spPr>
          <a:xfrm>
            <a:off x="6433447" y="1308897"/>
            <a:ext cx="5121811" cy="683566"/>
          </a:xfrm>
          <a:prstGeom prst="rect">
            <a:avLst/>
          </a:prstGeom>
          <a:noFill/>
        </p:spPr>
        <p:txBody>
          <a:bodyPr wrap="square" lIns="91440" tIns="45720" rIns="91440" bIns="45720" anchor="t">
            <a:spAutoFit/>
          </a:bodyPr>
          <a:lstStyle/>
          <a:p>
            <a:r>
              <a:rPr lang="en-US" sz="2200" b="1" dirty="0">
                <a:cs typeface="Arial"/>
              </a:rPr>
              <a:t>70% of staff </a:t>
            </a:r>
            <a:r>
              <a:rPr lang="en-US" sz="1600" b="1" dirty="0">
                <a:cs typeface="Arial"/>
              </a:rPr>
              <a:t>never or rarely received pushback from families </a:t>
            </a:r>
            <a:r>
              <a:rPr lang="en-US" sz="1600" dirty="0">
                <a:cs typeface="Arial"/>
              </a:rPr>
              <a:t>after providing a referral.</a:t>
            </a:r>
          </a:p>
        </p:txBody>
      </p:sp>
      <p:graphicFrame>
        <p:nvGraphicFramePr>
          <p:cNvPr id="3" name="Chart 2">
            <a:extLst>
              <a:ext uri="{FF2B5EF4-FFF2-40B4-BE49-F238E27FC236}">
                <a16:creationId xmlns:a16="http://schemas.microsoft.com/office/drawing/2014/main" id="{D5F74B5D-42A2-F230-7B19-BAFC91AED8CB}"/>
              </a:ext>
            </a:extLst>
          </p:cNvPr>
          <p:cNvGraphicFramePr/>
          <p:nvPr>
            <p:extLst>
              <p:ext uri="{D42A27DB-BD31-4B8C-83A1-F6EECF244321}">
                <p14:modId xmlns:p14="http://schemas.microsoft.com/office/powerpoint/2010/main" val="4224753582"/>
              </p:ext>
            </p:extLst>
          </p:nvPr>
        </p:nvGraphicFramePr>
        <p:xfrm>
          <a:off x="407097" y="2274299"/>
          <a:ext cx="4843397" cy="33845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CC97A3EE-A6AB-13EC-9919-7A234D699722}"/>
              </a:ext>
            </a:extLst>
          </p:cNvPr>
          <p:cNvGraphicFramePr/>
          <p:nvPr>
            <p:extLst>
              <p:ext uri="{D42A27DB-BD31-4B8C-83A1-F6EECF244321}">
                <p14:modId xmlns:p14="http://schemas.microsoft.com/office/powerpoint/2010/main" val="1327671683"/>
              </p:ext>
            </p:extLst>
          </p:nvPr>
        </p:nvGraphicFramePr>
        <p:xfrm>
          <a:off x="5918548" y="1992463"/>
          <a:ext cx="5636711" cy="3666385"/>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405401321"/>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AEEFA93-F67B-FD57-87A2-FAAD23C7A7C3}"/>
              </a:ext>
            </a:extLst>
          </p:cNvPr>
          <p:cNvGraphicFramePr>
            <a:graphicFrameLocks noGrp="1"/>
          </p:cNvGraphicFramePr>
          <p:nvPr>
            <p:ph idx="1"/>
            <p:extLst>
              <p:ext uri="{D42A27DB-BD31-4B8C-83A1-F6EECF244321}">
                <p14:modId xmlns:p14="http://schemas.microsoft.com/office/powerpoint/2010/main" val="1977499376"/>
              </p:ext>
            </p:extLst>
          </p:nvPr>
        </p:nvGraphicFramePr>
        <p:xfrm>
          <a:off x="1061951" y="677249"/>
          <a:ext cx="10068098" cy="5943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1E66F0FE-9898-924E-6C2E-2CBFC325FBD5}"/>
              </a:ext>
            </a:extLst>
          </p:cNvPr>
          <p:cNvSpPr txBox="1"/>
          <p:nvPr/>
        </p:nvSpPr>
        <p:spPr>
          <a:xfrm>
            <a:off x="635092" y="237151"/>
            <a:ext cx="1100447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a:ln>
                  <a:noFill/>
                </a:ln>
                <a:solidFill>
                  <a:prstClr val="black"/>
                </a:solidFill>
                <a:effectLst/>
                <a:uLnTx/>
                <a:uFillTx/>
                <a:latin typeface="Calibri (heading)"/>
                <a:ea typeface="Segoe UI Historic" panose="020B0502040204020203" pitchFamily="34" charset="0"/>
                <a:cs typeface="Arial"/>
              </a:rPr>
              <a:t>Clinic Staff Survey Results</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496920005"/>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D6D880-A89A-0335-8D88-CE32B882D5C5}"/>
              </a:ext>
            </a:extLst>
          </p:cNvPr>
          <p:cNvSpPr>
            <a:spLocks noGrp="1"/>
          </p:cNvSpPr>
          <p:nvPr>
            <p:ph idx="1"/>
          </p:nvPr>
        </p:nvSpPr>
        <p:spPr>
          <a:xfrm>
            <a:off x="700181" y="118184"/>
            <a:ext cx="11129920" cy="3310816"/>
          </a:xfrm>
        </p:spPr>
        <p:txBody>
          <a:bodyPr>
            <a:noAutofit/>
          </a:bodyPr>
          <a:lstStyle/>
          <a:p>
            <a:pPr marL="0" indent="0">
              <a:buNone/>
            </a:pPr>
            <a:r>
              <a:rPr lang="en-US" sz="2400" dirty="0">
                <a:solidFill>
                  <a:schemeClr val="tx1"/>
                </a:solidFill>
                <a:latin typeface="Calibri (heading)"/>
              </a:rPr>
              <a:t>When asked to provide a positive story about developmental monitoring in WIC, there were so many submitted. A few of them include: </a:t>
            </a:r>
          </a:p>
        </p:txBody>
      </p:sp>
      <p:sp>
        <p:nvSpPr>
          <p:cNvPr id="2" name="Rectangle: Rounded Corners 1">
            <a:extLst>
              <a:ext uri="{FF2B5EF4-FFF2-40B4-BE49-F238E27FC236}">
                <a16:creationId xmlns:a16="http://schemas.microsoft.com/office/drawing/2014/main" id="{B60AC1A6-EAB8-1E1A-CA59-FEE8487D3A52}"/>
              </a:ext>
            </a:extLst>
          </p:cNvPr>
          <p:cNvSpPr/>
          <p:nvPr/>
        </p:nvSpPr>
        <p:spPr>
          <a:xfrm>
            <a:off x="700181" y="3998827"/>
            <a:ext cx="5395819" cy="2461636"/>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lvl="0"/>
            <a:r>
              <a:rPr lang="en-US" i="1" dirty="0"/>
              <a:t>“We had a family of twins, who thought maybe their delays were within normal limits but after doing the checklist the mom asked for a referral because they were behind in most areas - she said, "I didn't realize they were supposed to be doing this many more things, I'm glad you're doing this here at WIC now! </a:t>
            </a:r>
            <a:r>
              <a:rPr lang="en-US" b="1" i="1" dirty="0"/>
              <a:t>That family is now receiving early intervention.”</a:t>
            </a:r>
          </a:p>
        </p:txBody>
      </p:sp>
      <p:sp>
        <p:nvSpPr>
          <p:cNvPr id="4" name="Rectangle: Rounded Corners 3">
            <a:extLst>
              <a:ext uri="{FF2B5EF4-FFF2-40B4-BE49-F238E27FC236}">
                <a16:creationId xmlns:a16="http://schemas.microsoft.com/office/drawing/2014/main" id="{25E24B19-3394-FDEE-32D1-87FBC416DE43}"/>
              </a:ext>
            </a:extLst>
          </p:cNvPr>
          <p:cNvSpPr/>
          <p:nvPr/>
        </p:nvSpPr>
        <p:spPr>
          <a:xfrm>
            <a:off x="6265141" y="3996662"/>
            <a:ext cx="5255259" cy="2463801"/>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en-US" i="1"/>
              <a:t>“We just have had </a:t>
            </a:r>
            <a:r>
              <a:rPr lang="en-US" b="1" i="1"/>
              <a:t>great outcomes with the milestones</a:t>
            </a:r>
            <a:r>
              <a:rPr lang="en-US" i="1"/>
              <a:t>. A lot of families don’t know that they can </a:t>
            </a:r>
            <a:r>
              <a:rPr lang="en-US" b="1" i="1"/>
              <a:t>track their children’s milestones </a:t>
            </a:r>
            <a:r>
              <a:rPr lang="en-US" i="1"/>
              <a:t>themselves with the app. </a:t>
            </a:r>
            <a:r>
              <a:rPr lang="en-US" b="1" i="1"/>
              <a:t>It is so helpful </a:t>
            </a:r>
            <a:r>
              <a:rPr lang="en-US" i="1"/>
              <a:t>in the society we live in, where social media and internet are a huge aspect of family's lives now. </a:t>
            </a:r>
            <a:r>
              <a:rPr lang="en-US" b="1" i="1"/>
              <a:t>We love it</a:t>
            </a:r>
            <a:r>
              <a:rPr lang="en-US" i="1"/>
              <a:t>!”</a:t>
            </a:r>
            <a:endParaRPr lang="en-US" sz="1800" i="1"/>
          </a:p>
        </p:txBody>
      </p:sp>
      <p:sp>
        <p:nvSpPr>
          <p:cNvPr id="7" name="Rectangle: Rounded Corners 6">
            <a:extLst>
              <a:ext uri="{FF2B5EF4-FFF2-40B4-BE49-F238E27FC236}">
                <a16:creationId xmlns:a16="http://schemas.microsoft.com/office/drawing/2014/main" id="{8094501A-B748-3AB7-8754-E854E8451EF9}"/>
              </a:ext>
            </a:extLst>
          </p:cNvPr>
          <p:cNvSpPr/>
          <p:nvPr/>
        </p:nvSpPr>
        <p:spPr>
          <a:xfrm>
            <a:off x="6265141" y="1028963"/>
            <a:ext cx="5255259" cy="2673963"/>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lvl="0"/>
            <a:r>
              <a:rPr lang="en-US" i="1"/>
              <a:t>“Before administering the checklist, one mom had concerns that her 1 year child was developmentally behind, especially since another family member's child who is the same age was doing more/progressing faster in some areas than her child. </a:t>
            </a:r>
            <a:r>
              <a:rPr lang="en-US" b="1" i="1"/>
              <a:t>After going through the checklist, she was much more at ease that her child was meeting their milestones appropriately. “</a:t>
            </a:r>
          </a:p>
        </p:txBody>
      </p:sp>
      <p:sp>
        <p:nvSpPr>
          <p:cNvPr id="10" name="Rectangle: Rounded Corners 9">
            <a:extLst>
              <a:ext uri="{FF2B5EF4-FFF2-40B4-BE49-F238E27FC236}">
                <a16:creationId xmlns:a16="http://schemas.microsoft.com/office/drawing/2014/main" id="{F672F70F-6160-77AF-C1EC-C750DDC90131}"/>
              </a:ext>
            </a:extLst>
          </p:cNvPr>
          <p:cNvSpPr/>
          <p:nvPr/>
        </p:nvSpPr>
        <p:spPr>
          <a:xfrm>
            <a:off x="700181" y="1028963"/>
            <a:ext cx="5395819" cy="2683868"/>
          </a:xfrm>
          <a:prstGeom prst="roundRect">
            <a:avLst>
              <a:gd name="adj" fmla="val 10000"/>
            </a:avLst>
          </a:prstGeom>
          <a:solidFill>
            <a:srgbClr val="EED8EA"/>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en-US" i="1" dirty="0"/>
              <a:t>“I feel </a:t>
            </a:r>
            <a:r>
              <a:rPr lang="en-US" b="1" i="1" dirty="0"/>
              <a:t>the benefit overall is that it spurs awareness of the milestones for parents</a:t>
            </a:r>
            <a:r>
              <a:rPr lang="en-US" i="1" dirty="0"/>
              <a:t>. Whether this is an individual's first child and they are learning about the concept of child development or they are a busy family with multiple children that might overlook milestones in the day-to-day chaos that sometimes occurs in large families, doing these </a:t>
            </a:r>
            <a:r>
              <a:rPr lang="en-US" b="1" i="1" dirty="0"/>
              <a:t>checklists raises awareness and allows the focus to be on just that child.”</a:t>
            </a:r>
            <a:endParaRPr lang="en-US" b="1" i="1" dirty="0">
              <a:solidFill>
                <a:schemeClr val="tx1"/>
              </a:solidFill>
            </a:endParaRPr>
          </a:p>
        </p:txBody>
      </p:sp>
    </p:spTree>
    <p:custDataLst>
      <p:tags r:id="rId1"/>
    </p:custDataLst>
    <p:extLst>
      <p:ext uri="{BB962C8B-B14F-4D97-AF65-F5344CB8AC3E}">
        <p14:creationId xmlns:p14="http://schemas.microsoft.com/office/powerpoint/2010/main" val="4010464353"/>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Light bulb on yellow background with sketched light beams and cord">
            <a:extLst>
              <a:ext uri="{FF2B5EF4-FFF2-40B4-BE49-F238E27FC236}">
                <a16:creationId xmlns:a16="http://schemas.microsoft.com/office/drawing/2014/main" id="{74B66EFD-9AB5-0BF7-5394-E9C78D2A6898}"/>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l="47972" r="14751"/>
          <a:stretch>
            <a:fillRect/>
          </a:stretch>
        </p:blipFill>
        <p:spPr>
          <a:xfrm>
            <a:off x="8123583" y="1411156"/>
            <a:ext cx="2729947" cy="4504533"/>
          </a:xfrm>
        </p:spPr>
      </p:pic>
      <p:sp>
        <p:nvSpPr>
          <p:cNvPr id="3" name="Title 2">
            <a:extLst>
              <a:ext uri="{FF2B5EF4-FFF2-40B4-BE49-F238E27FC236}">
                <a16:creationId xmlns:a16="http://schemas.microsoft.com/office/drawing/2014/main" id="{E7147D24-4351-A0C6-9E1C-87B80FED43AD}"/>
              </a:ext>
            </a:extLst>
          </p:cNvPr>
          <p:cNvSpPr>
            <a:spLocks noGrp="1"/>
          </p:cNvSpPr>
          <p:nvPr>
            <p:ph type="title"/>
          </p:nvPr>
        </p:nvSpPr>
        <p:spPr>
          <a:xfrm>
            <a:off x="731519" y="406976"/>
            <a:ext cx="6994498" cy="1004180"/>
          </a:xfrm>
        </p:spPr>
        <p:txBody>
          <a:bodyPr>
            <a:normAutofit/>
          </a:bodyPr>
          <a:lstStyle/>
          <a:p>
            <a:r>
              <a:rPr lang="en-US" dirty="0">
                <a:latin typeface="Calibri  "/>
              </a:rPr>
              <a:t>Key Takeaways From the Surveys</a:t>
            </a:r>
          </a:p>
        </p:txBody>
      </p:sp>
      <p:sp>
        <p:nvSpPr>
          <p:cNvPr id="4" name="Content Placeholder 3">
            <a:extLst>
              <a:ext uri="{FF2B5EF4-FFF2-40B4-BE49-F238E27FC236}">
                <a16:creationId xmlns:a16="http://schemas.microsoft.com/office/drawing/2014/main" id="{E9497590-9ED0-BD75-5879-70261F7A16B9}"/>
              </a:ext>
            </a:extLst>
          </p:cNvPr>
          <p:cNvSpPr>
            <a:spLocks noGrp="1"/>
          </p:cNvSpPr>
          <p:nvPr>
            <p:ph idx="1"/>
          </p:nvPr>
        </p:nvSpPr>
        <p:spPr>
          <a:xfrm>
            <a:off x="731518" y="1722783"/>
            <a:ext cx="6716203" cy="3912718"/>
          </a:xfrm>
        </p:spPr>
        <p:txBody>
          <a:bodyPr>
            <a:normAutofit lnSpcReduction="10000"/>
          </a:bodyPr>
          <a:lstStyle/>
          <a:p>
            <a:pPr lvl="0"/>
            <a:r>
              <a:rPr lang="en-US" dirty="0">
                <a:solidFill>
                  <a:schemeClr val="tx1">
                    <a:lumMod val="75000"/>
                    <a:lumOff val="25000"/>
                  </a:schemeClr>
                </a:solidFill>
                <a:latin typeface="Calibri  "/>
              </a:rPr>
              <a:t>Developmental monitoring is being successfully integrated into WIC clinics with minimal impact on appointment length.</a:t>
            </a:r>
          </a:p>
          <a:p>
            <a:pPr lvl="0"/>
            <a:r>
              <a:rPr lang="en-US" dirty="0">
                <a:solidFill>
                  <a:schemeClr val="tx1">
                    <a:lumMod val="75000"/>
                    <a:lumOff val="25000"/>
                  </a:schemeClr>
                </a:solidFill>
                <a:latin typeface="Calibri  "/>
              </a:rPr>
              <a:t>Both state and clinic staff value the program and report high satisfaction and confidence in supporting families.</a:t>
            </a:r>
          </a:p>
          <a:p>
            <a:pPr lvl="0"/>
            <a:r>
              <a:rPr lang="en-US" dirty="0">
                <a:solidFill>
                  <a:schemeClr val="tx1">
                    <a:lumMod val="75000"/>
                    <a:lumOff val="25000"/>
                  </a:schemeClr>
                </a:solidFill>
                <a:latin typeface="Calibri  "/>
              </a:rPr>
              <a:t>Barriers remain around staff time, turnover, and workflow integration, but overall feedback shows that developmental monitoring is a practical, impactful addition to WIC services.</a:t>
            </a:r>
            <a:r>
              <a:rPr lang="en-US" i="1" dirty="0">
                <a:solidFill>
                  <a:schemeClr val="tx1">
                    <a:lumMod val="75000"/>
                    <a:lumOff val="25000"/>
                  </a:schemeClr>
                </a:solidFill>
                <a:latin typeface="Calibri  "/>
              </a:rPr>
              <a:t>  </a:t>
            </a:r>
            <a:endParaRPr lang="en-US" dirty="0">
              <a:solidFill>
                <a:schemeClr val="tx1">
                  <a:lumMod val="75000"/>
                  <a:lumOff val="25000"/>
                </a:schemeClr>
              </a:solidFill>
              <a:latin typeface="Calibri  "/>
            </a:endParaRPr>
          </a:p>
          <a:p>
            <a:endParaRPr lang="en-US" dirty="0"/>
          </a:p>
        </p:txBody>
      </p:sp>
    </p:spTree>
    <p:extLst>
      <p:ext uri="{BB962C8B-B14F-4D97-AF65-F5344CB8AC3E}">
        <p14:creationId xmlns:p14="http://schemas.microsoft.com/office/powerpoint/2010/main" val="1131992845"/>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EBF71-7916-4A3F-FC7B-944BF6C35630}"/>
              </a:ext>
            </a:extLst>
          </p:cNvPr>
          <p:cNvSpPr>
            <a:spLocks noGrp="1"/>
          </p:cNvSpPr>
          <p:nvPr>
            <p:ph type="title"/>
          </p:nvPr>
        </p:nvSpPr>
        <p:spPr>
          <a:xfrm>
            <a:off x="1061951" y="874838"/>
            <a:ext cx="10068097" cy="931662"/>
          </a:xfrm>
        </p:spPr>
        <p:txBody>
          <a:bodyPr/>
          <a:lstStyle/>
          <a:p>
            <a:r>
              <a:rPr lang="en-US">
                <a:latin typeface="Calibri (body)"/>
              </a:rPr>
              <a:t>Next Steps	</a:t>
            </a:r>
          </a:p>
        </p:txBody>
      </p:sp>
      <p:sp>
        <p:nvSpPr>
          <p:cNvPr id="3" name="Content Placeholder 2">
            <a:extLst>
              <a:ext uri="{FF2B5EF4-FFF2-40B4-BE49-F238E27FC236}">
                <a16:creationId xmlns:a16="http://schemas.microsoft.com/office/drawing/2014/main" id="{D9E636DD-5FCF-E293-FBB0-4B2B9A98F70B}"/>
              </a:ext>
            </a:extLst>
          </p:cNvPr>
          <p:cNvSpPr>
            <a:spLocks noGrp="1"/>
          </p:cNvSpPr>
          <p:nvPr>
            <p:ph idx="1"/>
          </p:nvPr>
        </p:nvSpPr>
        <p:spPr/>
        <p:txBody>
          <a:bodyPr/>
          <a:lstStyle/>
          <a:p>
            <a:r>
              <a:rPr lang="en-US" dirty="0">
                <a:solidFill>
                  <a:schemeClr val="tx1"/>
                </a:solidFill>
                <a:latin typeface="Calibri (body)"/>
              </a:rPr>
              <a:t>ASPHN and CDC will use the results of these surveys to inform our work during the next year of the project. </a:t>
            </a:r>
          </a:p>
          <a:p>
            <a:r>
              <a:rPr lang="en-US" dirty="0">
                <a:solidFill>
                  <a:schemeClr val="tx1"/>
                </a:solidFill>
                <a:latin typeface="Calibri (body)"/>
              </a:rPr>
              <a:t>Please contact </a:t>
            </a:r>
            <a:r>
              <a:rPr lang="en-US" dirty="0">
                <a:latin typeface="Calibri (body)"/>
                <a:hlinkClick r:id="rId3"/>
              </a:rPr>
              <a:t>AmberBrown@asphn.org</a:t>
            </a:r>
            <a:r>
              <a:rPr lang="en-US" dirty="0">
                <a:latin typeface="Calibri (body)"/>
              </a:rPr>
              <a:t> </a:t>
            </a:r>
            <a:r>
              <a:rPr lang="en-US" dirty="0">
                <a:solidFill>
                  <a:schemeClr val="tx1"/>
                </a:solidFill>
                <a:latin typeface="Calibri (body)"/>
              </a:rPr>
              <a:t>with any questions or for more details about the surveys.</a:t>
            </a:r>
          </a:p>
        </p:txBody>
      </p:sp>
    </p:spTree>
    <p:custDataLst>
      <p:tags r:id="rId1"/>
    </p:custDataLst>
    <p:extLst>
      <p:ext uri="{BB962C8B-B14F-4D97-AF65-F5344CB8AC3E}">
        <p14:creationId xmlns:p14="http://schemas.microsoft.com/office/powerpoint/2010/main" val="335950738"/>
      </p:ext>
    </p:extLst>
  </p:cSld>
  <p:clrMapOvr>
    <a:masterClrMapping/>
  </p:clrMapOvr>
  <p:transition spd="slow">
    <p:cove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PHN-powerpoint-template-2020" id="{C721A6EB-60CE-304E-93CD-4509EAF33E88}" vid="{880655D2-86EE-1F4D-957E-08306FACED45}"/>
    </a:ext>
  </a:extLst>
</a:theme>
</file>

<file path=ppt/theme/theme2.xml><?xml version="1.0" encoding="utf-8"?>
<a:theme xmlns:a="http://schemas.openxmlformats.org/drawingml/2006/main" name="Dark Rooms">
  <a:themeElements>
    <a:clrScheme name="HHS Branding Palette">
      <a:dk1>
        <a:srgbClr val="022167"/>
      </a:dk1>
      <a:lt1>
        <a:srgbClr val="FFFFFF"/>
      </a:lt1>
      <a:dk2>
        <a:srgbClr val="000000"/>
      </a:dk2>
      <a:lt2>
        <a:srgbClr val="D1D3D3"/>
      </a:lt2>
      <a:accent1>
        <a:srgbClr val="6DABE4"/>
      </a:accent1>
      <a:accent2>
        <a:srgbClr val="AB2328"/>
      </a:accent2>
      <a:accent3>
        <a:srgbClr val="6CC04A"/>
      </a:accent3>
      <a:accent4>
        <a:srgbClr val="FFC600"/>
      </a:accent4>
      <a:accent5>
        <a:srgbClr val="00A19B"/>
      </a:accent5>
      <a:accent6>
        <a:srgbClr val="B47E00"/>
      </a:accent6>
      <a:hlink>
        <a:srgbClr val="00B3E3"/>
      </a:hlink>
      <a:folHlink>
        <a:srgbClr val="7D868C"/>
      </a:folHlink>
    </a:clrScheme>
    <a:fontScheme name="HHS Report Fonts">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IC template-standard.potx" id="{4723C1B3-9A94-43AD-B8BD-D4CFCAD0FE69}" vid="{1B01D60F-C8FF-47F3-AF94-0A60B3715C3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5FF80BF35F8D146A449E8390866F8DF" ma:contentTypeVersion="16" ma:contentTypeDescription="Create a new document." ma:contentTypeScope="" ma:versionID="a1f47ab33377e05e8a0d3c7128acb49b">
  <xsd:schema xmlns:xsd="http://www.w3.org/2001/XMLSchema" xmlns:xs="http://www.w3.org/2001/XMLSchema" xmlns:p="http://schemas.microsoft.com/office/2006/metadata/properties" xmlns:ns2="e49ec79b-5d41-43ba-82be-c11c10d713ed" xmlns:ns3="72f40903-8458-4af9-b1ec-9ee8cdb2cae3" targetNamespace="http://schemas.microsoft.com/office/2006/metadata/properties" ma:root="true" ma:fieldsID="7a6b5ef2d1c8bc1096ae7669e9142316" ns2:_="" ns3:_="">
    <xsd:import namespace="e49ec79b-5d41-43ba-82be-c11c10d713ed"/>
    <xsd:import namespace="72f40903-8458-4af9-b1ec-9ee8cdb2ca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9ec79b-5d41-43ba-82be-c11c10d713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f40903-8458-4af9-b1ec-9ee8cdb2cae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c43cb65-cc06-4fb3-a04d-2679ce812c04}" ma:internalName="TaxCatchAll" ma:showField="CatchAllData" ma:web="72f40903-8458-4af9-b1ec-9ee8cdb2ca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49ec79b-5d41-43ba-82be-c11c10d713ed">
      <Terms xmlns="http://schemas.microsoft.com/office/infopath/2007/PartnerControls"/>
    </lcf76f155ced4ddcb4097134ff3c332f>
    <TaxCatchAll xmlns="72f40903-8458-4af9-b1ec-9ee8cdb2cae3" xsi:nil="true"/>
  </documentManagement>
</p:properties>
</file>

<file path=customXml/itemProps1.xml><?xml version="1.0" encoding="utf-8"?>
<ds:datastoreItem xmlns:ds="http://schemas.openxmlformats.org/officeDocument/2006/customXml" ds:itemID="{066D6299-E5B4-4DF1-BBA1-71857CB111AB}">
  <ds:schemaRefs>
    <ds:schemaRef ds:uri="http://schemas.microsoft.com/sharepoint/v3/contenttype/forms"/>
  </ds:schemaRefs>
</ds:datastoreItem>
</file>

<file path=customXml/itemProps2.xml><?xml version="1.0" encoding="utf-8"?>
<ds:datastoreItem xmlns:ds="http://schemas.openxmlformats.org/officeDocument/2006/customXml" ds:itemID="{A8B3FC2D-8477-4168-97DA-AB0A30140FC5}">
  <ds:schemaRefs>
    <ds:schemaRef ds:uri="72f40903-8458-4af9-b1ec-9ee8cdb2cae3"/>
    <ds:schemaRef ds:uri="e49ec79b-5d41-43ba-82be-c11c10d713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75BD215-17F6-4159-9531-5ED795017A89}">
  <ds:schemaRefs>
    <ds:schemaRef ds:uri="72f40903-8458-4af9-b1ec-9ee8cdb2cae3"/>
    <ds:schemaRef ds:uri="e49ec79b-5d41-43ba-82be-c11c10d713ed"/>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1443</TotalTime>
  <Words>2721</Words>
  <Application>Microsoft Office PowerPoint</Application>
  <PresentationFormat>Widescreen</PresentationFormat>
  <Paragraphs>228</Paragraphs>
  <Slides>16</Slides>
  <Notes>14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Arial</vt:lpstr>
      <vt:lpstr>Calibri</vt:lpstr>
      <vt:lpstr>Calibri  </vt:lpstr>
      <vt:lpstr>Calibri (body)</vt:lpstr>
      <vt:lpstr>Calibri (heading)</vt:lpstr>
      <vt:lpstr>Century Gothic</vt:lpstr>
      <vt:lpstr>Rockwell</vt:lpstr>
      <vt:lpstr>Verdana</vt:lpstr>
      <vt:lpstr>Webdings</vt:lpstr>
      <vt:lpstr>1_Office Theme</vt:lpstr>
      <vt:lpstr>Dark Rooms</vt:lpstr>
      <vt:lpstr>Developmental Monitoring Program for WIC Annual Survey Results 2024-2025</vt:lpstr>
      <vt:lpstr>2024-2025 Survey</vt:lpstr>
      <vt:lpstr>Combined Supported State &amp; Learning Collaborative State Survey Results</vt:lpstr>
      <vt:lpstr>PowerPoint Presentation</vt:lpstr>
      <vt:lpstr>PowerPoint Presentation</vt:lpstr>
      <vt:lpstr>PowerPoint Presentation</vt:lpstr>
      <vt:lpstr>Clinic Staff Survey Results</vt:lpstr>
      <vt:lpstr>Clinic Staff Survey Results </vt:lpstr>
      <vt:lpstr>PowerPoint Presentation</vt:lpstr>
      <vt:lpstr>PowerPoint Presentation</vt:lpstr>
      <vt:lpstr>PowerPoint Presentation</vt:lpstr>
      <vt:lpstr>PowerPoint Presentation</vt:lpstr>
      <vt:lpstr>PowerPoint Presentation</vt:lpstr>
      <vt:lpstr>PowerPoint Presentation</vt:lpstr>
      <vt:lpstr>Key Takeaways From the Surveys</vt:lpstr>
      <vt:lpstr>Next Steps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WIC Developmental Monitoring Program (Learn the Signs. Act Early.)</dc:title>
  <dc:creator>Amber Brown</dc:creator>
  <cp:lastModifiedBy>Amber Brown</cp:lastModifiedBy>
  <cp:revision>176</cp:revision>
  <dcterms:created xsi:type="dcterms:W3CDTF">2021-11-11T01:29:26Z</dcterms:created>
  <dcterms:modified xsi:type="dcterms:W3CDTF">2025-09-25T17:37:04Z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5D68FD1A-5E88-436A-9BA8-52C6CFA494DC</vt:lpwstr>
  </property>
  <property fmtid="{D5CDD505-2E9C-101B-9397-08002B2CF9AE}" pid="3" name="ArticulatePath">
    <vt:lpwstr>Presentation1</vt:lpwstr>
  </property>
  <property fmtid="{D5CDD505-2E9C-101B-9397-08002B2CF9AE}" pid="4" name="MSIP_Label_7b94a7b8-f06c-4dfe-bdcc-9b548fd58c31_Enabled">
    <vt:lpwstr>true</vt:lpwstr>
  </property>
  <property fmtid="{D5CDD505-2E9C-101B-9397-08002B2CF9AE}" pid="5" name="MSIP_Label_7b94a7b8-f06c-4dfe-bdcc-9b548fd58c31_SetDate">
    <vt:lpwstr>2024-07-23T12:42:16Z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99706a9e-ab9b-413a-9306-e3cca65acea6</vt:lpwstr>
  </property>
  <property fmtid="{D5CDD505-2E9C-101B-9397-08002B2CF9AE}" pid="10" name="MSIP_Label_7b94a7b8-f06c-4dfe-bdcc-9b548fd58c31_ContentBits">
    <vt:lpwstr>0</vt:lpwstr>
  </property>
  <property fmtid="{D5CDD505-2E9C-101B-9397-08002B2CF9AE}" pid="11" name="ContentTypeId">
    <vt:lpwstr>0x01010095FF80BF35F8D146A449E8390866F8DF</vt:lpwstr>
  </property>
  <property fmtid="{D5CDD505-2E9C-101B-9397-08002B2CF9AE}" pid="12" name="MediaServiceImageTags">
    <vt:lpwstr/>
  </property>
</Properties>
</file>