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 id="2147483660" r:id="rId6"/>
    <p:sldMasterId id="2147483678" r:id="rId7"/>
  </p:sldMasterIdLst>
  <p:notesMasterIdLst>
    <p:notesMasterId r:id="rId29"/>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2000" cy="6858000"/>
  <p:notesSz cx="6858000" cy="9144000"/>
  <p:embeddedFontLst>
    <p:embeddedFont>
      <p:font typeface="Corbel" panose="020B0503020204020204" pitchFamily="34" charset="0"/>
      <p:regular r:id="rId30"/>
      <p:bold r:id="rId31"/>
      <p:italic r:id="rId32"/>
      <p:boldItalic r:id="rId33"/>
    </p:embeddedFont>
    <p:embeddedFont>
      <p:font typeface="Helvetica Neue" panose="020B0604020202020204" charset="0"/>
      <p:regular r:id="rId34"/>
      <p:bold r:id="rId35"/>
      <p:italic r:id="rId36"/>
      <p:boldItalic r:id="rId37"/>
    </p:embeddedFont>
    <p:embeddedFont>
      <p:font typeface="Source Sans Pro" panose="020B050303040302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g1irUD2ldqnrgPElEVDoIfzf/vv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10.fntdata"/><Relationship Id="rId21" Type="http://schemas.openxmlformats.org/officeDocument/2006/relationships/slide" Target="slides/slide14.xml"/><Relationship Id="rId34" Type="http://schemas.openxmlformats.org/officeDocument/2006/relationships/font" Target="fonts/font5.fntdata"/><Relationship Id="rId42" Type="http://customschemas.google.com/relationships/presentationmetadata" Target="metadata"/><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font" Target="fonts/font7.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font" Target="fonts/font12.fntdata"/></Relationships>
</file>

<file path=ppt/charts/_rels/chart1.xml.rels><?xml version="1.0" encoding="UTF-8" standalone="yes"?>
<Relationships xmlns="http://schemas.openxmlformats.org/package/2006/relationships"><Relationship Id="rId3" Type="http://schemas.openxmlformats.org/officeDocument/2006/relationships/oleObject" Target="https://adminliveunc-my.sharepoint.com/personal/derekh_ad_unc_edu/Documents/PROJECTS/WORK/COLEAF/CoLeaf_PAresults_TablesFigures_20221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2341426071741"/>
          <c:y val="5.8067220764071156E-2"/>
          <c:w val="0.78821030183727037"/>
          <c:h val="0.81301254009915425"/>
        </c:manualLayout>
      </c:layout>
      <c:lineChart>
        <c:grouping val="standard"/>
        <c:varyColors val="0"/>
        <c:ser>
          <c:idx val="0"/>
          <c:order val="0"/>
          <c:tx>
            <c:strRef>
              <c:f>InteractPlots!$L$6:$M$6</c:f>
              <c:strCache>
                <c:ptCount val="2"/>
                <c:pt idx="0">
                  <c:v>AGE tert- 1</c:v>
                </c:pt>
                <c:pt idx="1">
                  <c:v>INT</c:v>
                </c:pt>
              </c:strCache>
            </c:strRef>
          </c:tx>
          <c:spPr>
            <a:ln w="25400" cap="rnd">
              <a:solidFill>
                <a:schemeClr val="tx1"/>
              </a:solidFill>
              <a:round/>
            </a:ln>
            <a:effectLst/>
          </c:spPr>
          <c:marker>
            <c:symbol val="circle"/>
            <c:size val="5"/>
            <c:spPr>
              <a:solidFill>
                <a:schemeClr val="bg1"/>
              </a:solidFill>
              <a:ln w="9525">
                <a:solidFill>
                  <a:schemeClr val="tx1"/>
                </a:solidFill>
              </a:ln>
              <a:effectLst/>
            </c:spPr>
          </c:marker>
          <c:cat>
            <c:strRef>
              <c:f>InteractPlots!$N$5:$O$5</c:f>
              <c:strCache>
                <c:ptCount val="2"/>
                <c:pt idx="0">
                  <c:v>Baseline</c:v>
                </c:pt>
                <c:pt idx="1">
                  <c:v>Follow-Up</c:v>
                </c:pt>
              </c:strCache>
            </c:strRef>
          </c:cat>
          <c:val>
            <c:numRef>
              <c:f>InteractPlots!$N$6:$O$6</c:f>
              <c:numCache>
                <c:formatCode>0.00</c:formatCode>
                <c:ptCount val="2"/>
                <c:pt idx="0">
                  <c:v>5.9690000000000003</c:v>
                </c:pt>
                <c:pt idx="1">
                  <c:v>8.6387999999999998</c:v>
                </c:pt>
              </c:numCache>
            </c:numRef>
          </c:val>
          <c:smooth val="0"/>
          <c:extLst>
            <c:ext xmlns:c16="http://schemas.microsoft.com/office/drawing/2014/chart" uri="{C3380CC4-5D6E-409C-BE32-E72D297353CC}">
              <c16:uniqueId val="{00000000-A3E7-B14C-A373-1E7449A81EB9}"/>
            </c:ext>
          </c:extLst>
        </c:ser>
        <c:ser>
          <c:idx val="1"/>
          <c:order val="1"/>
          <c:tx>
            <c:strRef>
              <c:f>InteractPlots!$L$7:$M$7</c:f>
              <c:strCache>
                <c:ptCount val="2"/>
                <c:pt idx="0">
                  <c:v>AGE tert- 1</c:v>
                </c:pt>
                <c:pt idx="1">
                  <c:v>CON</c:v>
                </c:pt>
              </c:strCache>
            </c:strRef>
          </c:tx>
          <c:spPr>
            <a:ln w="25400" cap="rnd">
              <a:solidFill>
                <a:schemeClr val="tx1"/>
              </a:solidFill>
              <a:prstDash val="dash"/>
              <a:round/>
            </a:ln>
            <a:effectLst/>
          </c:spPr>
          <c:marker>
            <c:symbol val="circle"/>
            <c:size val="5"/>
            <c:spPr>
              <a:solidFill>
                <a:schemeClr val="bg1"/>
              </a:solidFill>
              <a:ln w="9525">
                <a:solidFill>
                  <a:schemeClr val="tx1"/>
                </a:solidFill>
              </a:ln>
              <a:effectLst/>
            </c:spPr>
          </c:marker>
          <c:cat>
            <c:strRef>
              <c:f>InteractPlots!$N$5:$O$5</c:f>
              <c:strCache>
                <c:ptCount val="2"/>
                <c:pt idx="0">
                  <c:v>Baseline</c:v>
                </c:pt>
                <c:pt idx="1">
                  <c:v>Follow-Up</c:v>
                </c:pt>
              </c:strCache>
            </c:strRef>
          </c:cat>
          <c:val>
            <c:numRef>
              <c:f>InteractPlots!$N$7:$O$7</c:f>
              <c:numCache>
                <c:formatCode>0.00</c:formatCode>
                <c:ptCount val="2"/>
                <c:pt idx="0">
                  <c:v>6.0585000000000004</c:v>
                </c:pt>
                <c:pt idx="1">
                  <c:v>6</c:v>
                </c:pt>
              </c:numCache>
            </c:numRef>
          </c:val>
          <c:smooth val="0"/>
          <c:extLst>
            <c:ext xmlns:c16="http://schemas.microsoft.com/office/drawing/2014/chart" uri="{C3380CC4-5D6E-409C-BE32-E72D297353CC}">
              <c16:uniqueId val="{00000001-A3E7-B14C-A373-1E7449A81EB9}"/>
            </c:ext>
          </c:extLst>
        </c:ser>
        <c:ser>
          <c:idx val="2"/>
          <c:order val="2"/>
          <c:tx>
            <c:strRef>
              <c:f>InteractPlots!$L$8:$M$8</c:f>
              <c:strCache>
                <c:ptCount val="2"/>
                <c:pt idx="0">
                  <c:v>AGE tert- 2</c:v>
                </c:pt>
                <c:pt idx="1">
                  <c:v>INT</c:v>
                </c:pt>
              </c:strCache>
            </c:strRef>
          </c:tx>
          <c:spPr>
            <a:ln w="25400" cap="rnd">
              <a:solidFill>
                <a:srgbClr val="0070C0"/>
              </a:solidFill>
              <a:round/>
            </a:ln>
            <a:effectLst/>
          </c:spPr>
          <c:marker>
            <c:symbol val="circle"/>
            <c:size val="5"/>
            <c:spPr>
              <a:solidFill>
                <a:schemeClr val="bg1"/>
              </a:solidFill>
              <a:ln w="9525">
                <a:solidFill>
                  <a:schemeClr val="tx1"/>
                </a:solidFill>
              </a:ln>
              <a:effectLst/>
            </c:spPr>
          </c:marker>
          <c:cat>
            <c:strRef>
              <c:f>InteractPlots!$N$5:$O$5</c:f>
              <c:strCache>
                <c:ptCount val="2"/>
                <c:pt idx="0">
                  <c:v>Baseline</c:v>
                </c:pt>
                <c:pt idx="1">
                  <c:v>Follow-Up</c:v>
                </c:pt>
              </c:strCache>
            </c:strRef>
          </c:cat>
          <c:val>
            <c:numRef>
              <c:f>InteractPlots!$N$8:$O$8</c:f>
              <c:numCache>
                <c:formatCode>0.00</c:formatCode>
                <c:ptCount val="2"/>
                <c:pt idx="0">
                  <c:v>6.4927000000000001</c:v>
                </c:pt>
                <c:pt idx="1">
                  <c:v>7.5250000000000004</c:v>
                </c:pt>
              </c:numCache>
            </c:numRef>
          </c:val>
          <c:smooth val="0"/>
          <c:extLst>
            <c:ext xmlns:c16="http://schemas.microsoft.com/office/drawing/2014/chart" uri="{C3380CC4-5D6E-409C-BE32-E72D297353CC}">
              <c16:uniqueId val="{00000002-A3E7-B14C-A373-1E7449A81EB9}"/>
            </c:ext>
          </c:extLst>
        </c:ser>
        <c:ser>
          <c:idx val="3"/>
          <c:order val="3"/>
          <c:tx>
            <c:strRef>
              <c:f>InteractPlots!$L$9:$M$9</c:f>
              <c:strCache>
                <c:ptCount val="2"/>
                <c:pt idx="0">
                  <c:v>AGE tert- 2</c:v>
                </c:pt>
                <c:pt idx="1">
                  <c:v>CON</c:v>
                </c:pt>
              </c:strCache>
            </c:strRef>
          </c:tx>
          <c:spPr>
            <a:ln w="25400" cap="rnd">
              <a:solidFill>
                <a:srgbClr val="0070C0"/>
              </a:solidFill>
              <a:prstDash val="dash"/>
              <a:round/>
            </a:ln>
            <a:effectLst/>
          </c:spPr>
          <c:marker>
            <c:symbol val="circle"/>
            <c:size val="5"/>
            <c:spPr>
              <a:solidFill>
                <a:schemeClr val="bg1"/>
              </a:solidFill>
              <a:ln w="9525">
                <a:solidFill>
                  <a:schemeClr val="tx1"/>
                </a:solidFill>
              </a:ln>
              <a:effectLst/>
            </c:spPr>
          </c:marker>
          <c:cat>
            <c:strRef>
              <c:f>InteractPlots!$N$5:$O$5</c:f>
              <c:strCache>
                <c:ptCount val="2"/>
                <c:pt idx="0">
                  <c:v>Baseline</c:v>
                </c:pt>
                <c:pt idx="1">
                  <c:v>Follow-Up</c:v>
                </c:pt>
              </c:strCache>
            </c:strRef>
          </c:cat>
          <c:val>
            <c:numRef>
              <c:f>InteractPlots!$N$9:$O$9</c:f>
              <c:numCache>
                <c:formatCode>0.00</c:formatCode>
                <c:ptCount val="2"/>
                <c:pt idx="0">
                  <c:v>6.0956999999999999</c:v>
                </c:pt>
                <c:pt idx="1">
                  <c:v>5.7510000000000003</c:v>
                </c:pt>
              </c:numCache>
            </c:numRef>
          </c:val>
          <c:smooth val="0"/>
          <c:extLst>
            <c:ext xmlns:c16="http://schemas.microsoft.com/office/drawing/2014/chart" uri="{C3380CC4-5D6E-409C-BE32-E72D297353CC}">
              <c16:uniqueId val="{00000003-A3E7-B14C-A373-1E7449A81EB9}"/>
            </c:ext>
          </c:extLst>
        </c:ser>
        <c:ser>
          <c:idx val="4"/>
          <c:order val="4"/>
          <c:tx>
            <c:strRef>
              <c:f>InteractPlots!$L$10:$M$10</c:f>
              <c:strCache>
                <c:ptCount val="2"/>
                <c:pt idx="0">
                  <c:v>AGE tert- 3</c:v>
                </c:pt>
                <c:pt idx="1">
                  <c:v>INT</c:v>
                </c:pt>
              </c:strCache>
            </c:strRef>
          </c:tx>
          <c:spPr>
            <a:ln w="25400" cap="rnd">
              <a:solidFill>
                <a:srgbClr val="92D050"/>
              </a:solidFill>
              <a:round/>
            </a:ln>
            <a:effectLst/>
          </c:spPr>
          <c:marker>
            <c:symbol val="circle"/>
            <c:size val="5"/>
            <c:spPr>
              <a:solidFill>
                <a:schemeClr val="bg1"/>
              </a:solidFill>
              <a:ln w="9525">
                <a:solidFill>
                  <a:schemeClr val="tx1"/>
                </a:solidFill>
              </a:ln>
              <a:effectLst/>
            </c:spPr>
          </c:marker>
          <c:cat>
            <c:strRef>
              <c:f>InteractPlots!$N$5:$O$5</c:f>
              <c:strCache>
                <c:ptCount val="2"/>
                <c:pt idx="0">
                  <c:v>Baseline</c:v>
                </c:pt>
                <c:pt idx="1">
                  <c:v>Follow-Up</c:v>
                </c:pt>
              </c:strCache>
            </c:strRef>
          </c:cat>
          <c:val>
            <c:numRef>
              <c:f>InteractPlots!$N$10:$O$10</c:f>
              <c:numCache>
                <c:formatCode>0.00</c:formatCode>
                <c:ptCount val="2"/>
                <c:pt idx="0">
                  <c:v>6.3849</c:v>
                </c:pt>
                <c:pt idx="1">
                  <c:v>6.4355000000000002</c:v>
                </c:pt>
              </c:numCache>
            </c:numRef>
          </c:val>
          <c:smooth val="0"/>
          <c:extLst>
            <c:ext xmlns:c16="http://schemas.microsoft.com/office/drawing/2014/chart" uri="{C3380CC4-5D6E-409C-BE32-E72D297353CC}">
              <c16:uniqueId val="{00000004-A3E7-B14C-A373-1E7449A81EB9}"/>
            </c:ext>
          </c:extLst>
        </c:ser>
        <c:ser>
          <c:idx val="5"/>
          <c:order val="5"/>
          <c:tx>
            <c:strRef>
              <c:f>InteractPlots!$L$11:$M$11</c:f>
              <c:strCache>
                <c:ptCount val="2"/>
                <c:pt idx="0">
                  <c:v>AGE tert- 3</c:v>
                </c:pt>
                <c:pt idx="1">
                  <c:v>CON</c:v>
                </c:pt>
              </c:strCache>
            </c:strRef>
          </c:tx>
          <c:spPr>
            <a:ln w="25400" cap="rnd">
              <a:solidFill>
                <a:srgbClr val="92D050"/>
              </a:solidFill>
              <a:prstDash val="dash"/>
              <a:round/>
            </a:ln>
            <a:effectLst/>
          </c:spPr>
          <c:marker>
            <c:symbol val="circle"/>
            <c:size val="5"/>
            <c:spPr>
              <a:solidFill>
                <a:schemeClr val="bg1"/>
              </a:solidFill>
              <a:ln w="9525">
                <a:solidFill>
                  <a:schemeClr val="tx1"/>
                </a:solidFill>
              </a:ln>
              <a:effectLst/>
            </c:spPr>
          </c:marker>
          <c:cat>
            <c:strRef>
              <c:f>InteractPlots!$N$5:$O$5</c:f>
              <c:strCache>
                <c:ptCount val="2"/>
                <c:pt idx="0">
                  <c:v>Baseline</c:v>
                </c:pt>
                <c:pt idx="1">
                  <c:v>Follow-Up</c:v>
                </c:pt>
              </c:strCache>
            </c:strRef>
          </c:cat>
          <c:val>
            <c:numRef>
              <c:f>InteractPlots!$N$11:$O$11</c:f>
              <c:numCache>
                <c:formatCode>0.00</c:formatCode>
                <c:ptCount val="2"/>
                <c:pt idx="0">
                  <c:v>7.0898000000000003</c:v>
                </c:pt>
                <c:pt idx="1">
                  <c:v>5.9523000000000001</c:v>
                </c:pt>
              </c:numCache>
            </c:numRef>
          </c:val>
          <c:smooth val="0"/>
          <c:extLst>
            <c:ext xmlns:c16="http://schemas.microsoft.com/office/drawing/2014/chart" uri="{C3380CC4-5D6E-409C-BE32-E72D297353CC}">
              <c16:uniqueId val="{00000005-A3E7-B14C-A373-1E7449A81EB9}"/>
            </c:ext>
          </c:extLst>
        </c:ser>
        <c:dLbls>
          <c:showLegendKey val="0"/>
          <c:showVal val="0"/>
          <c:showCatName val="0"/>
          <c:showSerName val="0"/>
          <c:showPercent val="0"/>
          <c:showBubbleSize val="0"/>
        </c:dLbls>
        <c:marker val="1"/>
        <c:smooth val="0"/>
        <c:axId val="739853896"/>
        <c:axId val="739855536"/>
      </c:lineChart>
      <c:catAx>
        <c:axId val="73985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Source Sans Pro" panose="020B0503030403020204" pitchFamily="34" charset="0"/>
                <a:ea typeface="Source Sans Pro" panose="020B0503030403020204" pitchFamily="34" charset="0"/>
                <a:cs typeface="+mn-cs"/>
              </a:defRPr>
            </a:pPr>
            <a:endParaRPr lang="en-US"/>
          </a:p>
        </c:txPr>
        <c:crossAx val="739855536"/>
        <c:crosses val="autoZero"/>
        <c:auto val="1"/>
        <c:lblAlgn val="ctr"/>
        <c:lblOffset val="100"/>
        <c:noMultiLvlLbl val="0"/>
      </c:catAx>
      <c:valAx>
        <c:axId val="739855536"/>
        <c:scaling>
          <c:orientation val="minMax"/>
          <c:max val="10"/>
          <c:min val="5"/>
        </c:scaling>
        <c:delete val="0"/>
        <c:axPos val="l"/>
        <c:majorGridlines>
          <c:spPr>
            <a:ln w="12700" cap="flat" cmpd="sng" algn="ctr">
              <a:solidFill>
                <a:schemeClr val="bg1">
                  <a:lumMod val="75000"/>
                </a:schemeClr>
              </a:solidFill>
              <a:prstDash val="sysDash"/>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b="1">
                    <a:latin typeface="Source Sans Pro" panose="020B0503030403020204" pitchFamily="34" charset="0"/>
                    <a:ea typeface="Source Sans Pro" panose="020B0503030403020204" pitchFamily="34" charset="0"/>
                  </a:rPr>
                  <a:t>MVPA (%</a:t>
                </a:r>
                <a:r>
                  <a:rPr lang="en-US" sz="1600" b="1" baseline="0">
                    <a:latin typeface="Source Sans Pro" panose="020B0503030403020204" pitchFamily="34" charset="0"/>
                    <a:ea typeface="Source Sans Pro" panose="020B0503030403020204" pitchFamily="34" charset="0"/>
                  </a:rPr>
                  <a:t> of time</a:t>
                </a:r>
                <a:r>
                  <a:rPr lang="en-US" sz="1600" b="1">
                    <a:latin typeface="Source Sans Pro" panose="020B0503030403020204" pitchFamily="34" charset="0"/>
                    <a:ea typeface="Source Sans Pro" panose="020B0503030403020204" pitchFamily="34" charset="0"/>
                  </a:rPr>
                  <a:t>)</a:t>
                </a:r>
              </a:p>
            </c:rich>
          </c:tx>
          <c:layout>
            <c:manualLayout>
              <c:xMode val="edge"/>
              <c:yMode val="edge"/>
              <c:x val="1.45874343832021E-2"/>
              <c:y val="0.12656008143212868"/>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Source Sans Pro" panose="020B0503030403020204" pitchFamily="34" charset="0"/>
                <a:ea typeface="Source Sans Pro" panose="020B0503030403020204" pitchFamily="34" charset="0"/>
                <a:cs typeface="+mn-cs"/>
              </a:defRPr>
            </a:pPr>
            <a:endParaRPr lang="en-US"/>
          </a:p>
        </c:txPr>
        <c:crossAx val="739853896"/>
        <c:crosses val="autoZero"/>
        <c:crossBetween val="between"/>
        <c:majorUnit val="1"/>
      </c:valAx>
      <c:spPr>
        <a:noFill/>
        <a:ln>
          <a:noFill/>
        </a:ln>
        <a:effectLst/>
      </c:spPr>
    </c:plotArea>
    <c:legend>
      <c:legendPos val="b"/>
      <c:layout>
        <c:manualLayout>
          <c:xMode val="edge"/>
          <c:yMode val="edge"/>
          <c:x val="0.20368602362204724"/>
          <c:y val="7.7687764990914579E-2"/>
          <c:w val="0.38360017497812776"/>
          <c:h val="0.37893613298337708"/>
        </c:manualLayout>
      </c:layout>
      <c:overlay val="0"/>
      <c:spPr>
        <a:solidFill>
          <a:schemeClr val="bg1"/>
        </a:solid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Source Sans Pro" panose="020B0503030403020204" pitchFamily="34" charset="0"/>
              <a:ea typeface="Source Sans Pro" panose="020B0503030403020204" pitchFamily="34" charset="0"/>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Introduce webinar.</a:t>
            </a:r>
            <a:endParaRPr/>
          </a:p>
        </p:txBody>
      </p:sp>
      <p:sp>
        <p:nvSpPr>
          <p:cNvPr id="290" name="Google Shape;29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Introduce team that worked on Childcare Outdoor Learning Environments as Active Food Systems (COLEAFS). </a:t>
            </a:r>
            <a:endParaRPr/>
          </a:p>
        </p:txBody>
      </p:sp>
      <p:sp>
        <p:nvSpPr>
          <p:cNvPr id="303" name="Google Shape;30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solidFill>
                  <a:srgbClr val="FF0000"/>
                </a:solidFill>
              </a:rPr>
              <a:t>The Natural Learning Initiative (NLI) is within the College of Design at North Carolina State University.  </a:t>
            </a:r>
            <a:endParaRPr/>
          </a:p>
          <a:p>
            <a:pPr marL="0" lvl="0" indent="0" algn="l" rtl="0">
              <a:spcBef>
                <a:spcPts val="0"/>
              </a:spcBef>
              <a:spcAft>
                <a:spcPts val="0"/>
              </a:spcAft>
              <a:buNone/>
            </a:pPr>
            <a:r>
              <a:rPr lang="en-US">
                <a:solidFill>
                  <a:srgbClr val="FF0000"/>
                </a:solidFill>
              </a:rPr>
              <a:t>NIL is creating environments for healthy human development and a healthy biosphere for generations to come.  NLI includes 5 areas of work including, design assistance, comprehensive projects, professional development, action research, and information dissemination, such as best practices.</a:t>
            </a:r>
            <a:endParaRPr/>
          </a:p>
        </p:txBody>
      </p:sp>
      <p:sp>
        <p:nvSpPr>
          <p:cNvPr id="314" name="Google Shape;314;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a:t>Introduction:</a:t>
            </a:r>
            <a:endParaRPr/>
          </a:p>
          <a:p>
            <a:pPr marL="342900" lvl="0" indent="-228600" algn="l" rtl="0">
              <a:lnSpc>
                <a:spcPct val="90000"/>
              </a:lnSpc>
              <a:spcBef>
                <a:spcPts val="0"/>
              </a:spcBef>
              <a:spcAft>
                <a:spcPts val="0"/>
              </a:spcAft>
              <a:buClr>
                <a:schemeClr val="dk1"/>
              </a:buClr>
              <a:buSzPts val="1200"/>
              <a:buFont typeface="Arial"/>
              <a:buChar char="•"/>
            </a:pPr>
            <a:r>
              <a:rPr lang="en-US" sz="1200"/>
              <a:t>Young children fall short of </a:t>
            </a:r>
            <a:r>
              <a:rPr lang="en-US" sz="1200" b="1"/>
              <a:t>daily physical activity and Fruit and Vegetable (FV) consumption recommendations</a:t>
            </a:r>
            <a:endParaRPr/>
          </a:p>
          <a:p>
            <a:pPr marL="342900" lvl="0" indent="-152400" algn="l" rtl="0">
              <a:lnSpc>
                <a:spcPct val="90000"/>
              </a:lnSpc>
              <a:spcBef>
                <a:spcPts val="600"/>
              </a:spcBef>
              <a:spcAft>
                <a:spcPts val="0"/>
              </a:spcAft>
              <a:buClr>
                <a:schemeClr val="dk1"/>
              </a:buClr>
              <a:buSzPts val="1200"/>
              <a:buFont typeface="Arial"/>
              <a:buNone/>
            </a:pPr>
            <a:endParaRPr sz="1200"/>
          </a:p>
          <a:p>
            <a:pPr marL="342900" lvl="0" indent="-228600" algn="l" rtl="0">
              <a:lnSpc>
                <a:spcPct val="90000"/>
              </a:lnSpc>
              <a:spcBef>
                <a:spcPts val="600"/>
              </a:spcBef>
              <a:spcAft>
                <a:spcPts val="0"/>
              </a:spcAft>
              <a:buClr>
                <a:schemeClr val="dk1"/>
              </a:buClr>
              <a:buSzPts val="1200"/>
              <a:buFont typeface="Arial"/>
              <a:buChar char="•"/>
            </a:pPr>
            <a:r>
              <a:rPr lang="en-US" sz="1200"/>
              <a:t>Interventions early in life may be particularly effective at increasing physical activity</a:t>
            </a:r>
            <a:endParaRPr/>
          </a:p>
          <a:p>
            <a:pPr marL="342900" lvl="0" indent="-152400" algn="l" rtl="0">
              <a:lnSpc>
                <a:spcPct val="90000"/>
              </a:lnSpc>
              <a:spcBef>
                <a:spcPts val="600"/>
              </a:spcBef>
              <a:spcAft>
                <a:spcPts val="0"/>
              </a:spcAft>
              <a:buClr>
                <a:schemeClr val="dk1"/>
              </a:buClr>
              <a:buSzPts val="1200"/>
              <a:buFont typeface="Arial"/>
              <a:buNone/>
            </a:pPr>
            <a:endParaRPr sz="1200"/>
          </a:p>
          <a:p>
            <a:pPr marL="342900" lvl="0" indent="-228600" algn="l" rtl="0">
              <a:lnSpc>
                <a:spcPct val="90000"/>
              </a:lnSpc>
              <a:spcBef>
                <a:spcPts val="600"/>
              </a:spcBef>
              <a:spcAft>
                <a:spcPts val="0"/>
              </a:spcAft>
              <a:buClr>
                <a:schemeClr val="dk1"/>
              </a:buClr>
              <a:buSzPts val="1200"/>
              <a:buFont typeface="Arial"/>
              <a:buChar char="•"/>
            </a:pPr>
            <a:r>
              <a:rPr lang="en-US" sz="1200"/>
              <a:t>Gardening may promote physical activity and FV acceptance</a:t>
            </a:r>
            <a:endParaRPr/>
          </a:p>
          <a:p>
            <a:pPr marL="342900" lvl="0" indent="-152400" algn="l" rtl="0">
              <a:lnSpc>
                <a:spcPct val="90000"/>
              </a:lnSpc>
              <a:spcBef>
                <a:spcPts val="600"/>
              </a:spcBef>
              <a:spcAft>
                <a:spcPts val="0"/>
              </a:spcAft>
              <a:buClr>
                <a:schemeClr val="dk1"/>
              </a:buClr>
              <a:buSzPts val="1200"/>
              <a:buFont typeface="Arial"/>
              <a:buNone/>
            </a:pPr>
            <a:endParaRPr sz="1200"/>
          </a:p>
          <a:p>
            <a:pPr marL="342900" lvl="0" indent="-228600" algn="l" rtl="0">
              <a:lnSpc>
                <a:spcPct val="90000"/>
              </a:lnSpc>
              <a:spcBef>
                <a:spcPts val="600"/>
              </a:spcBef>
              <a:spcAft>
                <a:spcPts val="0"/>
              </a:spcAft>
              <a:buClr>
                <a:schemeClr val="dk1"/>
              </a:buClr>
              <a:buSzPts val="1200"/>
              <a:buFont typeface="Arial"/>
              <a:buChar char="•"/>
            </a:pPr>
            <a:r>
              <a:rPr lang="en-US" sz="1200"/>
              <a:t>Results may impact childcare practice and policy making</a:t>
            </a:r>
            <a:endParaRPr sz="1200"/>
          </a:p>
          <a:p>
            <a:pPr marL="171450" lvl="0" indent="-95250" algn="l" rtl="0">
              <a:spcBef>
                <a:spcPts val="600"/>
              </a:spcBef>
              <a:spcAft>
                <a:spcPts val="0"/>
              </a:spcAft>
              <a:buClr>
                <a:schemeClr val="dk1"/>
              </a:buClr>
              <a:buSzPts val="1200"/>
              <a:buFont typeface="Arial"/>
              <a:buNone/>
            </a:pPr>
            <a:endParaRPr/>
          </a:p>
        </p:txBody>
      </p:sp>
      <p:sp>
        <p:nvSpPr>
          <p:cNvPr id="324" name="Google Shape;32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latin typeface="Calibri" panose="020F0502020204030204" pitchFamily="34" charset="0"/>
                <a:cs typeface="Calibri" panose="020F0502020204030204" pitchFamily="34" charset="0"/>
              </a:rPr>
              <a:t>Describe research design: </a:t>
            </a:r>
          </a:p>
          <a:p>
            <a:pPr marL="0" lvl="0" indent="0" algn="l" rtl="0">
              <a:spcBef>
                <a:spcPts val="0"/>
              </a:spcBef>
              <a:spcAft>
                <a:spcPts val="0"/>
              </a:spcAft>
              <a:buNone/>
            </a:pPr>
            <a:r>
              <a:rPr lang="en-US">
                <a:latin typeface="Calibri" panose="020F0502020204030204" pitchFamily="34" charset="0"/>
                <a:cs typeface="Calibri" panose="020F0502020204030204" pitchFamily="34" charset="0"/>
              </a:rPr>
              <a:t>COLEAFS was a Randomized Controlled Trial.</a:t>
            </a:r>
          </a:p>
          <a:p>
            <a:r>
              <a:rPr lang="en-US" sz="1200" b="0" i="0" u="none" strike="noStrike" cap="none">
                <a:solidFill>
                  <a:schemeClr val="dk1"/>
                </a:solidFill>
                <a:effectLst/>
                <a:latin typeface="Calibri" panose="020F0502020204030204" pitchFamily="34" charset="0"/>
                <a:ea typeface="Calibri"/>
                <a:cs typeface="Calibri" panose="020F0502020204030204" pitchFamily="34" charset="0"/>
                <a:sym typeface="Calibri"/>
              </a:rPr>
              <a:t>Fifteen childcare centers were randomly assigned to one of three groups:</a:t>
            </a:r>
          </a:p>
          <a:p>
            <a:pPr lvl="0"/>
            <a:r>
              <a:rPr lang="en-US" sz="1200" b="0" i="0" u="none" strike="noStrike" cap="none">
                <a:solidFill>
                  <a:schemeClr val="dk1"/>
                </a:solidFill>
                <a:effectLst/>
                <a:latin typeface="Calibri" panose="020F0502020204030204" pitchFamily="34" charset="0"/>
                <a:ea typeface="Calibri"/>
                <a:cs typeface="Calibri" panose="020F0502020204030204" pitchFamily="34" charset="0"/>
                <a:sym typeface="Calibri"/>
              </a:rPr>
              <a:t>Intervention (“Group 1,” n=5 centers, ~100 children)</a:t>
            </a:r>
          </a:p>
          <a:p>
            <a:pPr lvl="0"/>
            <a:r>
              <a:rPr lang="en-US" sz="1200" b="0" i="0" u="none" strike="noStrike" cap="none">
                <a:solidFill>
                  <a:schemeClr val="dk1"/>
                </a:solidFill>
                <a:effectLst/>
                <a:latin typeface="Calibri" panose="020F0502020204030204" pitchFamily="34" charset="0"/>
                <a:ea typeface="Calibri"/>
                <a:cs typeface="Calibri" panose="020F0502020204030204" pitchFamily="34" charset="0"/>
                <a:sym typeface="Calibri"/>
              </a:rPr>
              <a:t>Waitlist control (or “delayed intervention”) (“Group 2,” n=5 centers, ~100 children); </a:t>
            </a:r>
          </a:p>
          <a:p>
            <a:pPr lvl="0"/>
            <a:r>
              <a:rPr lang="en-US" sz="1200" b="0" i="0" u="none" strike="noStrike" cap="none">
                <a:solidFill>
                  <a:schemeClr val="dk1"/>
                </a:solidFill>
                <a:effectLst/>
                <a:latin typeface="Calibri" panose="020F0502020204030204" pitchFamily="34" charset="0"/>
                <a:ea typeface="Calibri"/>
                <a:cs typeface="Calibri" panose="020F0502020204030204" pitchFamily="34" charset="0"/>
                <a:sym typeface="Calibri"/>
              </a:rPr>
              <a:t>or the No-intervention control (“Group 3,” n=5 centers, ~100 children).</a:t>
            </a:r>
          </a:p>
          <a:p>
            <a:r>
              <a:rPr lang="en-US" sz="1200" b="0" i="0" u="none" strike="noStrike" cap="none">
                <a:solidFill>
                  <a:schemeClr val="dk1"/>
                </a:solidFill>
                <a:effectLst/>
                <a:latin typeface="Calibri" panose="020F0502020204030204" pitchFamily="34" charset="0"/>
                <a:ea typeface="Calibri"/>
                <a:cs typeface="Calibri" panose="020F0502020204030204" pitchFamily="34" charset="0"/>
                <a:sym typeface="Calibri"/>
              </a:rPr>
              <a:t> </a:t>
            </a:r>
          </a:p>
          <a:p>
            <a:r>
              <a:rPr lang="en-US" sz="1200" b="0" i="0" u="none" strike="noStrike" cap="none">
                <a:solidFill>
                  <a:schemeClr val="dk1"/>
                </a:solidFill>
                <a:effectLst/>
                <a:latin typeface="Calibri" panose="020F0502020204030204" pitchFamily="34" charset="0"/>
                <a:ea typeface="Calibri"/>
                <a:cs typeface="Calibri" panose="020F0502020204030204" pitchFamily="34" charset="0"/>
                <a:sym typeface="Calibri"/>
              </a:rPr>
              <a:t>Garden installation took place in March each year. The gardening period was March through September.</a:t>
            </a:r>
          </a:p>
          <a:p>
            <a:r>
              <a:rPr lang="en-US" sz="1200" b="0" i="0" u="none" strike="noStrike" cap="none">
                <a:solidFill>
                  <a:schemeClr val="dk1"/>
                </a:solidFill>
                <a:effectLst/>
                <a:latin typeface="Calibri" panose="020F0502020204030204" pitchFamily="34" charset="0"/>
                <a:ea typeface="Calibri"/>
                <a:cs typeface="Calibri" panose="020F0502020204030204" pitchFamily="34" charset="0"/>
                <a:sym typeface="Calibri"/>
              </a:rPr>
              <a:t> </a:t>
            </a:r>
          </a:p>
          <a:p>
            <a:r>
              <a:rPr lang="en-US" sz="1200" b="0" i="0" u="none" strike="noStrike" cap="none">
                <a:solidFill>
                  <a:schemeClr val="dk1"/>
                </a:solidFill>
                <a:effectLst/>
                <a:latin typeface="Calibri" panose="020F0502020204030204" pitchFamily="34" charset="0"/>
                <a:ea typeface="Calibri"/>
                <a:cs typeface="Calibri" panose="020F0502020204030204" pitchFamily="34" charset="0"/>
                <a:sym typeface="Calibri"/>
              </a:rPr>
              <a:t>Teachers agree to participate in two, 2-week data-gathering periods, and to complete a gardening record, called a Garden Fidelity Tool (“</a:t>
            </a:r>
            <a:r>
              <a:rPr lang="en-US" sz="1200" b="0" i="0" u="none" strike="noStrike" cap="none" err="1">
                <a:solidFill>
                  <a:schemeClr val="dk1"/>
                </a:solidFill>
                <a:effectLst/>
                <a:latin typeface="Calibri" panose="020F0502020204030204" pitchFamily="34" charset="0"/>
                <a:ea typeface="Calibri"/>
                <a:cs typeface="Calibri" panose="020F0502020204030204" pitchFamily="34" charset="0"/>
                <a:sym typeface="Calibri"/>
              </a:rPr>
              <a:t>GaFT</a:t>
            </a:r>
            <a:r>
              <a:rPr lang="en-US" sz="1200" b="0" i="0" u="none" strike="noStrike" cap="none">
                <a:solidFill>
                  <a:schemeClr val="dk1"/>
                </a:solidFill>
                <a:effectLst/>
                <a:latin typeface="Calibri" panose="020F0502020204030204" pitchFamily="34" charset="0"/>
                <a:ea typeface="Calibri"/>
                <a:cs typeface="Calibri" panose="020F0502020204030204" pitchFamily="34" charset="0"/>
                <a:sym typeface="Calibri"/>
              </a:rPr>
              <a:t>”). They also agree to engage in regular journaling of classroom activities and record anecdotal data.</a:t>
            </a:r>
            <a:endParaRPr/>
          </a:p>
        </p:txBody>
      </p:sp>
      <p:sp>
        <p:nvSpPr>
          <p:cNvPr id="335" name="Google Shape;33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Describe participants and sites:</a:t>
            </a:r>
            <a:endParaRPr/>
          </a:p>
          <a:p>
            <a:pPr marL="0" lvl="0" indent="0" algn="l" rtl="0">
              <a:spcBef>
                <a:spcPts val="0"/>
              </a:spcBef>
              <a:spcAft>
                <a:spcPts val="0"/>
              </a:spcAft>
              <a:buNone/>
            </a:pPr>
            <a:r>
              <a:rPr lang="en-US" sz="1200" b="1">
                <a:latin typeface="Twentieth Century"/>
                <a:ea typeface="Twentieth Century"/>
                <a:cs typeface="Twentieth Century"/>
                <a:sym typeface="Twentieth Century"/>
              </a:rPr>
              <a:t>Childcare Centers</a:t>
            </a:r>
            <a:endParaRPr/>
          </a:p>
          <a:p>
            <a:pPr marL="514350" lvl="0" indent="-514350" algn="l" rtl="0">
              <a:spcBef>
                <a:spcPts val="0"/>
              </a:spcBef>
              <a:spcAft>
                <a:spcPts val="0"/>
              </a:spcAft>
              <a:buClr>
                <a:srgbClr val="548135"/>
              </a:buClr>
              <a:buSzPts val="1200"/>
              <a:buFont typeface="Arial"/>
              <a:buChar char="•"/>
            </a:pPr>
            <a:r>
              <a:rPr lang="en-US" sz="1200">
                <a:solidFill>
                  <a:srgbClr val="548135"/>
                </a:solidFill>
                <a:latin typeface="Twentieth Century"/>
                <a:ea typeface="Twentieth Century"/>
                <a:cs typeface="Twentieth Century"/>
                <a:sym typeface="Twentieth Century"/>
              </a:rPr>
              <a:t>Located in Wake County, NC</a:t>
            </a:r>
            <a:endParaRPr/>
          </a:p>
          <a:p>
            <a:pPr marL="514350" lvl="0" indent="-514350" algn="l" rtl="0">
              <a:spcBef>
                <a:spcPts val="0"/>
              </a:spcBef>
              <a:spcAft>
                <a:spcPts val="0"/>
              </a:spcAft>
              <a:buClr>
                <a:srgbClr val="548135"/>
              </a:buClr>
              <a:buSzPts val="1200"/>
              <a:buFont typeface="Arial"/>
              <a:buChar char="•"/>
            </a:pPr>
            <a:r>
              <a:rPr lang="en-US" sz="1200">
                <a:solidFill>
                  <a:srgbClr val="548135"/>
                </a:solidFill>
                <a:latin typeface="Twentieth Century"/>
                <a:ea typeface="Twentieth Century"/>
                <a:cs typeface="Twentieth Century"/>
                <a:sym typeface="Twentieth Century"/>
              </a:rPr>
              <a:t>51% families participated in the Child and </a:t>
            </a:r>
            <a:endParaRPr/>
          </a:p>
          <a:p>
            <a:pPr marL="0" lvl="0" indent="0" algn="l" rtl="0">
              <a:spcBef>
                <a:spcPts val="0"/>
              </a:spcBef>
              <a:spcAft>
                <a:spcPts val="0"/>
              </a:spcAft>
              <a:buNone/>
            </a:pPr>
            <a:r>
              <a:rPr lang="en-US" sz="1200">
                <a:solidFill>
                  <a:srgbClr val="548135"/>
                </a:solidFill>
                <a:latin typeface="Twentieth Century"/>
                <a:ea typeface="Twentieth Century"/>
                <a:cs typeface="Twentieth Century"/>
                <a:sym typeface="Twentieth Century"/>
              </a:rPr>
              <a:t>	Adult Care Food Program (CACFP)</a:t>
            </a:r>
            <a:endParaRPr/>
          </a:p>
          <a:p>
            <a:pPr marL="514350" lvl="0" indent="-514350" algn="l" rtl="0">
              <a:spcBef>
                <a:spcPts val="0"/>
              </a:spcBef>
              <a:spcAft>
                <a:spcPts val="0"/>
              </a:spcAft>
              <a:buClr>
                <a:srgbClr val="548135"/>
              </a:buClr>
              <a:buSzPts val="1200"/>
              <a:buFont typeface="Arial"/>
              <a:buChar char="•"/>
            </a:pPr>
            <a:r>
              <a:rPr lang="en-US" sz="1200">
                <a:solidFill>
                  <a:srgbClr val="548135"/>
                </a:solidFill>
                <a:latin typeface="Twentieth Century"/>
                <a:ea typeface="Twentieth Century"/>
                <a:cs typeface="Twentieth Century"/>
                <a:sym typeface="Twentieth Century"/>
              </a:rPr>
              <a:t>Operated year-round</a:t>
            </a:r>
            <a:endParaRPr/>
          </a:p>
          <a:p>
            <a:pPr marL="514350" lvl="0" indent="-514350" algn="l" rtl="0">
              <a:spcBef>
                <a:spcPts val="0"/>
              </a:spcBef>
              <a:spcAft>
                <a:spcPts val="0"/>
              </a:spcAft>
              <a:buClr>
                <a:srgbClr val="548135"/>
              </a:buClr>
              <a:buSzPts val="1200"/>
              <a:buFont typeface="Arial"/>
              <a:buChar char="•"/>
            </a:pPr>
            <a:r>
              <a:rPr lang="en-US" sz="1200">
                <a:solidFill>
                  <a:srgbClr val="548135"/>
                </a:solidFill>
                <a:latin typeface="Twentieth Century"/>
                <a:ea typeface="Twentieth Century"/>
                <a:cs typeface="Twentieth Century"/>
                <a:sym typeface="Twentieth Century"/>
              </a:rPr>
              <a:t>Employed cooking staff</a:t>
            </a:r>
            <a:endParaRPr/>
          </a:p>
          <a:p>
            <a:pPr marL="0" lvl="0" indent="0" algn="l" rtl="0">
              <a:spcBef>
                <a:spcPts val="0"/>
              </a:spcBef>
              <a:spcAft>
                <a:spcPts val="0"/>
              </a:spcAft>
              <a:buNone/>
            </a:pPr>
            <a:endParaRPr sz="1200" b="1">
              <a:latin typeface="Twentieth Century"/>
              <a:ea typeface="Twentieth Century"/>
              <a:cs typeface="Twentieth Century"/>
              <a:sym typeface="Twentieth Century"/>
            </a:endParaRPr>
          </a:p>
          <a:p>
            <a:pPr marL="0" lvl="0" indent="0" algn="l" rtl="0">
              <a:spcBef>
                <a:spcPts val="0"/>
              </a:spcBef>
              <a:spcAft>
                <a:spcPts val="0"/>
              </a:spcAft>
              <a:buNone/>
            </a:pPr>
            <a:r>
              <a:rPr lang="en-US" sz="1200" b="1">
                <a:latin typeface="Twentieth Century"/>
                <a:ea typeface="Twentieth Century"/>
                <a:cs typeface="Twentieth Century"/>
                <a:sym typeface="Twentieth Century"/>
              </a:rPr>
              <a:t>Children </a:t>
            </a:r>
            <a:r>
              <a:rPr lang="en-US" sz="1200">
                <a:latin typeface="Twentieth Century"/>
                <a:ea typeface="Twentieth Century"/>
                <a:cs typeface="Twentieth Century"/>
                <a:sym typeface="Twentieth Century"/>
              </a:rPr>
              <a:t>= 250</a:t>
            </a:r>
            <a:endParaRPr/>
          </a:p>
          <a:p>
            <a:pPr marL="0" lvl="0" indent="0" algn="l" rtl="0">
              <a:spcBef>
                <a:spcPts val="0"/>
              </a:spcBef>
              <a:spcAft>
                <a:spcPts val="0"/>
              </a:spcAft>
              <a:buNone/>
            </a:pPr>
            <a:r>
              <a:rPr lang="en-US" sz="1200">
                <a:latin typeface="Twentieth Century"/>
                <a:ea typeface="Twentieth Century"/>
                <a:cs typeface="Twentieth Century"/>
                <a:sym typeface="Twentieth Century"/>
              </a:rPr>
              <a:t> </a:t>
            </a:r>
            <a:endParaRPr/>
          </a:p>
          <a:p>
            <a:pPr marL="0" lvl="0" indent="0" algn="l" rtl="0">
              <a:spcBef>
                <a:spcPts val="0"/>
              </a:spcBef>
              <a:spcAft>
                <a:spcPts val="0"/>
              </a:spcAft>
              <a:buNone/>
            </a:pPr>
            <a:r>
              <a:rPr lang="en-US" sz="1200" b="1">
                <a:latin typeface="Twentieth Century"/>
                <a:ea typeface="Twentieth Century"/>
                <a:cs typeface="Twentieth Century"/>
                <a:sym typeface="Twentieth Century"/>
              </a:rPr>
              <a:t>Averages</a:t>
            </a:r>
            <a:endParaRPr/>
          </a:p>
          <a:p>
            <a:pPr marL="0" lvl="0" indent="0" algn="l" rtl="0">
              <a:spcBef>
                <a:spcPts val="0"/>
              </a:spcBef>
              <a:spcAft>
                <a:spcPts val="0"/>
              </a:spcAft>
              <a:buNone/>
            </a:pPr>
            <a:r>
              <a:rPr lang="en-US" sz="1200">
                <a:latin typeface="Twentieth Century"/>
                <a:ea typeface="Twentieth Century"/>
                <a:cs typeface="Twentieth Century"/>
                <a:sym typeface="Twentieth Century"/>
              </a:rPr>
              <a:t>17 children / center        </a:t>
            </a:r>
            <a:endParaRPr/>
          </a:p>
          <a:p>
            <a:pPr marL="0" lvl="0" indent="0" algn="l" rtl="0">
              <a:spcBef>
                <a:spcPts val="0"/>
              </a:spcBef>
              <a:spcAft>
                <a:spcPts val="0"/>
              </a:spcAft>
              <a:buNone/>
            </a:pPr>
            <a:r>
              <a:rPr lang="en-US" sz="1200">
                <a:latin typeface="Twentieth Century"/>
                <a:ea typeface="Twentieth Century"/>
                <a:cs typeface="Twentieth Century"/>
                <a:sym typeface="Twentieth Century"/>
              </a:rPr>
              <a:t>Age: 3.28        	</a:t>
            </a:r>
            <a:endParaRPr/>
          </a:p>
          <a:p>
            <a:pPr marL="0" lvl="0" indent="0" algn="l" rtl="0">
              <a:spcBef>
                <a:spcPts val="0"/>
              </a:spcBef>
              <a:spcAft>
                <a:spcPts val="0"/>
              </a:spcAft>
              <a:buNone/>
            </a:pPr>
            <a:r>
              <a:rPr lang="en-US" sz="1200">
                <a:latin typeface="Twentieth Century"/>
                <a:ea typeface="Twentieth Century"/>
                <a:cs typeface="Twentieth Century"/>
                <a:sym typeface="Twentieth Century"/>
              </a:rPr>
              <a:t>Body Mass Index: 16.10</a:t>
            </a:r>
            <a:endParaRPr/>
          </a:p>
          <a:p>
            <a:pPr marL="0" lvl="0" indent="0" algn="l" rtl="0">
              <a:spcBef>
                <a:spcPts val="0"/>
              </a:spcBef>
              <a:spcAft>
                <a:spcPts val="0"/>
              </a:spcAft>
              <a:buNone/>
            </a:pPr>
            <a:r>
              <a:rPr lang="en-US" sz="1200">
                <a:latin typeface="Twentieth Century"/>
                <a:ea typeface="Twentieth Century"/>
                <a:cs typeface="Twentieth Century"/>
                <a:sym typeface="Twentieth Century"/>
              </a:rPr>
              <a:t>Male: 49% </a:t>
            </a:r>
            <a:endParaRPr/>
          </a:p>
        </p:txBody>
      </p:sp>
      <p:sp>
        <p:nvSpPr>
          <p:cNvPr id="346" name="Google Shape;34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Describe the intervention components and resources. </a:t>
            </a:r>
          </a:p>
          <a:p>
            <a:pPr marL="0" lvl="0" indent="0" algn="l" rtl="0">
              <a:spcBef>
                <a:spcPts val="0"/>
              </a:spcBef>
              <a:spcAft>
                <a:spcPts val="0"/>
              </a:spcAft>
              <a:buNone/>
            </a:pPr>
            <a:r>
              <a:rPr lang="en-US" sz="1200" b="0" i="0" u="none" strike="noStrike" cap="none">
                <a:solidFill>
                  <a:schemeClr val="dk1"/>
                </a:solidFill>
                <a:effectLst/>
                <a:latin typeface="Calibri"/>
                <a:ea typeface="Calibri"/>
                <a:cs typeface="Calibri"/>
                <a:sym typeface="Calibri"/>
              </a:rPr>
              <a:t>The intervention included the garden installation (6 fruit and 6 vegetable gardens), the Garden Activity Guide booklet and a Wall chart to record activities, and the visit of a garden research assistant.</a:t>
            </a: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56" name="Google Shape;35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garden was:</a:t>
            </a:r>
            <a:endParaRPr/>
          </a:p>
          <a:p>
            <a:pPr marL="171450" lvl="0" indent="-171450" algn="l" rtl="0">
              <a:spcBef>
                <a:spcPts val="0"/>
              </a:spcBef>
              <a:spcAft>
                <a:spcPts val="0"/>
              </a:spcAft>
              <a:buClr>
                <a:schemeClr val="dk1"/>
              </a:buClr>
              <a:buSzPts val="1200"/>
              <a:buFont typeface="Arial"/>
              <a:buChar char="•"/>
            </a:pPr>
            <a:r>
              <a:rPr lang="en-US" b="1"/>
              <a:t>Six 8’ x 2’ (10” high) raised beds</a:t>
            </a:r>
            <a:endParaRPr/>
          </a:p>
          <a:p>
            <a:pPr marL="171450" lvl="0" indent="-171450" algn="l" rtl="0">
              <a:spcBef>
                <a:spcPts val="0"/>
              </a:spcBef>
              <a:spcAft>
                <a:spcPts val="0"/>
              </a:spcAft>
              <a:buClr>
                <a:schemeClr val="dk1"/>
              </a:buClr>
              <a:buSzPts val="1200"/>
              <a:buFont typeface="Arial"/>
              <a:buChar char="•"/>
            </a:pPr>
            <a:r>
              <a:rPr lang="en-US"/>
              <a:t>Planted with the the same Fruits and Vegetables that were offered during the snack sessions. </a:t>
            </a:r>
            <a:endParaRPr/>
          </a:p>
          <a:p>
            <a:pPr marL="628650" lvl="1" indent="-171450" algn="l" rtl="0">
              <a:spcBef>
                <a:spcPts val="0"/>
              </a:spcBef>
              <a:spcAft>
                <a:spcPts val="0"/>
              </a:spcAft>
              <a:buClr>
                <a:schemeClr val="dk1"/>
              </a:buClr>
              <a:buSzPts val="1200"/>
              <a:buFont typeface="Arial"/>
              <a:buChar char="•"/>
            </a:pPr>
            <a:r>
              <a:rPr lang="en-US"/>
              <a:t>Fruit:  blueberries, watermelon, blackberries, cantaloupe, strawberries</a:t>
            </a:r>
            <a:endParaRPr/>
          </a:p>
          <a:p>
            <a:pPr marL="628650" lvl="1" indent="-171450" algn="l" rtl="0">
              <a:spcBef>
                <a:spcPts val="0"/>
              </a:spcBef>
              <a:spcAft>
                <a:spcPts val="0"/>
              </a:spcAft>
              <a:buClr>
                <a:schemeClr val="dk1"/>
              </a:buClr>
              <a:buSzPts val="1200"/>
              <a:buFont typeface="Arial"/>
              <a:buChar char="•"/>
            </a:pPr>
            <a:r>
              <a:rPr lang="en-US"/>
              <a:t>Veg: red pepper, cucumber, green beans, zucchini, yellow squash, cherry tomato</a:t>
            </a:r>
            <a:endParaRPr/>
          </a:p>
        </p:txBody>
      </p:sp>
      <p:sp>
        <p:nvSpPr>
          <p:cNvPr id="365" name="Google Shape;36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Helvetica Neue"/>
              <a:buNone/>
            </a:pPr>
            <a:fld id="{00000000-1234-1234-1234-123412341234}" type="slidenum">
              <a:rPr lang="en-US" sz="1200" b="0" i="0" u="none" strike="noStrike" cap="none">
                <a:solidFill>
                  <a:srgbClr val="000000"/>
                </a:solidFill>
                <a:latin typeface="Helvetica Neue"/>
                <a:ea typeface="Helvetica Neue"/>
                <a:cs typeface="Helvetica Neue"/>
                <a:sym typeface="Helvetica Neue"/>
              </a:rPr>
              <a:t>8</a:t>
            </a:fld>
            <a:endParaRPr sz="1200" b="0" i="0" u="none" strike="noStrike" cap="none">
              <a:solidFill>
                <a:srgbClr val="000000"/>
              </a:solidFill>
              <a:latin typeface="Helvetica Neue"/>
              <a:ea typeface="Helvetica Neue"/>
              <a:cs typeface="Helvetica Neue"/>
              <a:sym typeface="Helvetica Neue"/>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6" name="Google Shape;37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a:t>The </a:t>
            </a:r>
            <a:r>
              <a:rPr lang="en-US" sz="1200" b="0" i="0" u="none" strike="noStrike" cap="none">
                <a:solidFill>
                  <a:schemeClr val="dk1"/>
                </a:solidFill>
                <a:effectLst/>
                <a:latin typeface="Calibri"/>
                <a:ea typeface="Calibri"/>
                <a:cs typeface="Calibri"/>
                <a:sym typeface="Calibri"/>
              </a:rPr>
              <a:t>Garden Activity Guide booklet included 12 gardening activities and information about the fruits and vegetables planted in the garden.</a:t>
            </a:r>
          </a:p>
          <a:p>
            <a:pPr marL="0" lvl="0" indent="0" algn="l" rtl="0">
              <a:spcBef>
                <a:spcPts val="0"/>
              </a:spcBef>
              <a:spcAft>
                <a:spcPts val="0"/>
              </a:spcAft>
              <a:buNone/>
            </a:pPr>
            <a:endParaRPr/>
          </a:p>
        </p:txBody>
      </p:sp>
      <p:sp>
        <p:nvSpPr>
          <p:cNvPr id="377" name="Google Shape;37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4" name="Google Shape;38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a:t>The wall calendar “Our Gardening Activities” served as a log of the gardening activities, day by day, and week by week. </a:t>
            </a:r>
            <a:endParaRPr lang="en-US" sz="1200" b="0" i="0" u="none" strike="noStrike" cap="none">
              <a:solidFill>
                <a:schemeClr val="dk1"/>
              </a:solidFill>
              <a:effectLst/>
              <a:latin typeface="Calibri"/>
              <a:ea typeface="Calibri"/>
              <a:cs typeface="Calibri"/>
              <a:sym typeface="Calibri"/>
            </a:endParaRPr>
          </a:p>
          <a:p>
            <a:r>
              <a:rPr lang="en-US" sz="1200" b="0" i="0" u="none" strike="noStrike" cap="none">
                <a:solidFill>
                  <a:schemeClr val="dk1"/>
                </a:solidFill>
                <a:effectLst/>
                <a:latin typeface="Calibri"/>
                <a:ea typeface="Calibri"/>
                <a:cs typeface="Calibri"/>
                <a:sym typeface="Calibri"/>
              </a:rPr>
              <a:t>Additionally, the garden research assistant kept a record of the activities noted in the Wall chart and the classroom.</a:t>
            </a: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85" name="Google Shape;38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200" b="0" i="0" u="none" strike="noStrike" cap="none">
                <a:solidFill>
                  <a:schemeClr val="dk1"/>
                </a:solidFill>
                <a:effectLst/>
                <a:latin typeface="Calibri"/>
                <a:ea typeface="Calibri"/>
                <a:cs typeface="Calibri"/>
                <a:sym typeface="Calibri"/>
              </a:rPr>
              <a:t>Examples of activity pages from the Garden Activity Guide.</a:t>
            </a:r>
          </a:p>
          <a:p>
            <a:r>
              <a:rPr lang="en-US" sz="1200" b="0" i="0" u="none" strike="noStrike" cap="none">
                <a:solidFill>
                  <a:schemeClr val="dk1"/>
                </a:solidFill>
                <a:effectLst/>
                <a:latin typeface="Calibri"/>
                <a:ea typeface="Calibri"/>
                <a:cs typeface="Calibri"/>
                <a:sym typeface="Calibri"/>
              </a:rPr>
              <a:t>The activity pages include the following: </a:t>
            </a:r>
          </a:p>
          <a:p>
            <a:pPr lvl="0"/>
            <a:r>
              <a:rPr lang="en-US" sz="1200" b="0" i="0" u="none" strike="noStrike" cap="none">
                <a:solidFill>
                  <a:schemeClr val="dk1"/>
                </a:solidFill>
                <a:effectLst/>
                <a:latin typeface="Calibri"/>
                <a:ea typeface="Calibri"/>
                <a:cs typeface="Calibri"/>
                <a:sym typeface="Calibri"/>
              </a:rPr>
              <a:t>Description of the activity</a:t>
            </a:r>
          </a:p>
          <a:p>
            <a:pPr lvl="0"/>
            <a:r>
              <a:rPr lang="en-US" sz="1200" b="0" i="0" u="none" strike="noStrike" cap="none">
                <a:solidFill>
                  <a:schemeClr val="dk1"/>
                </a:solidFill>
                <a:effectLst/>
                <a:latin typeface="Calibri"/>
                <a:ea typeface="Calibri"/>
                <a:cs typeface="Calibri"/>
                <a:sym typeface="Calibri"/>
              </a:rPr>
              <a:t>Vocabulary</a:t>
            </a:r>
          </a:p>
          <a:p>
            <a:pPr lvl="0"/>
            <a:r>
              <a:rPr lang="en-US" sz="1200" b="0" i="0" u="none" strike="noStrike" cap="none">
                <a:solidFill>
                  <a:schemeClr val="dk1"/>
                </a:solidFill>
                <a:effectLst/>
                <a:latin typeface="Calibri"/>
                <a:ea typeface="Calibri"/>
                <a:cs typeface="Calibri"/>
                <a:sym typeface="Calibri"/>
              </a:rPr>
              <a:t>Suggested activities</a:t>
            </a:r>
          </a:p>
          <a:p>
            <a:pPr lvl="0"/>
            <a:r>
              <a:rPr lang="en-US" sz="1200" b="0" i="0" u="none" strike="noStrike" cap="none">
                <a:solidFill>
                  <a:schemeClr val="dk1"/>
                </a:solidFill>
                <a:effectLst/>
                <a:latin typeface="Calibri"/>
                <a:ea typeface="Calibri"/>
                <a:cs typeface="Calibri"/>
                <a:sym typeface="Calibri"/>
              </a:rPr>
              <a:t>Fun facts</a:t>
            </a:r>
          </a:p>
          <a:p>
            <a:pPr lvl="0"/>
            <a:r>
              <a:rPr lang="en-US" sz="1200" b="0" i="0" u="none" strike="noStrike" cap="none">
                <a:solidFill>
                  <a:schemeClr val="dk1"/>
                </a:solidFill>
                <a:effectLst/>
                <a:latin typeface="Calibri"/>
                <a:ea typeface="Calibri"/>
                <a:cs typeface="Calibri"/>
                <a:sym typeface="Calibri"/>
              </a:rPr>
              <a:t>Book suggestions</a:t>
            </a:r>
          </a:p>
          <a:p>
            <a:pPr marL="0" lvl="0" indent="0" algn="l" rtl="0">
              <a:spcBef>
                <a:spcPts val="0"/>
              </a:spcBef>
              <a:spcAft>
                <a:spcPts val="0"/>
              </a:spcAft>
              <a:buNone/>
            </a:pPr>
            <a:endParaRPr/>
          </a:p>
        </p:txBody>
      </p:sp>
      <p:sp>
        <p:nvSpPr>
          <p:cNvPr id="396" name="Google Shape;396;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2" name="Google Shape;402;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Explain how physical activity was measured. Actigraph GT3X_ Accelerometers were used. They were attached at waist with nylon belt and worn during the day at the childcare center.  These allowed us to know the Moderate to Vigorous Physical Activity (MVPA): minutes per day and the Sedentary time: minutes per day.</a:t>
            </a:r>
            <a:endParaRPr/>
          </a:p>
        </p:txBody>
      </p:sp>
      <p:sp>
        <p:nvSpPr>
          <p:cNvPr id="403" name="Google Shape;403;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rPr>
              <a:t>Our data answered of whether the garden intervention affected children’s </a:t>
            </a:r>
            <a:r>
              <a:rPr lang="en-US" sz="1200" b="0">
                <a:solidFill>
                  <a:schemeClr val="dk1"/>
                </a:solidFill>
              </a:rPr>
              <a:t>Moderate to Vigorous Physical Activity? Yes, it did. Physical activity increased. Intervention effects were statistically significant for MVPA [controlling for accelerometry wear time, number days with no outside time (0-2), number of days with rain (0-2) and cohort (year 1 or 2). </a:t>
            </a:r>
            <a:endParaRPr/>
          </a:p>
          <a:p>
            <a:pPr marL="0" lvl="0" indent="0" algn="l" rtl="0">
              <a:spcBef>
                <a:spcPts val="0"/>
              </a:spcBef>
              <a:spcAft>
                <a:spcPts val="0"/>
              </a:spcAft>
              <a:buNone/>
            </a:pPr>
            <a:r>
              <a:rPr lang="en-US" sz="1200" b="0">
                <a:solidFill>
                  <a:schemeClr val="dk1"/>
                </a:solidFill>
              </a:rPr>
              <a:t>Our data also told us if the garden affected children’s sedentary behavior. </a:t>
            </a:r>
            <a:r>
              <a:rPr lang="en-US" sz="1200" b="0">
                <a:solidFill>
                  <a:srgbClr val="000000"/>
                </a:solidFill>
              </a:rPr>
              <a:t>Yes, it did. Sedentary time decreased. Intervention effects were statistically significant and in the expected direction for sedentary behavior.</a:t>
            </a:r>
            <a:endParaRPr sz="1050" b="0">
              <a:solidFill>
                <a:srgbClr val="000000"/>
              </a:solidFill>
            </a:endParaRPr>
          </a:p>
          <a:p>
            <a:pPr marL="0" lvl="0" indent="0" algn="l" rtl="0">
              <a:spcBef>
                <a:spcPts val="0"/>
              </a:spcBef>
              <a:spcAft>
                <a:spcPts val="0"/>
              </a:spcAft>
              <a:buNone/>
            </a:pPr>
            <a:endParaRPr sz="1200" b="0">
              <a:solidFill>
                <a:schemeClr val="dk1"/>
              </a:solidFill>
            </a:endParaRPr>
          </a:p>
          <a:p>
            <a:pPr marL="0" lvl="0" indent="0" algn="l" rtl="0">
              <a:spcBef>
                <a:spcPts val="0"/>
              </a:spcBef>
              <a:spcAft>
                <a:spcPts val="0"/>
              </a:spcAft>
              <a:buNone/>
            </a:pPr>
            <a:endParaRPr/>
          </a:p>
        </p:txBody>
      </p:sp>
      <p:sp>
        <p:nvSpPr>
          <p:cNvPr id="411" name="Google Shape;41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14350" marR="0" lvl="0" indent="-3429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The intervention group achieved 6 more minutes MVPA/day and 14 minutes less sedentary time/day, compared to the control group.</a:t>
            </a:r>
          </a:p>
          <a:p>
            <a:pPr marL="514350" lvl="0" indent="-342900" algn="l" rtl="0">
              <a:spcBef>
                <a:spcPts val="0"/>
              </a:spcBef>
              <a:spcAft>
                <a:spcPts val="0"/>
              </a:spcAft>
              <a:buNone/>
            </a:pPr>
            <a:endParaRPr/>
          </a:p>
          <a:p>
            <a:pPr marL="0" lvl="0" indent="0" algn="l" rtl="0">
              <a:spcBef>
                <a:spcPts val="0"/>
              </a:spcBef>
              <a:spcAft>
                <a:spcPts val="0"/>
              </a:spcAft>
              <a:buNone/>
            </a:pPr>
            <a:endParaRPr/>
          </a:p>
        </p:txBody>
      </p:sp>
      <p:sp>
        <p:nvSpPr>
          <p:cNvPr id="422" name="Google Shape;42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solidFill>
                  <a:srgbClr val="FF0000"/>
                </a:solidFill>
              </a:rPr>
              <a:t>Describe graphs and results.</a:t>
            </a:r>
            <a:endParaRPr>
              <a:solidFill>
                <a:srgbClr val="FF0000"/>
              </a:solidFill>
            </a:endParaRPr>
          </a:p>
        </p:txBody>
      </p:sp>
      <p:sp>
        <p:nvSpPr>
          <p:cNvPr id="433" name="Google Shape;43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9" name="Google Shape;44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Conclusions described. </a:t>
            </a:r>
            <a:r>
              <a:rPr lang="en-US" sz="1200">
                <a:solidFill>
                  <a:schemeClr val="dk1"/>
                </a:solidFill>
              </a:rPr>
              <a:t>Does the garden intervention affect children’s </a:t>
            </a:r>
            <a:r>
              <a:rPr lang="en-US" sz="1200" b="0">
                <a:solidFill>
                  <a:schemeClr val="dk1"/>
                </a:solidFill>
              </a:rPr>
              <a:t>Moderate to Vigorous Physical Activity</a:t>
            </a:r>
            <a:r>
              <a:rPr lang="en-US" sz="1200">
                <a:solidFill>
                  <a:schemeClr val="dk1"/>
                </a:solidFill>
              </a:rPr>
              <a:t>? </a:t>
            </a:r>
            <a:r>
              <a:rPr lang="en-US" sz="1200">
                <a:solidFill>
                  <a:srgbClr val="C00000"/>
                </a:solidFill>
              </a:rPr>
              <a:t>Yes.</a:t>
            </a:r>
            <a:r>
              <a:rPr lang="en-US" sz="1200">
                <a:solidFill>
                  <a:schemeClr val="dk1"/>
                </a:solidFill>
              </a:rPr>
              <a:t> Did the garden intervention affect </a:t>
            </a:r>
            <a:r>
              <a:rPr lang="en-US" sz="1200" b="0">
                <a:solidFill>
                  <a:schemeClr val="dk1"/>
                </a:solidFill>
              </a:rPr>
              <a:t>children’s sedentary behavior? </a:t>
            </a:r>
            <a:r>
              <a:rPr lang="en-US" sz="1200" b="0">
                <a:solidFill>
                  <a:srgbClr val="C00000"/>
                </a:solidFill>
              </a:rPr>
              <a:t>Yes, and this is c</a:t>
            </a:r>
            <a:r>
              <a:rPr lang="en-US"/>
              <a:t>onsistent with prior research; garden intervention increased children’s MVPA and reduced sedentary behavior. Our findings extend prior findings to early childhood and to the under-studied childcare context.</a:t>
            </a:r>
            <a:r>
              <a:rPr lang="en-US" sz="1200">
                <a:solidFill>
                  <a:schemeClr val="dk1"/>
                </a:solidFill>
              </a:rPr>
              <a:t> Does </a:t>
            </a:r>
            <a:r>
              <a:rPr lang="en-US" sz="1200" b="0">
                <a:solidFill>
                  <a:schemeClr val="dk1"/>
                </a:solidFill>
              </a:rPr>
              <a:t>age</a:t>
            </a:r>
            <a:r>
              <a:rPr lang="en-US" sz="1200">
                <a:solidFill>
                  <a:schemeClr val="dk1"/>
                </a:solidFill>
              </a:rPr>
              <a:t> moderate the effect of garden on Moderate to Vigorous Physical Activity? </a:t>
            </a:r>
            <a:r>
              <a:rPr lang="en-US" sz="1200">
                <a:solidFill>
                  <a:srgbClr val="C00000"/>
                </a:solidFill>
              </a:rPr>
              <a:t>Yes, it does.</a:t>
            </a:r>
            <a:r>
              <a:rPr lang="en-US" sz="1200">
                <a:solidFill>
                  <a:schemeClr val="dk1"/>
                </a:solidFill>
              </a:rPr>
              <a:t> And on sedentary behavior?  </a:t>
            </a:r>
            <a:r>
              <a:rPr lang="en-US" sz="1200">
                <a:solidFill>
                  <a:srgbClr val="C00000"/>
                </a:solidFill>
              </a:rPr>
              <a:t>Yes. </a:t>
            </a:r>
            <a:r>
              <a:rPr lang="en-US" sz="1200"/>
              <a:t>Consistent with prior research and popular knowledge </a:t>
            </a:r>
            <a:r>
              <a:rPr lang="en-US" sz="1200" b="1"/>
              <a:t>“the earlier the better.” </a:t>
            </a:r>
            <a:r>
              <a:rPr lang="en-US" sz="1200"/>
              <a:t>Effects of the intervention were greater for the youngest children.</a:t>
            </a:r>
            <a:endParaRPr/>
          </a:p>
          <a:p>
            <a:pPr marL="0" lvl="0" indent="0" algn="l" rtl="0">
              <a:lnSpc>
                <a:spcPct val="90000"/>
              </a:lnSpc>
              <a:spcBef>
                <a:spcPts val="0"/>
              </a:spcBef>
              <a:spcAft>
                <a:spcPts val="0"/>
              </a:spcAft>
              <a:buNone/>
            </a:pPr>
            <a:endParaRPr/>
          </a:p>
          <a:p>
            <a:pPr marL="0" lvl="0" indent="0" algn="l" rtl="0">
              <a:spcBef>
                <a:spcPts val="420"/>
              </a:spcBef>
              <a:spcAft>
                <a:spcPts val="0"/>
              </a:spcAft>
              <a:buNone/>
            </a:pPr>
            <a:endParaRPr b="0"/>
          </a:p>
        </p:txBody>
      </p:sp>
      <p:sp>
        <p:nvSpPr>
          <p:cNvPr id="450" name="Google Shape;45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t>Moving to the results we gathered in our experiment (</a:t>
            </a:r>
            <a:r>
              <a:rPr lang="en-US" sz="1200" b="0" i="0" u="none" strike="noStrike" cap="none">
                <a:solidFill>
                  <a:schemeClr val="dk1"/>
                </a:solidFill>
                <a:effectLst/>
                <a:latin typeface="Calibri"/>
                <a:ea typeface="Calibri"/>
                <a:cs typeface="Calibri"/>
                <a:sym typeface="Calibri"/>
              </a:rPr>
              <a:t>This is a </a:t>
            </a:r>
            <a:r>
              <a:rPr lang="en-US" sz="1200" b="1" i="0" u="none" strike="noStrike" cap="none">
                <a:solidFill>
                  <a:schemeClr val="dk1"/>
                </a:solidFill>
                <a:effectLst/>
                <a:latin typeface="Calibri"/>
                <a:ea typeface="Calibri"/>
                <a:cs typeface="Calibri"/>
                <a:sym typeface="Calibri"/>
              </a:rPr>
              <a:t>Title</a:t>
            </a:r>
            <a:r>
              <a:rPr lang="en-US" sz="1200" b="0" i="0" u="none" strike="noStrike" cap="none">
                <a:solidFill>
                  <a:schemeClr val="dk1"/>
                </a:solidFill>
                <a:effectLst/>
                <a:latin typeface="Calibri"/>
                <a:ea typeface="Calibri"/>
                <a:cs typeface="Calibri"/>
                <a:sym typeface="Calibri"/>
              </a:rPr>
              <a:t> page transitioning to the results of the Randomized Controlled Trial). </a:t>
            </a:r>
          </a:p>
        </p:txBody>
      </p:sp>
      <p:sp>
        <p:nvSpPr>
          <p:cNvPr id="462" name="Google Shape;46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 name="Google Shape;46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200" b="0" i="0" u="none" strike="noStrike" cap="none">
                <a:solidFill>
                  <a:schemeClr val="dk1"/>
                </a:solidFill>
                <a:effectLst/>
                <a:latin typeface="Calibri"/>
                <a:ea typeface="Calibri"/>
                <a:cs typeface="Calibri"/>
                <a:sym typeface="Calibri"/>
              </a:rPr>
              <a:t>COLEAFS measures included:</a:t>
            </a:r>
          </a:p>
          <a:p>
            <a:r>
              <a:rPr lang="en-US" sz="1200" b="0" i="0" u="none" strike="noStrike" cap="none">
                <a:solidFill>
                  <a:schemeClr val="dk1"/>
                </a:solidFill>
                <a:effectLst/>
                <a:latin typeface="Calibri"/>
                <a:ea typeface="Calibri"/>
                <a:cs typeface="Calibri"/>
                <a:sym typeface="Calibri"/>
              </a:rPr>
              <a:t>- Activity at snack time for identification of fruit and vegetables using an I-Pad.</a:t>
            </a:r>
          </a:p>
          <a:p>
            <a:r>
              <a:rPr lang="en-US" sz="1200" b="0" i="0" u="none" strike="noStrike" cap="none">
                <a:solidFill>
                  <a:schemeClr val="dk1"/>
                </a:solidFill>
                <a:effectLst/>
                <a:latin typeface="Calibri"/>
                <a:ea typeface="Calibri"/>
                <a:cs typeface="Calibri"/>
                <a:sym typeface="Calibri"/>
              </a:rPr>
              <a:t>- Tasting session at snack time.</a:t>
            </a:r>
          </a:p>
          <a:p>
            <a:pPr marL="0" lvl="0" indent="0" algn="l" rtl="0">
              <a:spcBef>
                <a:spcPts val="0"/>
              </a:spcBef>
              <a:spcAft>
                <a:spcPts val="0"/>
              </a:spcAft>
              <a:buNone/>
            </a:pPr>
            <a:endParaRPr/>
          </a:p>
        </p:txBody>
      </p:sp>
      <p:sp>
        <p:nvSpPr>
          <p:cNvPr id="469" name="Google Shape;469;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r>
              <a:rPr lang="en-US" sz="1200" b="0" i="0" u="none" strike="noStrike" cap="none">
                <a:solidFill>
                  <a:schemeClr val="dk1"/>
                </a:solidFill>
                <a:effectLst/>
                <a:latin typeface="Calibri"/>
                <a:ea typeface="Calibri"/>
                <a:cs typeface="Calibri"/>
                <a:sym typeface="Calibri"/>
              </a:rPr>
              <a:t>Research question and findings: </a:t>
            </a:r>
          </a:p>
          <a:p>
            <a:pPr marL="0" lvl="0" indent="0" algn="just" rtl="0">
              <a:spcBef>
                <a:spcPts val="0"/>
              </a:spcBef>
              <a:spcAft>
                <a:spcPts val="0"/>
              </a:spcAft>
              <a:buNone/>
            </a:pPr>
            <a:r>
              <a:rPr lang="en-US" sz="1200" b="0" i="0" u="none" strike="noStrike" cap="none">
                <a:solidFill>
                  <a:schemeClr val="dk1"/>
                </a:solidFill>
                <a:effectLst/>
                <a:latin typeface="Calibri"/>
                <a:ea typeface="Calibri"/>
                <a:cs typeface="Calibri"/>
                <a:sym typeface="Calibri"/>
              </a:rPr>
              <a:t>First question, did the garden intervention impact children's FV identification? </a:t>
            </a:r>
          </a:p>
          <a:p>
            <a:r>
              <a:rPr lang="en-US" sz="1200" b="1" i="0" u="none" strike="noStrike" cap="none">
                <a:solidFill>
                  <a:schemeClr val="dk1"/>
                </a:solidFill>
                <a:effectLst/>
                <a:latin typeface="Calibri"/>
                <a:ea typeface="Calibri"/>
                <a:cs typeface="Calibri"/>
                <a:sym typeface="Calibri"/>
              </a:rPr>
              <a:t>Yes,</a:t>
            </a:r>
            <a:r>
              <a:rPr lang="en-US" sz="1200" b="0" i="0" u="none" strike="noStrike" cap="none">
                <a:solidFill>
                  <a:schemeClr val="dk1"/>
                </a:solidFill>
                <a:effectLst/>
                <a:latin typeface="Calibri"/>
                <a:ea typeface="Calibri"/>
                <a:cs typeface="Calibri"/>
                <a:sym typeface="Calibri"/>
              </a:rPr>
              <a:t> intervention effects were statistically significant and in the expected direction. </a:t>
            </a:r>
          </a:p>
          <a:p>
            <a:endParaRPr lang="en-US" sz="1200" b="0" i="0" u="none" strike="noStrike" cap="none">
              <a:solidFill>
                <a:schemeClr val="dk1"/>
              </a:solidFill>
              <a:effectLst/>
              <a:latin typeface="Calibri"/>
              <a:ea typeface="Calibri"/>
              <a:cs typeface="Calibri"/>
              <a:sym typeface="Calibri"/>
            </a:endParaRPr>
          </a:p>
          <a:p>
            <a:r>
              <a:rPr lang="en-US" sz="1200" b="0" i="0" u="none" strike="noStrike" cap="none">
                <a:solidFill>
                  <a:schemeClr val="dk1"/>
                </a:solidFill>
                <a:effectLst/>
                <a:latin typeface="Calibri"/>
                <a:ea typeface="Calibri"/>
                <a:cs typeface="Calibri"/>
                <a:sym typeface="Calibri"/>
              </a:rPr>
              <a:t>Second did the garden impact if children like FV? </a:t>
            </a:r>
          </a:p>
          <a:p>
            <a:r>
              <a:rPr lang="en-US" sz="1200" b="0" i="0" u="none" strike="noStrike" cap="none">
                <a:solidFill>
                  <a:schemeClr val="dk1"/>
                </a:solidFill>
                <a:effectLst/>
                <a:latin typeface="Calibri"/>
                <a:ea typeface="Calibri"/>
                <a:cs typeface="Calibri"/>
                <a:sym typeface="Calibri"/>
              </a:rPr>
              <a:t>In this case, the intervention did not show statistical significance.  </a:t>
            </a:r>
          </a:p>
          <a:p>
            <a:r>
              <a:rPr lang="en-US" sz="1200" b="0" i="0" u="none" strike="noStrike" cap="none">
                <a:solidFill>
                  <a:schemeClr val="dk1"/>
                </a:solidFill>
                <a:effectLst/>
                <a:latin typeface="Calibri"/>
                <a:ea typeface="Calibri"/>
                <a:cs typeface="Calibri"/>
                <a:sym typeface="Calibri"/>
              </a:rPr>
              <a:t> </a:t>
            </a:r>
          </a:p>
          <a:p>
            <a:pPr lvl="0"/>
            <a:r>
              <a:rPr lang="en-US" sz="1200" b="0" i="0" u="none" strike="noStrike" cap="none">
                <a:solidFill>
                  <a:schemeClr val="dk1"/>
                </a:solidFill>
                <a:effectLst/>
                <a:latin typeface="Calibri"/>
                <a:ea typeface="Calibri"/>
                <a:cs typeface="Calibri"/>
                <a:sym typeface="Calibri"/>
              </a:rPr>
              <a:t>Third question was whether garden impacts FV consumption in tasting sessions?  </a:t>
            </a:r>
          </a:p>
          <a:p>
            <a:pPr lvl="0"/>
            <a:r>
              <a:rPr lang="en-US" sz="1200" b="1" i="0" u="none" strike="noStrike" cap="none">
                <a:solidFill>
                  <a:schemeClr val="dk1"/>
                </a:solidFill>
                <a:effectLst/>
                <a:latin typeface="Calibri"/>
                <a:ea typeface="Calibri"/>
                <a:cs typeface="Calibri"/>
                <a:sym typeface="Calibri"/>
              </a:rPr>
              <a:t>Yes,</a:t>
            </a:r>
            <a:r>
              <a:rPr lang="en-US" sz="1200" b="0" i="0" u="none" strike="noStrike" cap="none">
                <a:solidFill>
                  <a:schemeClr val="dk1"/>
                </a:solidFill>
                <a:effectLst/>
                <a:latin typeface="Calibri"/>
                <a:ea typeface="Calibri"/>
                <a:cs typeface="Calibri"/>
                <a:sym typeface="Calibri"/>
              </a:rPr>
              <a:t> effects were statistically significant. </a:t>
            </a:r>
          </a:p>
          <a:p>
            <a:r>
              <a:rPr lang="en-US" sz="1200" b="0" i="0" u="none" strike="noStrike" cap="none">
                <a:solidFill>
                  <a:schemeClr val="dk1"/>
                </a:solidFill>
                <a:effectLst/>
                <a:latin typeface="Calibri"/>
                <a:ea typeface="Calibri"/>
                <a:cs typeface="Calibri"/>
                <a:sym typeface="Calibri"/>
              </a:rPr>
              <a:t> </a:t>
            </a:r>
          </a:p>
          <a:p>
            <a:r>
              <a:rPr lang="en-US" sz="1200" b="0" i="0" u="none" strike="noStrike" cap="none">
                <a:solidFill>
                  <a:schemeClr val="dk1"/>
                </a:solidFill>
                <a:effectLst/>
                <a:latin typeface="Calibri"/>
                <a:ea typeface="Calibri"/>
                <a:cs typeface="Calibri"/>
                <a:sym typeface="Calibri"/>
              </a:rPr>
              <a:t>The bottom line is that children who received the garden intervention (FARM to ECE proximal) are expected to eat ~25 grams more fruit and ~14 grams more vegetables  during snack time</a:t>
            </a:r>
          </a:p>
          <a:p>
            <a:r>
              <a:rPr lang="en-US" sz="1200" b="0" i="0" u="none" strike="noStrike" cap="none">
                <a:solidFill>
                  <a:schemeClr val="dk1"/>
                </a:solidFill>
                <a:effectLst/>
                <a:latin typeface="Calibri"/>
                <a:ea typeface="Calibri"/>
                <a:cs typeface="Calibri"/>
                <a:sym typeface="Calibri"/>
              </a:rPr>
              <a:t> (~ 39 grams more FV combined). </a:t>
            </a:r>
          </a:p>
          <a:p>
            <a:pPr marL="0" lvl="0" indent="0" algn="l" rtl="0">
              <a:spcBef>
                <a:spcPts val="0"/>
              </a:spcBef>
              <a:spcAft>
                <a:spcPts val="0"/>
              </a:spcAft>
              <a:buNone/>
            </a:pPr>
            <a:endParaRPr/>
          </a:p>
        </p:txBody>
      </p:sp>
      <p:sp>
        <p:nvSpPr>
          <p:cNvPr id="478" name="Google Shape;478;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200" b="1" i="0" u="none" strike="noStrike" cap="none">
                <a:solidFill>
                  <a:srgbClr val="000000"/>
                </a:solidFill>
                <a:latin typeface="Calibri" panose="020F0502020204030204" pitchFamily="34" charset="0"/>
                <a:ea typeface="Calibri"/>
                <a:cs typeface="Calibri" panose="020F0502020204030204" pitchFamily="34" charset="0"/>
                <a:sym typeface="Calibri"/>
              </a:rPr>
              <a:t>Childcare Outdoor Learning Environments as Active Food Systems (</a:t>
            </a:r>
            <a:r>
              <a:rPr lang="en-US" sz="1200" b="0" i="0" u="none" strike="noStrike" cap="none">
                <a:solidFill>
                  <a:schemeClr val="dk1"/>
                </a:solidFill>
                <a:effectLst/>
                <a:latin typeface="Calibri"/>
                <a:ea typeface="Calibri"/>
                <a:cs typeface="Calibri"/>
                <a:sym typeface="Calibri"/>
              </a:rPr>
              <a:t>COLEAFS) was an integrated proposal (Research, Education, Extension components). The research findings are included in educational resources, </a:t>
            </a:r>
            <a:r>
              <a:rPr lang="en-US" sz="1200" b="0" i="0" u="none" strike="noStrike" cap="none" err="1">
                <a:solidFill>
                  <a:schemeClr val="dk1"/>
                </a:solidFill>
                <a:effectLst/>
                <a:latin typeface="Calibri"/>
                <a:ea typeface="Calibri"/>
                <a:cs typeface="Calibri"/>
                <a:sym typeface="Calibri"/>
              </a:rPr>
              <a:t>InfoSheets</a:t>
            </a:r>
            <a:r>
              <a:rPr lang="en-US" sz="1200" b="0" i="0" u="none" strike="noStrike" cap="none">
                <a:solidFill>
                  <a:schemeClr val="dk1"/>
                </a:solidFill>
                <a:effectLst/>
                <a:latin typeface="Calibri"/>
                <a:ea typeface="Calibri"/>
                <a:cs typeface="Calibri"/>
                <a:sym typeface="Calibri"/>
              </a:rPr>
              <a:t>, and courses. The long-term goal of the project is to “influence childcare gardening practices and policies (licensing regulations, accreditation standards).” </a:t>
            </a:r>
            <a:r>
              <a:rPr lang="en-US" sz="1200" b="1" i="0" u="none" strike="noStrike" cap="none">
                <a:solidFill>
                  <a:schemeClr val="dk1"/>
                </a:solidFill>
                <a:effectLst/>
                <a:latin typeface="Calibri"/>
                <a:ea typeface="Calibri"/>
                <a:cs typeface="Calibri"/>
                <a:sym typeface="Calibri"/>
              </a:rPr>
              <a:t>All child care centers should have a fruit and vegetable garden</a:t>
            </a:r>
            <a:r>
              <a:rPr lang="en-US" b="1">
                <a:effectLst/>
              </a:rPr>
              <a:t> </a:t>
            </a:r>
            <a:endParaRPr b="1"/>
          </a:p>
        </p:txBody>
      </p:sp>
      <p:sp>
        <p:nvSpPr>
          <p:cNvPr id="492" name="Google Shape;492;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Helvetica Neue"/>
              <a:buNone/>
            </a:pPr>
            <a:fld id="{00000000-1234-1234-1234-123412341234}" type="slidenum">
              <a:rPr lang="en-US" sz="1200" b="0" i="0" u="none" strike="noStrike" cap="none">
                <a:solidFill>
                  <a:srgbClr val="000000"/>
                </a:solidFill>
                <a:latin typeface="Helvetica Neue"/>
                <a:ea typeface="Helvetica Neue"/>
                <a:cs typeface="Helvetica Neue"/>
                <a:sym typeface="Helvetica Neue"/>
              </a:rPr>
              <a:t>20</a:t>
            </a:fld>
            <a:endParaRPr sz="1200" b="0" i="0" u="none" strike="noStrike" cap="none">
              <a:solidFill>
                <a:srgbClr val="000000"/>
              </a:solidFill>
              <a:latin typeface="Helvetica Neue"/>
              <a:ea typeface="Helvetica Neue"/>
              <a:cs typeface="Helvetica Neue"/>
              <a:sym typeface="Helvetica Neue"/>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Thank audience </a:t>
            </a:r>
            <a:endParaRPr/>
          </a:p>
        </p:txBody>
      </p:sp>
      <p:sp>
        <p:nvSpPr>
          <p:cNvPr id="506" name="Google Shape;50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5"/>
        <p:cNvGrpSpPr/>
        <p:nvPr/>
      </p:nvGrpSpPr>
      <p:grpSpPr>
        <a:xfrm>
          <a:off x="0" y="0"/>
          <a:ext cx="0" cy="0"/>
          <a:chOff x="0" y="0"/>
          <a:chExt cx="0" cy="0"/>
        </a:xfrm>
      </p:grpSpPr>
      <p:sp>
        <p:nvSpPr>
          <p:cNvPr id="26" name="Google Shape;26;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6"/>
          <p:cNvSpPr>
            <a:spLocks noGrp="1"/>
          </p:cNvSpPr>
          <p:nvPr>
            <p:ph type="pic" idx="2"/>
          </p:nvPr>
        </p:nvSpPr>
        <p:spPr>
          <a:xfrm>
            <a:off x="5183188" y="987425"/>
            <a:ext cx="6172200" cy="4873625"/>
          </a:xfrm>
          <a:prstGeom prst="rect">
            <a:avLst/>
          </a:prstGeom>
          <a:noFill/>
          <a:ln>
            <a:noFill/>
          </a:ln>
        </p:spPr>
      </p:sp>
      <p:sp>
        <p:nvSpPr>
          <p:cNvPr id="68" name="Google Shape;68;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lt1"/>
        </a:solidFill>
        <a:effectLst/>
      </p:bgPr>
    </p:bg>
    <p:spTree>
      <p:nvGrpSpPr>
        <p:cNvPr id="1" name="Shape 90"/>
        <p:cNvGrpSpPr/>
        <p:nvPr/>
      </p:nvGrpSpPr>
      <p:grpSpPr>
        <a:xfrm>
          <a:off x="0" y="0"/>
          <a:ext cx="0" cy="0"/>
          <a:chOff x="0" y="0"/>
          <a:chExt cx="0" cy="0"/>
        </a:xfrm>
      </p:grpSpPr>
      <p:sp>
        <p:nvSpPr>
          <p:cNvPr id="91" name="Google Shape;91;p25"/>
          <p:cNvSpPr txBox="1">
            <a:spLocks noGrp="1"/>
          </p:cNvSpPr>
          <p:nvPr>
            <p:ph type="title"/>
          </p:nvPr>
        </p:nvSpPr>
        <p:spPr>
          <a:xfrm>
            <a:off x="0" y="136525"/>
            <a:ext cx="12192000" cy="88204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venir"/>
              <a:buNone/>
              <a:defRPr sz="3600">
                <a:solidFill>
                  <a:schemeClr val="dk1"/>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5"/>
          <p:cNvSpPr txBox="1">
            <a:spLocks noGrp="1"/>
          </p:cNvSpPr>
          <p:nvPr>
            <p:ph type="body" idx="1"/>
          </p:nvPr>
        </p:nvSpPr>
        <p:spPr>
          <a:xfrm>
            <a:off x="1120000" y="1825625"/>
            <a:ext cx="10233800" cy="435133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solidFill>
                  <a:schemeClr val="dk1"/>
                </a:solidFill>
                <a:latin typeface="Avenir"/>
                <a:ea typeface="Avenir"/>
                <a:cs typeface="Avenir"/>
                <a:sym typeface="Avenir"/>
              </a:defRPr>
            </a:lvl1pPr>
            <a:lvl2pPr marL="914400" lvl="1" indent="-381000" algn="l">
              <a:lnSpc>
                <a:spcPct val="90000"/>
              </a:lnSpc>
              <a:spcBef>
                <a:spcPts val="500"/>
              </a:spcBef>
              <a:spcAft>
                <a:spcPts val="0"/>
              </a:spcAft>
              <a:buClr>
                <a:schemeClr val="dk1"/>
              </a:buClr>
              <a:buSzPts val="2400"/>
              <a:buChar char="•"/>
              <a:defRPr sz="2400">
                <a:solidFill>
                  <a:schemeClr val="dk1"/>
                </a:solidFill>
                <a:latin typeface="Avenir"/>
                <a:ea typeface="Avenir"/>
                <a:cs typeface="Avenir"/>
                <a:sym typeface="Avenir"/>
              </a:defRPr>
            </a:lvl2pPr>
            <a:lvl3pPr marL="1371600" lvl="2" indent="-381000" algn="l">
              <a:lnSpc>
                <a:spcPct val="90000"/>
              </a:lnSpc>
              <a:spcBef>
                <a:spcPts val="500"/>
              </a:spcBef>
              <a:spcAft>
                <a:spcPts val="0"/>
              </a:spcAft>
              <a:buClr>
                <a:schemeClr val="dk1"/>
              </a:buClr>
              <a:buSzPts val="2400"/>
              <a:buChar char="•"/>
              <a:defRPr sz="2400">
                <a:solidFill>
                  <a:schemeClr val="dk1"/>
                </a:solidFill>
                <a:latin typeface="Avenir"/>
                <a:ea typeface="Avenir"/>
                <a:cs typeface="Avenir"/>
                <a:sym typeface="Avenir"/>
              </a:defRPr>
            </a:lvl3pPr>
            <a:lvl4pPr marL="1828800" lvl="3" indent="-381000" algn="l">
              <a:lnSpc>
                <a:spcPct val="90000"/>
              </a:lnSpc>
              <a:spcBef>
                <a:spcPts val="500"/>
              </a:spcBef>
              <a:spcAft>
                <a:spcPts val="0"/>
              </a:spcAft>
              <a:buClr>
                <a:schemeClr val="dk1"/>
              </a:buClr>
              <a:buSzPts val="2400"/>
              <a:buChar char="•"/>
              <a:defRPr sz="2400">
                <a:solidFill>
                  <a:schemeClr val="dk1"/>
                </a:solidFill>
                <a:latin typeface="Avenir"/>
                <a:ea typeface="Avenir"/>
                <a:cs typeface="Avenir"/>
                <a:sym typeface="Avenir"/>
              </a:defRPr>
            </a:lvl4pPr>
            <a:lvl5pPr marL="2286000" lvl="4" indent="-381000" algn="l">
              <a:lnSpc>
                <a:spcPct val="90000"/>
              </a:lnSpc>
              <a:spcBef>
                <a:spcPts val="500"/>
              </a:spcBef>
              <a:spcAft>
                <a:spcPts val="0"/>
              </a:spcAft>
              <a:buClr>
                <a:schemeClr val="dk1"/>
              </a:buClr>
              <a:buSzPts val="2400"/>
              <a:buChar char="•"/>
              <a:defRPr sz="2400">
                <a:solidFill>
                  <a:schemeClr val="dk1"/>
                </a:solidFill>
                <a:latin typeface="Avenir"/>
                <a:ea typeface="Avenir"/>
                <a:cs typeface="Avenir"/>
                <a:sym typeface="Aveni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3" name="Google Shape;93;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6"/>
        <p:cNvGrpSpPr/>
        <p:nvPr/>
      </p:nvGrpSpPr>
      <p:grpSpPr>
        <a:xfrm>
          <a:off x="0" y="0"/>
          <a:ext cx="0" cy="0"/>
          <a:chOff x="0" y="0"/>
          <a:chExt cx="0" cy="0"/>
        </a:xfrm>
      </p:grpSpPr>
      <p:sp>
        <p:nvSpPr>
          <p:cNvPr id="97" name="Google Shape;97;p48"/>
          <p:cNvSpPr txBox="1">
            <a:spLocks noGrp="1"/>
          </p:cNvSpPr>
          <p:nvPr>
            <p:ph type="ctrTitle"/>
          </p:nvPr>
        </p:nvSpPr>
        <p:spPr>
          <a:xfrm>
            <a:off x="2209800" y="4464028"/>
            <a:ext cx="9144000" cy="1641490"/>
          </a:xfrm>
          <a:prstGeom prst="rect">
            <a:avLst/>
          </a:prstGeom>
          <a:noFill/>
          <a:ln>
            <a:noFill/>
          </a:ln>
        </p:spPr>
        <p:txBody>
          <a:bodyPr spcFirstLastPara="1" wrap="square" lIns="91425" tIns="45700" rIns="91425" bIns="45700" anchor="t" anchorCtr="0">
            <a:normAutofit/>
          </a:bodyPr>
          <a:lstStyle>
            <a:lvl1pPr lvl="0" algn="r">
              <a:lnSpc>
                <a:spcPct val="90000"/>
              </a:lnSpc>
              <a:spcBef>
                <a:spcPts val="0"/>
              </a:spcBef>
              <a:spcAft>
                <a:spcPts val="0"/>
              </a:spcAft>
              <a:buClr>
                <a:srgbClr val="E2E2E2"/>
              </a:buClr>
              <a:buSzPts val="9600"/>
              <a:buFont typeface="Corbel"/>
              <a:buNone/>
              <a:defRPr sz="9600" b="0">
                <a:solidFill>
                  <a:srgbClr val="E2E2E2"/>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48"/>
          <p:cNvSpPr txBox="1">
            <a:spLocks noGrp="1"/>
          </p:cNvSpPr>
          <p:nvPr>
            <p:ph type="subTitle" idx="1"/>
          </p:nvPr>
        </p:nvSpPr>
        <p:spPr>
          <a:xfrm>
            <a:off x="2209799" y="3694375"/>
            <a:ext cx="9144000" cy="754025"/>
          </a:xfrm>
          <a:prstGeom prst="rect">
            <a:avLst/>
          </a:prstGeom>
          <a:noFill/>
          <a:ln>
            <a:noFill/>
          </a:ln>
        </p:spPr>
        <p:txBody>
          <a:bodyPr spcFirstLastPara="1" wrap="square" lIns="91425" tIns="45700" rIns="91425" bIns="45700" anchor="b" anchorCtr="0">
            <a:normAutofit/>
          </a:bodyPr>
          <a:lstStyle>
            <a:lvl1pPr lvl="0" algn="r">
              <a:lnSpc>
                <a:spcPct val="90000"/>
              </a:lnSpc>
              <a:spcBef>
                <a:spcPts val="1000"/>
              </a:spcBef>
              <a:spcAft>
                <a:spcPts val="0"/>
              </a:spcAft>
              <a:buClr>
                <a:schemeClr val="lt2"/>
              </a:buClr>
              <a:buSzPts val="3200"/>
              <a:buNone/>
              <a:defRPr sz="3200" b="0">
                <a:solidFill>
                  <a:schemeClr val="lt2"/>
                </a:solidFill>
                <a:latin typeface="Corbel"/>
                <a:ea typeface="Corbel"/>
                <a:cs typeface="Corbel"/>
                <a:sym typeface="Corbe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99" name="Google Shape;99;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49"/>
          <p:cNvSpPr txBox="1">
            <a:spLocks noGrp="1"/>
          </p:cNvSpPr>
          <p:nvPr>
            <p:ph type="ctrTitle"/>
          </p:nvPr>
        </p:nvSpPr>
        <p:spPr>
          <a:xfrm>
            <a:off x="854532" y="4464028"/>
            <a:ext cx="9144000" cy="164149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E2E2E2"/>
              </a:buClr>
              <a:buSzPts val="9600"/>
              <a:buFont typeface="Corbel"/>
              <a:buNone/>
              <a:defRPr sz="9600" b="0">
                <a:solidFill>
                  <a:srgbClr val="E2E2E2"/>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49"/>
          <p:cNvSpPr txBox="1">
            <a:spLocks noGrp="1"/>
          </p:cNvSpPr>
          <p:nvPr>
            <p:ph type="subTitle" idx="1"/>
          </p:nvPr>
        </p:nvSpPr>
        <p:spPr>
          <a:xfrm>
            <a:off x="854532" y="3693674"/>
            <a:ext cx="9144000" cy="754025"/>
          </a:xfrm>
          <a:prstGeom prst="rect">
            <a:avLst/>
          </a:prstGeom>
          <a:noFill/>
          <a:ln>
            <a:noFill/>
          </a:ln>
        </p:spPr>
        <p:txBody>
          <a:bodyPr spcFirstLastPara="1" wrap="square" lIns="91425" tIns="45700" rIns="91425" bIns="45700" anchor="b" anchorCtr="0">
            <a:normAutofit/>
          </a:bodyPr>
          <a:lstStyle>
            <a:lvl1pPr lvl="0" algn="l">
              <a:lnSpc>
                <a:spcPct val="90000"/>
              </a:lnSpc>
              <a:spcBef>
                <a:spcPts val="1000"/>
              </a:spcBef>
              <a:spcAft>
                <a:spcPts val="0"/>
              </a:spcAft>
              <a:buClr>
                <a:schemeClr val="lt2"/>
              </a:buClr>
              <a:buSzPts val="3200"/>
              <a:buNone/>
              <a:defRPr sz="3200" b="0">
                <a:solidFill>
                  <a:schemeClr val="lt2"/>
                </a:solidFill>
                <a:latin typeface="Corbel"/>
                <a:ea typeface="Corbel"/>
                <a:cs typeface="Corbel"/>
                <a:sym typeface="Corbe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05" name="Google Shape;105;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50"/>
          <p:cNvSpPr txBox="1">
            <a:spLocks noGrp="1"/>
          </p:cNvSpPr>
          <p:nvPr>
            <p:ph type="body" idx="1"/>
          </p:nvPr>
        </p:nvSpPr>
        <p:spPr>
          <a:xfrm>
            <a:off x="1120000" y="1825625"/>
            <a:ext cx="5025216"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1" name="Google Shape;111;p50"/>
          <p:cNvSpPr txBox="1">
            <a:spLocks noGrp="1"/>
          </p:cNvSpPr>
          <p:nvPr>
            <p:ph type="body" idx="2"/>
          </p:nvPr>
        </p:nvSpPr>
        <p:spPr>
          <a:xfrm>
            <a:off x="6319840" y="1825625"/>
            <a:ext cx="503396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2" name="Google Shape;112;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5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51"/>
          <p:cNvSpPr txBox="1">
            <a:spLocks noGrp="1"/>
          </p:cNvSpPr>
          <p:nvPr>
            <p:ph type="body" idx="1"/>
          </p:nvPr>
        </p:nvSpPr>
        <p:spPr>
          <a:xfrm>
            <a:off x="1120000" y="1681163"/>
            <a:ext cx="5025216"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2"/>
              </a:buClr>
              <a:buSzPts val="2400"/>
              <a:buNone/>
              <a:defRPr sz="2400" b="0">
                <a:solidFill>
                  <a:schemeClr val="l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18" name="Google Shape;118;p51"/>
          <p:cNvSpPr txBox="1">
            <a:spLocks noGrp="1"/>
          </p:cNvSpPr>
          <p:nvPr>
            <p:ph type="body" idx="2"/>
          </p:nvPr>
        </p:nvSpPr>
        <p:spPr>
          <a:xfrm>
            <a:off x="1120000" y="2505075"/>
            <a:ext cx="5025216"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9" name="Google Shape;119;p51"/>
          <p:cNvSpPr txBox="1">
            <a:spLocks noGrp="1"/>
          </p:cNvSpPr>
          <p:nvPr>
            <p:ph type="body" idx="3"/>
          </p:nvPr>
        </p:nvSpPr>
        <p:spPr>
          <a:xfrm>
            <a:off x="6319840" y="1681163"/>
            <a:ext cx="503554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2"/>
              </a:buClr>
              <a:buSzPts val="2400"/>
              <a:buNone/>
              <a:defRPr sz="2400" b="0">
                <a:solidFill>
                  <a:schemeClr val="l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20" name="Google Shape;120;p51"/>
          <p:cNvSpPr txBox="1">
            <a:spLocks noGrp="1"/>
          </p:cNvSpPr>
          <p:nvPr>
            <p:ph type="body" idx="4"/>
          </p:nvPr>
        </p:nvSpPr>
        <p:spPr>
          <a:xfrm>
            <a:off x="6319840" y="2505075"/>
            <a:ext cx="503554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21" name="Google Shape;121;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5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venir"/>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5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36" name="Google Shape;136;p54"/>
          <p:cNvSpPr txBox="1">
            <a:spLocks noGrp="1"/>
          </p:cNvSpPr>
          <p:nvPr>
            <p:ph type="body" idx="2"/>
          </p:nvPr>
        </p:nvSpPr>
        <p:spPr>
          <a:xfrm>
            <a:off x="1120000" y="2057400"/>
            <a:ext cx="3652025"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1600"/>
              <a:buNone/>
              <a:defRPr sz="1600">
                <a:solidFill>
                  <a:schemeClr val="lt2"/>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37" name="Google Shape;137;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venir"/>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55"/>
          <p:cNvSpPr>
            <a:spLocks noGrp="1"/>
          </p:cNvSpPr>
          <p:nvPr>
            <p:ph type="pic" idx="2"/>
          </p:nvPr>
        </p:nvSpPr>
        <p:spPr>
          <a:xfrm>
            <a:off x="5183188" y="987425"/>
            <a:ext cx="6172200" cy="4873625"/>
          </a:xfrm>
          <a:prstGeom prst="rect">
            <a:avLst/>
          </a:prstGeom>
          <a:noFill/>
          <a:ln>
            <a:noFill/>
          </a:ln>
        </p:spPr>
      </p:sp>
      <p:sp>
        <p:nvSpPr>
          <p:cNvPr id="143" name="Google Shape;143;p55"/>
          <p:cNvSpPr txBox="1">
            <a:spLocks noGrp="1"/>
          </p:cNvSpPr>
          <p:nvPr>
            <p:ph type="body" idx="1"/>
          </p:nvPr>
        </p:nvSpPr>
        <p:spPr>
          <a:xfrm>
            <a:off x="1120000" y="2057400"/>
            <a:ext cx="3652025"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1600"/>
              <a:buNone/>
              <a:defRPr sz="1600">
                <a:solidFill>
                  <a:schemeClr val="lt2"/>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44" name="Google Shape;144;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147"/>
        <p:cNvGrpSpPr/>
        <p:nvPr/>
      </p:nvGrpSpPr>
      <p:grpSpPr>
        <a:xfrm>
          <a:off x="0" y="0"/>
          <a:ext cx="0" cy="0"/>
          <a:chOff x="0" y="0"/>
          <a:chExt cx="0" cy="0"/>
        </a:xfrm>
      </p:grpSpPr>
      <p:sp>
        <p:nvSpPr>
          <p:cNvPr id="148" name="Google Shape;148;p56"/>
          <p:cNvSpPr txBox="1">
            <a:spLocks noGrp="1"/>
          </p:cNvSpPr>
          <p:nvPr>
            <p:ph type="title"/>
          </p:nvPr>
        </p:nvSpPr>
        <p:spPr>
          <a:xfrm>
            <a:off x="839788" y="4367160"/>
            <a:ext cx="10515600" cy="81935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venir"/>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56"/>
          <p:cNvSpPr>
            <a:spLocks noGrp="1"/>
          </p:cNvSpPr>
          <p:nvPr>
            <p:ph type="pic" idx="2"/>
          </p:nvPr>
        </p:nvSpPr>
        <p:spPr>
          <a:xfrm>
            <a:off x="839788" y="987425"/>
            <a:ext cx="10515600" cy="3379735"/>
          </a:xfrm>
          <a:prstGeom prst="rect">
            <a:avLst/>
          </a:prstGeom>
          <a:noFill/>
          <a:ln>
            <a:noFill/>
          </a:ln>
        </p:spPr>
      </p:sp>
      <p:sp>
        <p:nvSpPr>
          <p:cNvPr id="150" name="Google Shape;150;p56"/>
          <p:cNvSpPr txBox="1">
            <a:spLocks noGrp="1"/>
          </p:cNvSpPr>
          <p:nvPr>
            <p:ph type="body" idx="1"/>
          </p:nvPr>
        </p:nvSpPr>
        <p:spPr>
          <a:xfrm>
            <a:off x="839788" y="5186516"/>
            <a:ext cx="10514012" cy="68247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1600"/>
              <a:buNone/>
              <a:defRPr sz="1600">
                <a:solidFill>
                  <a:schemeClr val="lt2"/>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51" name="Google Shape;151;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54"/>
        <p:cNvGrpSpPr/>
        <p:nvPr/>
      </p:nvGrpSpPr>
      <p:grpSpPr>
        <a:xfrm>
          <a:off x="0" y="0"/>
          <a:ext cx="0" cy="0"/>
          <a:chOff x="0" y="0"/>
          <a:chExt cx="0" cy="0"/>
        </a:xfrm>
      </p:grpSpPr>
      <p:sp>
        <p:nvSpPr>
          <p:cNvPr id="155" name="Google Shape;155;p57"/>
          <p:cNvSpPr txBox="1">
            <a:spLocks noGrp="1"/>
          </p:cNvSpPr>
          <p:nvPr>
            <p:ph type="title"/>
          </p:nvPr>
        </p:nvSpPr>
        <p:spPr>
          <a:xfrm>
            <a:off x="839788" y="365125"/>
            <a:ext cx="10515600" cy="353434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Avenir"/>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6" name="Google Shape;156;p57"/>
          <p:cNvSpPr txBox="1">
            <a:spLocks noGrp="1"/>
          </p:cNvSpPr>
          <p:nvPr>
            <p:ph type="body" idx="1"/>
          </p:nvPr>
        </p:nvSpPr>
        <p:spPr>
          <a:xfrm>
            <a:off x="839788" y="4489399"/>
            <a:ext cx="10514012" cy="1501826"/>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57" name="Google Shape;157;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60"/>
        <p:cNvGrpSpPr/>
        <p:nvPr/>
      </p:nvGrpSpPr>
      <p:grpSpPr>
        <a:xfrm>
          <a:off x="0" y="0"/>
          <a:ext cx="0" cy="0"/>
          <a:chOff x="0" y="0"/>
          <a:chExt cx="0" cy="0"/>
        </a:xfrm>
      </p:grpSpPr>
      <p:sp>
        <p:nvSpPr>
          <p:cNvPr id="161" name="Google Shape;161;p58"/>
          <p:cNvSpPr txBox="1">
            <a:spLocks noGrp="1"/>
          </p:cNvSpPr>
          <p:nvPr>
            <p:ph type="title"/>
          </p:nvPr>
        </p:nvSpPr>
        <p:spPr>
          <a:xfrm>
            <a:off x="1446212" y="365125"/>
            <a:ext cx="9302752" cy="299290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venir"/>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58"/>
          <p:cNvSpPr txBox="1">
            <a:spLocks noGrp="1"/>
          </p:cNvSpPr>
          <p:nvPr>
            <p:ph type="body" idx="1"/>
          </p:nvPr>
        </p:nvSpPr>
        <p:spPr>
          <a:xfrm>
            <a:off x="1720644" y="3365557"/>
            <a:ext cx="8752299" cy="5489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63" name="Google Shape;163;p58"/>
          <p:cNvSpPr txBox="1">
            <a:spLocks noGrp="1"/>
          </p:cNvSpPr>
          <p:nvPr>
            <p:ph type="body" idx="2"/>
          </p:nvPr>
        </p:nvSpPr>
        <p:spPr>
          <a:xfrm>
            <a:off x="838200" y="4501729"/>
            <a:ext cx="10512424" cy="1489496"/>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64" name="Google Shape;164;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67" name="Google Shape;167;p58"/>
          <p:cNvSpPr txBox="1"/>
          <p:nvPr/>
        </p:nvSpPr>
        <p:spPr>
          <a:xfrm>
            <a:off x="1111044" y="786824"/>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lt1"/>
              </a:buClr>
              <a:buSzPts val="8000"/>
              <a:buFont typeface="Corbel"/>
              <a:buNone/>
            </a:pPr>
            <a:r>
              <a:rPr lang="en-US" sz="8000" b="0" cap="none">
                <a:solidFill>
                  <a:schemeClr val="lt1"/>
                </a:solidFill>
                <a:latin typeface="Corbel"/>
                <a:ea typeface="Corbel"/>
                <a:cs typeface="Corbel"/>
                <a:sym typeface="Corbel"/>
              </a:rPr>
              <a:t>“</a:t>
            </a:r>
            <a:endParaRPr/>
          </a:p>
        </p:txBody>
      </p:sp>
      <p:sp>
        <p:nvSpPr>
          <p:cNvPr id="168" name="Google Shape;168;p58"/>
          <p:cNvSpPr txBox="1"/>
          <p:nvPr/>
        </p:nvSpPr>
        <p:spPr>
          <a:xfrm>
            <a:off x="10437812" y="2743200"/>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lt1"/>
              </a:buClr>
              <a:buSzPts val="8000"/>
              <a:buFont typeface="Corbel"/>
              <a:buNone/>
            </a:pPr>
            <a:r>
              <a:rPr lang="en-US" sz="8000" b="0" cap="none">
                <a:solidFill>
                  <a:schemeClr val="lt1"/>
                </a:solidFill>
                <a:latin typeface="Corbel"/>
                <a:ea typeface="Corbel"/>
                <a:cs typeface="Corbel"/>
                <a:sym typeface="Corbel"/>
              </a:rPr>
              <a:t>”</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69"/>
        <p:cNvGrpSpPr/>
        <p:nvPr/>
      </p:nvGrpSpPr>
      <p:grpSpPr>
        <a:xfrm>
          <a:off x="0" y="0"/>
          <a:ext cx="0" cy="0"/>
          <a:chOff x="0" y="0"/>
          <a:chExt cx="0" cy="0"/>
        </a:xfrm>
      </p:grpSpPr>
      <p:sp>
        <p:nvSpPr>
          <p:cNvPr id="170" name="Google Shape;170;p59"/>
          <p:cNvSpPr txBox="1">
            <a:spLocks noGrp="1"/>
          </p:cNvSpPr>
          <p:nvPr>
            <p:ph type="title"/>
          </p:nvPr>
        </p:nvSpPr>
        <p:spPr>
          <a:xfrm>
            <a:off x="839788" y="2326967"/>
            <a:ext cx="10515600" cy="251183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400"/>
              <a:buFont typeface="Avenir"/>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59"/>
          <p:cNvSpPr txBox="1">
            <a:spLocks noGrp="1"/>
          </p:cNvSpPr>
          <p:nvPr>
            <p:ph type="body" idx="1"/>
          </p:nvPr>
        </p:nvSpPr>
        <p:spPr>
          <a:xfrm>
            <a:off x="839788" y="4850581"/>
            <a:ext cx="10514012" cy="114064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72" name="Google Shape;172;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75"/>
        <p:cNvGrpSpPr/>
        <p:nvPr/>
      </p:nvGrpSpPr>
      <p:grpSpPr>
        <a:xfrm>
          <a:off x="0" y="0"/>
          <a:ext cx="0" cy="0"/>
          <a:chOff x="0" y="0"/>
          <a:chExt cx="0" cy="0"/>
        </a:xfrm>
      </p:grpSpPr>
      <p:sp>
        <p:nvSpPr>
          <p:cNvPr id="176" name="Google Shape;176;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7" name="Google Shape;177;p60"/>
          <p:cNvSpPr txBox="1">
            <a:spLocks noGrp="1"/>
          </p:cNvSpPr>
          <p:nvPr>
            <p:ph type="body" idx="1"/>
          </p:nvPr>
        </p:nvSpPr>
        <p:spPr>
          <a:xfrm>
            <a:off x="1337282" y="1885950"/>
            <a:ext cx="2946866"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2"/>
              </a:buClr>
              <a:buSzPts val="2400"/>
              <a:buNone/>
              <a:defRPr sz="2400" b="0">
                <a:solidFill>
                  <a:schemeClr val="lt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78" name="Google Shape;178;p60"/>
          <p:cNvSpPr txBox="1">
            <a:spLocks noGrp="1"/>
          </p:cNvSpPr>
          <p:nvPr>
            <p:ph type="body" idx="2"/>
          </p:nvPr>
        </p:nvSpPr>
        <p:spPr>
          <a:xfrm>
            <a:off x="1356798" y="2571750"/>
            <a:ext cx="2927350" cy="3589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79" name="Google Shape;179;p60"/>
          <p:cNvSpPr txBox="1">
            <a:spLocks noGrp="1"/>
          </p:cNvSpPr>
          <p:nvPr>
            <p:ph type="body" idx="3"/>
          </p:nvPr>
        </p:nvSpPr>
        <p:spPr>
          <a:xfrm>
            <a:off x="4587994" y="1885950"/>
            <a:ext cx="2936241"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2"/>
              </a:buClr>
              <a:buSzPts val="2400"/>
              <a:buNone/>
              <a:defRPr sz="2400" b="0">
                <a:solidFill>
                  <a:schemeClr val="l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80" name="Google Shape;180;p60"/>
          <p:cNvSpPr txBox="1">
            <a:spLocks noGrp="1"/>
          </p:cNvSpPr>
          <p:nvPr>
            <p:ph type="body" idx="4"/>
          </p:nvPr>
        </p:nvSpPr>
        <p:spPr>
          <a:xfrm>
            <a:off x="4577441" y="2571750"/>
            <a:ext cx="2946794" cy="3589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81" name="Google Shape;181;p60"/>
          <p:cNvSpPr txBox="1">
            <a:spLocks noGrp="1"/>
          </p:cNvSpPr>
          <p:nvPr>
            <p:ph type="body" idx="5"/>
          </p:nvPr>
        </p:nvSpPr>
        <p:spPr>
          <a:xfrm>
            <a:off x="7829035" y="1885950"/>
            <a:ext cx="2932113"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2"/>
              </a:buClr>
              <a:buSzPts val="2400"/>
              <a:buNone/>
              <a:defRPr sz="2400" b="0">
                <a:solidFill>
                  <a:schemeClr val="l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82" name="Google Shape;182;p60"/>
          <p:cNvSpPr txBox="1">
            <a:spLocks noGrp="1"/>
          </p:cNvSpPr>
          <p:nvPr>
            <p:ph type="body" idx="6"/>
          </p:nvPr>
        </p:nvSpPr>
        <p:spPr>
          <a:xfrm>
            <a:off x="7829035" y="2571750"/>
            <a:ext cx="2932113" cy="358933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83" name="Google Shape;183;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86"/>
        <p:cNvGrpSpPr/>
        <p:nvPr/>
      </p:nvGrpSpPr>
      <p:grpSpPr>
        <a:xfrm>
          <a:off x="0" y="0"/>
          <a:ext cx="0" cy="0"/>
          <a:chOff x="0" y="0"/>
          <a:chExt cx="0" cy="0"/>
        </a:xfrm>
      </p:grpSpPr>
      <p:sp>
        <p:nvSpPr>
          <p:cNvPr id="187" name="Google Shape;187;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61"/>
          <p:cNvSpPr txBox="1">
            <a:spLocks noGrp="1"/>
          </p:cNvSpPr>
          <p:nvPr>
            <p:ph type="body" idx="1"/>
          </p:nvPr>
        </p:nvSpPr>
        <p:spPr>
          <a:xfrm>
            <a:off x="1332085" y="4297503"/>
            <a:ext cx="2940050"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rgbClr val="EDEDED"/>
              </a:buClr>
              <a:buSzPts val="2400"/>
              <a:buNone/>
              <a:defRPr sz="2400" b="0">
                <a:solidFill>
                  <a:srgbClr val="EDEDED"/>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89" name="Google Shape;189;p61"/>
          <p:cNvSpPr>
            <a:spLocks noGrp="1"/>
          </p:cNvSpPr>
          <p:nvPr>
            <p:ph type="pic" idx="2"/>
          </p:nvPr>
        </p:nvSpPr>
        <p:spPr>
          <a:xfrm>
            <a:off x="1332085" y="2256354"/>
            <a:ext cx="2940050"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90" name="Google Shape;190;p61"/>
          <p:cNvSpPr txBox="1">
            <a:spLocks noGrp="1"/>
          </p:cNvSpPr>
          <p:nvPr>
            <p:ph type="body" idx="3"/>
          </p:nvPr>
        </p:nvSpPr>
        <p:spPr>
          <a:xfrm>
            <a:off x="1332085" y="4873765"/>
            <a:ext cx="2940050" cy="65918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91" name="Google Shape;191;p61"/>
          <p:cNvSpPr txBox="1">
            <a:spLocks noGrp="1"/>
          </p:cNvSpPr>
          <p:nvPr>
            <p:ph type="body" idx="4"/>
          </p:nvPr>
        </p:nvSpPr>
        <p:spPr>
          <a:xfrm>
            <a:off x="4568997" y="4297503"/>
            <a:ext cx="2930525"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rgbClr val="EDEDED"/>
              </a:buClr>
              <a:buSzPts val="2400"/>
              <a:buNone/>
              <a:defRPr sz="2400" b="0">
                <a:solidFill>
                  <a:srgbClr val="EDEDED"/>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92" name="Google Shape;192;p61"/>
          <p:cNvSpPr>
            <a:spLocks noGrp="1"/>
          </p:cNvSpPr>
          <p:nvPr>
            <p:ph type="pic" idx="5"/>
          </p:nvPr>
        </p:nvSpPr>
        <p:spPr>
          <a:xfrm>
            <a:off x="4568996" y="2256354"/>
            <a:ext cx="2930525"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93" name="Google Shape;193;p61"/>
          <p:cNvSpPr txBox="1">
            <a:spLocks noGrp="1"/>
          </p:cNvSpPr>
          <p:nvPr>
            <p:ph type="body" idx="6"/>
          </p:nvPr>
        </p:nvSpPr>
        <p:spPr>
          <a:xfrm>
            <a:off x="4567644" y="4873764"/>
            <a:ext cx="2934406" cy="65918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94" name="Google Shape;194;p61"/>
          <p:cNvSpPr txBox="1">
            <a:spLocks noGrp="1"/>
          </p:cNvSpPr>
          <p:nvPr>
            <p:ph type="body" idx="7"/>
          </p:nvPr>
        </p:nvSpPr>
        <p:spPr>
          <a:xfrm>
            <a:off x="7804322" y="4297503"/>
            <a:ext cx="2932113" cy="57626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rgbClr val="EDEDED"/>
              </a:buClr>
              <a:buSzPts val="2400"/>
              <a:buNone/>
              <a:defRPr sz="2400" b="0">
                <a:solidFill>
                  <a:srgbClr val="EDEDED"/>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95" name="Google Shape;195;p61"/>
          <p:cNvSpPr>
            <a:spLocks noGrp="1"/>
          </p:cNvSpPr>
          <p:nvPr>
            <p:ph type="pic" idx="8"/>
          </p:nvPr>
        </p:nvSpPr>
        <p:spPr>
          <a:xfrm>
            <a:off x="7804321" y="2256354"/>
            <a:ext cx="2932113" cy="1524000"/>
          </a:xfrm>
          <a:prstGeom prst="roundRect">
            <a:avLst>
              <a:gd name="adj" fmla="val 1858"/>
            </a:avLst>
          </a:prstGeom>
          <a:noFill/>
          <a:ln>
            <a:noFill/>
          </a:ln>
          <a:effectLst>
            <a:outerShdw blurRad="50800" dist="50800" dir="5400000" algn="tl" rotWithShape="0">
              <a:srgbClr val="000000">
                <a:alpha val="42745"/>
              </a:srgbClr>
            </a:outerShdw>
          </a:effectLst>
        </p:spPr>
      </p:sp>
      <p:sp>
        <p:nvSpPr>
          <p:cNvPr id="196" name="Google Shape;196;p61"/>
          <p:cNvSpPr txBox="1">
            <a:spLocks noGrp="1"/>
          </p:cNvSpPr>
          <p:nvPr>
            <p:ph type="body" idx="9"/>
          </p:nvPr>
        </p:nvSpPr>
        <p:spPr>
          <a:xfrm>
            <a:off x="7804197" y="4873762"/>
            <a:ext cx="2935997" cy="65918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lvl1pPr>
            <a:lvl2pPr marL="914400" lvl="1" indent="-228600" algn="l">
              <a:lnSpc>
                <a:spcPct val="90000"/>
              </a:lnSpc>
              <a:spcBef>
                <a:spcPts val="500"/>
              </a:spcBef>
              <a:spcAft>
                <a:spcPts val="0"/>
              </a:spcAft>
              <a:buClr>
                <a:schemeClr val="dk1"/>
              </a:buClr>
              <a:buSzPts val="1200"/>
              <a:buNone/>
              <a:defRPr sz="1200"/>
            </a:lvl2pPr>
            <a:lvl3pPr marL="1371600" lvl="2" indent="-228600" algn="l">
              <a:lnSpc>
                <a:spcPct val="90000"/>
              </a:lnSpc>
              <a:spcBef>
                <a:spcPts val="500"/>
              </a:spcBef>
              <a:spcAft>
                <a:spcPts val="0"/>
              </a:spcAft>
              <a:buClr>
                <a:schemeClr val="dk1"/>
              </a:buClr>
              <a:buSzPts val="1000"/>
              <a:buNone/>
              <a:defRPr sz="1000"/>
            </a:lvl3pPr>
            <a:lvl4pPr marL="1828800" lvl="3" indent="-228600" algn="l">
              <a:lnSpc>
                <a:spcPct val="90000"/>
              </a:lnSpc>
              <a:spcBef>
                <a:spcPts val="500"/>
              </a:spcBef>
              <a:spcAft>
                <a:spcPts val="0"/>
              </a:spcAft>
              <a:buClr>
                <a:schemeClr val="dk1"/>
              </a:buClr>
              <a:buSzPts val="900"/>
              <a:buNone/>
              <a:defRPr sz="900"/>
            </a:lvl4pPr>
            <a:lvl5pPr marL="2286000" lvl="4" indent="-228600" algn="l">
              <a:lnSpc>
                <a:spcPct val="90000"/>
              </a:lnSpc>
              <a:spcBef>
                <a:spcPts val="500"/>
              </a:spcBef>
              <a:spcAft>
                <a:spcPts val="0"/>
              </a:spcAft>
              <a:buClr>
                <a:schemeClr val="dk1"/>
              </a:buClr>
              <a:buSzPts val="900"/>
              <a:buNone/>
              <a:defRPr sz="900"/>
            </a:lvl5pPr>
            <a:lvl6pPr marL="2743200" lvl="5" indent="-228600" algn="l">
              <a:lnSpc>
                <a:spcPct val="90000"/>
              </a:lnSpc>
              <a:spcBef>
                <a:spcPts val="500"/>
              </a:spcBef>
              <a:spcAft>
                <a:spcPts val="0"/>
              </a:spcAft>
              <a:buClr>
                <a:schemeClr val="lt1"/>
              </a:buClr>
              <a:buSzPts val="900"/>
              <a:buNone/>
              <a:defRPr sz="900"/>
            </a:lvl6pPr>
            <a:lvl7pPr marL="3200400" lvl="6" indent="-228600" algn="l">
              <a:lnSpc>
                <a:spcPct val="90000"/>
              </a:lnSpc>
              <a:spcBef>
                <a:spcPts val="500"/>
              </a:spcBef>
              <a:spcAft>
                <a:spcPts val="0"/>
              </a:spcAft>
              <a:buClr>
                <a:schemeClr val="lt1"/>
              </a:buClr>
              <a:buSzPts val="900"/>
              <a:buNone/>
              <a:defRPr sz="900"/>
            </a:lvl7pPr>
            <a:lvl8pPr marL="3657600" lvl="7" indent="-228600" algn="l">
              <a:lnSpc>
                <a:spcPct val="90000"/>
              </a:lnSpc>
              <a:spcBef>
                <a:spcPts val="500"/>
              </a:spcBef>
              <a:spcAft>
                <a:spcPts val="0"/>
              </a:spcAft>
              <a:buClr>
                <a:schemeClr val="lt1"/>
              </a:buClr>
              <a:buSzPts val="900"/>
              <a:buNone/>
              <a:defRPr sz="900"/>
            </a:lvl8pPr>
            <a:lvl9pPr marL="4114800" lvl="8" indent="-228600" algn="l">
              <a:lnSpc>
                <a:spcPct val="90000"/>
              </a:lnSpc>
              <a:spcBef>
                <a:spcPts val="500"/>
              </a:spcBef>
              <a:spcAft>
                <a:spcPts val="0"/>
              </a:spcAft>
              <a:buClr>
                <a:schemeClr val="lt1"/>
              </a:buClr>
              <a:buSzPts val="900"/>
              <a:buNone/>
              <a:defRPr sz="900"/>
            </a:lvl9pPr>
          </a:lstStyle>
          <a:p>
            <a:endParaRPr/>
          </a:p>
        </p:txBody>
      </p:sp>
      <p:sp>
        <p:nvSpPr>
          <p:cNvPr id="197" name="Google Shape;197;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9" name="Google Shape;199;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00"/>
        <p:cNvGrpSpPr/>
        <p:nvPr/>
      </p:nvGrpSpPr>
      <p:grpSpPr>
        <a:xfrm>
          <a:off x="0" y="0"/>
          <a:ext cx="0" cy="0"/>
          <a:chOff x="0" y="0"/>
          <a:chExt cx="0" cy="0"/>
        </a:xfrm>
      </p:grpSpPr>
      <p:sp>
        <p:nvSpPr>
          <p:cNvPr id="201" name="Google Shape;201;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2" name="Google Shape;202;p62"/>
          <p:cNvSpPr txBox="1">
            <a:spLocks noGrp="1"/>
          </p:cNvSpPr>
          <p:nvPr>
            <p:ph type="body" idx="1"/>
          </p:nvPr>
        </p:nvSpPr>
        <p:spPr>
          <a:xfrm rot="5400000">
            <a:off x="4061231" y="-1115606"/>
            <a:ext cx="4351338" cy="10233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203" name="Google Shape;203;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5" name="Google Shape;205;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06"/>
        <p:cNvGrpSpPr/>
        <p:nvPr/>
      </p:nvGrpSpPr>
      <p:grpSpPr>
        <a:xfrm>
          <a:off x="0" y="0"/>
          <a:ext cx="0" cy="0"/>
          <a:chOff x="0" y="0"/>
          <a:chExt cx="0" cy="0"/>
        </a:xfrm>
      </p:grpSpPr>
      <p:sp>
        <p:nvSpPr>
          <p:cNvPr id="207" name="Google Shape;207;p6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8" name="Google Shape;208;p6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209" name="Google Shape;209;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8"/>
        <p:cNvGrpSpPr/>
        <p:nvPr/>
      </p:nvGrpSpPr>
      <p:grpSpPr>
        <a:xfrm>
          <a:off x="0" y="0"/>
          <a:ext cx="0" cy="0"/>
          <a:chOff x="0" y="0"/>
          <a:chExt cx="0" cy="0"/>
        </a:xfrm>
      </p:grpSpPr>
      <p:sp>
        <p:nvSpPr>
          <p:cNvPr id="219" name="Google Shape;219;p2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0" name="Google Shape;220;p2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1" name="Google Shape;221;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2" name="Google Shape;222;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4"/>
        <p:cNvGrpSpPr/>
        <p:nvPr/>
      </p:nvGrpSpPr>
      <p:grpSpPr>
        <a:xfrm>
          <a:off x="0" y="0"/>
          <a:ext cx="0" cy="0"/>
          <a:chOff x="0" y="0"/>
          <a:chExt cx="0" cy="0"/>
        </a:xfrm>
      </p:grpSpPr>
      <p:sp>
        <p:nvSpPr>
          <p:cNvPr id="225" name="Google Shape;225;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6" name="Google Shape;226;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7" name="Google Shape;227;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8" name="Google Shape;228;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0"/>
        <p:cNvGrpSpPr/>
        <p:nvPr/>
      </p:nvGrpSpPr>
      <p:grpSpPr>
        <a:xfrm>
          <a:off x="0" y="0"/>
          <a:ext cx="0" cy="0"/>
          <a:chOff x="0" y="0"/>
          <a:chExt cx="0" cy="0"/>
        </a:xfrm>
      </p:grpSpPr>
      <p:sp>
        <p:nvSpPr>
          <p:cNvPr id="231" name="Google Shape;231;p3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2" name="Google Shape;232;p3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33" name="Google Shape;23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4" name="Google Shape;23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5" name="Google Shape;23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6"/>
        <p:cNvGrpSpPr/>
        <p:nvPr/>
      </p:nvGrpSpPr>
      <p:grpSpPr>
        <a:xfrm>
          <a:off x="0" y="0"/>
          <a:ext cx="0" cy="0"/>
          <a:chOff x="0" y="0"/>
          <a:chExt cx="0" cy="0"/>
        </a:xfrm>
      </p:grpSpPr>
      <p:sp>
        <p:nvSpPr>
          <p:cNvPr id="237" name="Google Shape;237;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8" name="Google Shape;238;p4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9" name="Google Shape;239;p4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1" name="Google Shape;24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43"/>
        <p:cNvGrpSpPr/>
        <p:nvPr/>
      </p:nvGrpSpPr>
      <p:grpSpPr>
        <a:xfrm>
          <a:off x="0" y="0"/>
          <a:ext cx="0" cy="0"/>
          <a:chOff x="0" y="0"/>
          <a:chExt cx="0" cy="0"/>
        </a:xfrm>
      </p:grpSpPr>
      <p:sp>
        <p:nvSpPr>
          <p:cNvPr id="244" name="Google Shape;244;p4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5" name="Google Shape;245;p4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6" name="Google Shape;246;p4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7" name="Google Shape;247;p4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8" name="Google Shape;248;p4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9" name="Google Shape;249;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0" name="Google Shape;250;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1" name="Google Shape;251;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2"/>
        <p:cNvGrpSpPr/>
        <p:nvPr/>
      </p:nvGrpSpPr>
      <p:grpSpPr>
        <a:xfrm>
          <a:off x="0" y="0"/>
          <a:ext cx="0" cy="0"/>
          <a:chOff x="0" y="0"/>
          <a:chExt cx="0" cy="0"/>
        </a:xfrm>
      </p:grpSpPr>
      <p:sp>
        <p:nvSpPr>
          <p:cNvPr id="253" name="Google Shape;253;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4" name="Google Shape;25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5" name="Google Shape;25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6" name="Google Shape;25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7"/>
        <p:cNvGrpSpPr/>
        <p:nvPr/>
      </p:nvGrpSpPr>
      <p:grpSpPr>
        <a:xfrm>
          <a:off x="0" y="0"/>
          <a:ext cx="0" cy="0"/>
          <a:chOff x="0" y="0"/>
          <a:chExt cx="0" cy="0"/>
        </a:xfrm>
      </p:grpSpPr>
      <p:sp>
        <p:nvSpPr>
          <p:cNvPr id="258" name="Google Shape;25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9" name="Google Shape;25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0" name="Google Shape;26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61"/>
        <p:cNvGrpSpPr/>
        <p:nvPr/>
      </p:nvGrpSpPr>
      <p:grpSpPr>
        <a:xfrm>
          <a:off x="0" y="0"/>
          <a:ext cx="0" cy="0"/>
          <a:chOff x="0" y="0"/>
          <a:chExt cx="0" cy="0"/>
        </a:xfrm>
      </p:grpSpPr>
      <p:sp>
        <p:nvSpPr>
          <p:cNvPr id="262" name="Google Shape;262;p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3" name="Google Shape;263;p4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64" name="Google Shape;264;p4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65" name="Google Shape;265;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6" name="Google Shape;266;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7" name="Google Shape;267;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68"/>
        <p:cNvGrpSpPr/>
        <p:nvPr/>
      </p:nvGrpSpPr>
      <p:grpSpPr>
        <a:xfrm>
          <a:off x="0" y="0"/>
          <a:ext cx="0" cy="0"/>
          <a:chOff x="0" y="0"/>
          <a:chExt cx="0" cy="0"/>
        </a:xfrm>
      </p:grpSpPr>
      <p:sp>
        <p:nvSpPr>
          <p:cNvPr id="269" name="Google Shape;269;p4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0" name="Google Shape;270;p45"/>
          <p:cNvSpPr>
            <a:spLocks noGrp="1"/>
          </p:cNvSpPr>
          <p:nvPr>
            <p:ph type="pic" idx="2"/>
          </p:nvPr>
        </p:nvSpPr>
        <p:spPr>
          <a:xfrm>
            <a:off x="5183188" y="987425"/>
            <a:ext cx="6172200" cy="4873625"/>
          </a:xfrm>
          <a:prstGeom prst="rect">
            <a:avLst/>
          </a:prstGeom>
          <a:noFill/>
          <a:ln>
            <a:noFill/>
          </a:ln>
        </p:spPr>
      </p:sp>
      <p:sp>
        <p:nvSpPr>
          <p:cNvPr id="271" name="Google Shape;271;p4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72" name="Google Shape;272;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3" name="Google Shape;273;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4" name="Google Shape;274;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75"/>
        <p:cNvGrpSpPr/>
        <p:nvPr/>
      </p:nvGrpSpPr>
      <p:grpSpPr>
        <a:xfrm>
          <a:off x="0" y="0"/>
          <a:ext cx="0" cy="0"/>
          <a:chOff x="0" y="0"/>
          <a:chExt cx="0" cy="0"/>
        </a:xfrm>
      </p:grpSpPr>
      <p:sp>
        <p:nvSpPr>
          <p:cNvPr id="276" name="Google Shape;276;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7" name="Google Shape;277;p4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9" name="Google Shape;279;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0" name="Google Shape;280;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81"/>
        <p:cNvGrpSpPr/>
        <p:nvPr/>
      </p:nvGrpSpPr>
      <p:grpSpPr>
        <a:xfrm>
          <a:off x="0" y="0"/>
          <a:ext cx="0" cy="0"/>
          <a:chOff x="0" y="0"/>
          <a:chExt cx="0" cy="0"/>
        </a:xfrm>
      </p:grpSpPr>
      <p:sp>
        <p:nvSpPr>
          <p:cNvPr id="282" name="Google Shape;282;p4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3" name="Google Shape;283;p4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4" name="Google Shape;284;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5" name="Google Shape;285;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6" name="Google Shape;286;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600"/>
              <a:buFont typeface="Avenir"/>
              <a:buNone/>
              <a:defRPr sz="3600" b="0" i="0" u="none" strike="noStrike" cap="none">
                <a:solidFill>
                  <a:schemeClr val="dk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24"/>
          <p:cNvSpPr txBox="1">
            <a:spLocks noGrp="1"/>
          </p:cNvSpPr>
          <p:nvPr>
            <p:ph type="body" idx="1"/>
          </p:nvPr>
        </p:nvSpPr>
        <p:spPr>
          <a:xfrm>
            <a:off x="1120000" y="1825625"/>
            <a:ext cx="102338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orbel"/>
                <a:ea typeface="Corbel"/>
                <a:cs typeface="Corbel"/>
                <a:sym typeface="Corbel"/>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orbel"/>
                <a:ea typeface="Corbel"/>
                <a:cs typeface="Corbel"/>
                <a:sym typeface="Corbel"/>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orbel"/>
                <a:ea typeface="Corbel"/>
                <a:cs typeface="Corbel"/>
                <a:sym typeface="Corbel"/>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orbel"/>
                <a:ea typeface="Corbel"/>
                <a:cs typeface="Corbel"/>
                <a:sym typeface="Corbel"/>
              </a:defRPr>
            </a:lvl9pPr>
          </a:lstStyle>
          <a:p>
            <a:endParaRPr/>
          </a:p>
        </p:txBody>
      </p:sp>
      <p:sp>
        <p:nvSpPr>
          <p:cNvPr id="87" name="Google Shape;8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EDEDED"/>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lt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lt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lt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lt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lt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lt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lt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lt1"/>
                </a:solidFill>
                <a:latin typeface="Corbel"/>
                <a:ea typeface="Corbel"/>
                <a:cs typeface="Corbel"/>
                <a:sym typeface="Corbel"/>
              </a:defRPr>
            </a:lvl9pPr>
          </a:lstStyle>
          <a:p>
            <a:endParaRPr/>
          </a:p>
        </p:txBody>
      </p:sp>
      <p:sp>
        <p:nvSpPr>
          <p:cNvPr id="88" name="Google Shape;8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EDEDED"/>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lt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lt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lt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lt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lt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lt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lt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lt1"/>
                </a:solidFill>
                <a:latin typeface="Corbel"/>
                <a:ea typeface="Corbel"/>
                <a:cs typeface="Corbel"/>
                <a:sym typeface="Corbel"/>
              </a:defRPr>
            </a:lvl9pPr>
          </a:lstStyle>
          <a:p>
            <a:endParaRPr/>
          </a:p>
        </p:txBody>
      </p:sp>
      <p:sp>
        <p:nvSpPr>
          <p:cNvPr id="89" name="Google Shape;8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EDEDED"/>
                </a:solidFill>
                <a:latin typeface="Corbel"/>
                <a:ea typeface="Corbel"/>
                <a:cs typeface="Corbel"/>
                <a:sym typeface="Corbel"/>
              </a:defRPr>
            </a:lvl1pPr>
            <a:lvl2pPr marL="0" marR="0" lvl="1" indent="0" algn="r" rtl="0">
              <a:spcBef>
                <a:spcPts val="0"/>
              </a:spcBef>
              <a:buNone/>
              <a:defRPr sz="1200">
                <a:solidFill>
                  <a:srgbClr val="EDEDED"/>
                </a:solidFill>
                <a:latin typeface="Corbel"/>
                <a:ea typeface="Corbel"/>
                <a:cs typeface="Corbel"/>
                <a:sym typeface="Corbel"/>
              </a:defRPr>
            </a:lvl2pPr>
            <a:lvl3pPr marL="0" marR="0" lvl="2" indent="0" algn="r" rtl="0">
              <a:spcBef>
                <a:spcPts val="0"/>
              </a:spcBef>
              <a:buNone/>
              <a:defRPr sz="1200">
                <a:solidFill>
                  <a:srgbClr val="EDEDED"/>
                </a:solidFill>
                <a:latin typeface="Corbel"/>
                <a:ea typeface="Corbel"/>
                <a:cs typeface="Corbel"/>
                <a:sym typeface="Corbel"/>
              </a:defRPr>
            </a:lvl3pPr>
            <a:lvl4pPr marL="0" marR="0" lvl="3" indent="0" algn="r" rtl="0">
              <a:spcBef>
                <a:spcPts val="0"/>
              </a:spcBef>
              <a:buNone/>
              <a:defRPr sz="1200">
                <a:solidFill>
                  <a:srgbClr val="EDEDED"/>
                </a:solidFill>
                <a:latin typeface="Corbel"/>
                <a:ea typeface="Corbel"/>
                <a:cs typeface="Corbel"/>
                <a:sym typeface="Corbel"/>
              </a:defRPr>
            </a:lvl4pPr>
            <a:lvl5pPr marL="0" marR="0" lvl="4" indent="0" algn="r" rtl="0">
              <a:spcBef>
                <a:spcPts val="0"/>
              </a:spcBef>
              <a:buNone/>
              <a:defRPr sz="1200">
                <a:solidFill>
                  <a:srgbClr val="EDEDED"/>
                </a:solidFill>
                <a:latin typeface="Corbel"/>
                <a:ea typeface="Corbel"/>
                <a:cs typeface="Corbel"/>
                <a:sym typeface="Corbel"/>
              </a:defRPr>
            </a:lvl5pPr>
            <a:lvl6pPr marL="0" marR="0" lvl="5" indent="0" algn="r" rtl="0">
              <a:spcBef>
                <a:spcPts val="0"/>
              </a:spcBef>
              <a:buNone/>
              <a:defRPr sz="1200">
                <a:solidFill>
                  <a:srgbClr val="EDEDED"/>
                </a:solidFill>
                <a:latin typeface="Corbel"/>
                <a:ea typeface="Corbel"/>
                <a:cs typeface="Corbel"/>
                <a:sym typeface="Corbel"/>
              </a:defRPr>
            </a:lvl6pPr>
            <a:lvl7pPr marL="0" marR="0" lvl="6" indent="0" algn="r" rtl="0">
              <a:spcBef>
                <a:spcPts val="0"/>
              </a:spcBef>
              <a:buNone/>
              <a:defRPr sz="1200">
                <a:solidFill>
                  <a:srgbClr val="EDEDED"/>
                </a:solidFill>
                <a:latin typeface="Corbel"/>
                <a:ea typeface="Corbel"/>
                <a:cs typeface="Corbel"/>
                <a:sym typeface="Corbel"/>
              </a:defRPr>
            </a:lvl7pPr>
            <a:lvl8pPr marL="0" marR="0" lvl="7" indent="0" algn="r" rtl="0">
              <a:spcBef>
                <a:spcPts val="0"/>
              </a:spcBef>
              <a:buNone/>
              <a:defRPr sz="1200">
                <a:solidFill>
                  <a:srgbClr val="EDEDED"/>
                </a:solidFill>
                <a:latin typeface="Corbel"/>
                <a:ea typeface="Corbel"/>
                <a:cs typeface="Corbel"/>
                <a:sym typeface="Corbel"/>
              </a:defRPr>
            </a:lvl8pPr>
            <a:lvl9pPr marL="0" marR="0" lvl="8" indent="0" algn="r" rtl="0">
              <a:spcBef>
                <a:spcPts val="0"/>
              </a:spcBef>
              <a:buNone/>
              <a:defRPr sz="1200">
                <a:solidFill>
                  <a:srgbClr val="EDEDED"/>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2"/>
        <p:cNvGrpSpPr/>
        <p:nvPr/>
      </p:nvGrpSpPr>
      <p:grpSpPr>
        <a:xfrm>
          <a:off x="0" y="0"/>
          <a:ext cx="0" cy="0"/>
          <a:chOff x="0" y="0"/>
          <a:chExt cx="0" cy="0"/>
        </a:xfrm>
      </p:grpSpPr>
      <p:sp>
        <p:nvSpPr>
          <p:cNvPr id="213" name="Google Shape;213;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4" name="Google Shape;214;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6" name="Google Shape;21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7" name="Google Shape;217;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ransition spd="slow">
    <p:wip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1"/>
        <p:cNvGrpSpPr/>
        <p:nvPr/>
      </p:nvGrpSpPr>
      <p:grpSpPr>
        <a:xfrm>
          <a:off x="0" y="0"/>
          <a:ext cx="0" cy="0"/>
          <a:chOff x="0" y="0"/>
          <a:chExt cx="0" cy="0"/>
        </a:xfrm>
      </p:grpSpPr>
      <p:sp>
        <p:nvSpPr>
          <p:cNvPr id="292" name="Google Shape;292;p1"/>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93" name="Google Shape;293;p1"/>
          <p:cNvPicPr preferRelativeResize="0"/>
          <p:nvPr/>
        </p:nvPicPr>
        <p:blipFill rotWithShape="1">
          <a:blip r:embed="rId3">
            <a:alphaModFix/>
          </a:blip>
          <a:srcRect b="-1"/>
          <a:stretch/>
        </p:blipFill>
        <p:spPr>
          <a:xfrm rot="5400000">
            <a:off x="39196" y="-39195"/>
            <a:ext cx="6858000" cy="6936390"/>
          </a:xfrm>
          <a:prstGeom prst="rect">
            <a:avLst/>
          </a:prstGeom>
          <a:noFill/>
          <a:ln>
            <a:noFill/>
          </a:ln>
        </p:spPr>
      </p:pic>
      <p:sp>
        <p:nvSpPr>
          <p:cNvPr id="294" name="Google Shape;294;p1"/>
          <p:cNvSpPr txBox="1">
            <a:spLocks noGrp="1"/>
          </p:cNvSpPr>
          <p:nvPr>
            <p:ph type="body" idx="1"/>
          </p:nvPr>
        </p:nvSpPr>
        <p:spPr>
          <a:xfrm>
            <a:off x="7226296" y="2902705"/>
            <a:ext cx="3822189" cy="216412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000"/>
              <a:buNone/>
            </a:pPr>
            <a:r>
              <a:rPr lang="en-US" sz="2000">
                <a:latin typeface="Calibri" panose="020F0502020204030204" pitchFamily="34" charset="0"/>
                <a:cs typeface="Calibri" panose="020F0502020204030204" pitchFamily="34" charset="0"/>
              </a:rPr>
              <a:t>Nilda Cosco, PhD</a:t>
            </a:r>
            <a:endParaRPr sz="2000">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2000"/>
              <a:buNone/>
            </a:pPr>
            <a:r>
              <a:rPr lang="en-US" sz="2000">
                <a:latin typeface="Calibri" panose="020F0502020204030204" pitchFamily="34" charset="0"/>
                <a:cs typeface="Calibri" panose="020F0502020204030204" pitchFamily="34" charset="0"/>
              </a:rPr>
              <a:t>Research Professor, Director of Programs</a:t>
            </a:r>
            <a:endParaRPr sz="2000">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2000"/>
              <a:buNone/>
            </a:pPr>
            <a:r>
              <a:rPr lang="en-US" sz="2000">
                <a:latin typeface="Calibri" panose="020F0502020204030204" pitchFamily="34" charset="0"/>
                <a:cs typeface="Calibri" panose="020F0502020204030204" pitchFamily="34" charset="0"/>
              </a:rPr>
              <a:t>Natural Learning Initiative (NLI)</a:t>
            </a:r>
            <a:endParaRPr sz="2000">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2000"/>
              <a:buNone/>
            </a:pPr>
            <a:r>
              <a:rPr lang="en-US" sz="2000">
                <a:latin typeface="Calibri" panose="020F0502020204030204" pitchFamily="34" charset="0"/>
                <a:cs typeface="Calibri" panose="020F0502020204030204" pitchFamily="34" charset="0"/>
              </a:rPr>
              <a:t>College of Design, North Carolina (NC) State University</a:t>
            </a:r>
            <a:endParaRPr sz="2000">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2000"/>
              <a:buNone/>
            </a:pPr>
            <a:endParaRPr sz="2000">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2000"/>
              <a:buNone/>
            </a:pPr>
            <a:endParaRPr sz="2000">
              <a:latin typeface="Calibri" panose="020F0502020204030204" pitchFamily="34" charset="0"/>
              <a:cs typeface="Calibri" panose="020F0502020204030204" pitchFamily="34" charset="0"/>
            </a:endParaRPr>
          </a:p>
        </p:txBody>
      </p:sp>
      <p:sp>
        <p:nvSpPr>
          <p:cNvPr id="295" name="Google Shape;295;p1"/>
          <p:cNvSpPr txBox="1"/>
          <p:nvPr/>
        </p:nvSpPr>
        <p:spPr>
          <a:xfrm>
            <a:off x="7073642" y="554638"/>
            <a:ext cx="4127499" cy="189991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000"/>
              <a:buFont typeface="Twentieth Century"/>
              <a:buNone/>
            </a:pPr>
            <a:r>
              <a:rPr lang="en-US" sz="4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Healthy</a:t>
            </a:r>
            <a:r>
              <a:rPr lang="en-US" sz="4000" b="1" i="0" u="none" strike="noStrike" cap="none">
                <a:solidFill>
                  <a:schemeClr val="dk1"/>
                </a:solidFill>
                <a:latin typeface="Calibri" panose="020F0502020204030204" pitchFamily="34" charset="0"/>
                <a:ea typeface="Calibri"/>
                <a:cs typeface="Calibri" panose="020F0502020204030204" pitchFamily="34" charset="0"/>
                <a:sym typeface="Calibri"/>
              </a:rPr>
              <a:t> </a:t>
            </a:r>
            <a:r>
              <a:rPr lang="en-US" sz="4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Eating &amp; Physical Activity </a:t>
            </a:r>
            <a:endParaRPr sz="4000">
              <a:latin typeface="Calibri" panose="020F0502020204030204" pitchFamily="34" charset="0"/>
              <a:cs typeface="Calibri" panose="020F0502020204030204" pitchFamily="34" charset="0"/>
            </a:endParaRPr>
          </a:p>
          <a:p>
            <a:pPr marL="0" marR="0" lvl="0" indent="0" algn="l" rtl="0">
              <a:lnSpc>
                <a:spcPct val="90000"/>
              </a:lnSpc>
              <a:spcBef>
                <a:spcPts val="0"/>
              </a:spcBef>
              <a:spcAft>
                <a:spcPts val="0"/>
              </a:spcAft>
              <a:buClr>
                <a:schemeClr val="dk1"/>
              </a:buClr>
              <a:buSzPts val="4000"/>
              <a:buFont typeface="Twentieth Century"/>
              <a:buNone/>
            </a:pPr>
            <a:r>
              <a:rPr lang="en-US" sz="4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by Gardening</a:t>
            </a:r>
            <a:endParaRPr sz="4000">
              <a:latin typeface="Calibri" panose="020F0502020204030204" pitchFamily="34" charset="0"/>
              <a:cs typeface="Calibri" panose="020F0502020204030204" pitchFamily="34" charset="0"/>
            </a:endParaRPr>
          </a:p>
        </p:txBody>
      </p:sp>
      <p:pic>
        <p:nvPicPr>
          <p:cNvPr id="296" name="Google Shape;296;p1"/>
          <p:cNvPicPr preferRelativeResize="0"/>
          <p:nvPr/>
        </p:nvPicPr>
        <p:blipFill rotWithShape="1">
          <a:blip r:embed="rId4">
            <a:alphaModFix/>
          </a:blip>
          <a:srcRect/>
          <a:stretch/>
        </p:blipFill>
        <p:spPr>
          <a:xfrm>
            <a:off x="10791748" y="748180"/>
            <a:ext cx="1093288" cy="565937"/>
          </a:xfrm>
          <a:prstGeom prst="rect">
            <a:avLst/>
          </a:prstGeom>
          <a:noFill/>
          <a:ln>
            <a:noFill/>
          </a:ln>
        </p:spPr>
      </p:pic>
      <p:sp>
        <p:nvSpPr>
          <p:cNvPr id="297" name="Google Shape;297;p1"/>
          <p:cNvSpPr txBox="1"/>
          <p:nvPr/>
        </p:nvSpPr>
        <p:spPr>
          <a:xfrm>
            <a:off x="-1" y="55936"/>
            <a:ext cx="12415492" cy="338514"/>
          </a:xfrm>
          <a:prstGeom prst="rect">
            <a:avLst/>
          </a:prstGeom>
          <a:solidFill>
            <a:srgbClr val="FFFFFF">
              <a:alpha val="84705"/>
            </a:srgb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0" i="0" u="none" strike="noStrike" cap="none">
                <a:solidFill>
                  <a:schemeClr val="dk1"/>
                </a:solidFill>
                <a:latin typeface="Calibri"/>
                <a:ea typeface="Calibri"/>
                <a:cs typeface="Calibri"/>
                <a:sym typeface="Calibri"/>
              </a:rPr>
              <a:t>Childcare Outdoor Learning Environments as Active Food Systems: Effectiveness of the Preventing Obesity by Design (POD) Gardening Component</a:t>
            </a:r>
            <a:endParaRPr sz="1600"/>
          </a:p>
        </p:txBody>
      </p:sp>
      <p:sp>
        <p:nvSpPr>
          <p:cNvPr id="298" name="Google Shape;298;p1"/>
          <p:cNvSpPr txBox="1"/>
          <p:nvPr/>
        </p:nvSpPr>
        <p:spPr>
          <a:xfrm>
            <a:off x="7224627" y="5980217"/>
            <a:ext cx="4676088" cy="6155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595959"/>
                </a:solidFill>
                <a:latin typeface="Calibri" panose="020F0502020204030204" pitchFamily="34" charset="0"/>
                <a:ea typeface="Calibri"/>
                <a:cs typeface="Calibri" panose="020F0502020204030204" pitchFamily="34" charset="0"/>
                <a:sym typeface="Calibri"/>
              </a:rPr>
              <a:t>USDA-NIFA-AFRI-005845 </a:t>
            </a:r>
            <a:endParaRPr sz="160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1600">
                <a:solidFill>
                  <a:srgbClr val="595959"/>
                </a:solidFill>
                <a:latin typeface="Calibri" panose="020F0502020204030204" pitchFamily="34" charset="0"/>
                <a:ea typeface="Calibri"/>
                <a:cs typeface="Calibri" panose="020F0502020204030204" pitchFamily="34" charset="0"/>
                <a:sym typeface="Calibri"/>
              </a:rPr>
              <a:t>Integrated Research. Education, Extension           </a:t>
            </a:r>
            <a:r>
              <a:rPr lang="en-US" sz="1800">
                <a:solidFill>
                  <a:srgbClr val="595959"/>
                </a:solidFill>
                <a:latin typeface="Calibri" panose="020F0502020204030204" pitchFamily="34" charset="0"/>
                <a:ea typeface="Calibri"/>
                <a:cs typeface="Calibri" panose="020F0502020204030204" pitchFamily="34" charset="0"/>
                <a:sym typeface="Calibri"/>
              </a:rPr>
              <a:t>        </a:t>
            </a:r>
            <a:endParaRPr sz="1800">
              <a:latin typeface="Calibri" panose="020F0502020204030204" pitchFamily="34" charset="0"/>
              <a:cs typeface="Calibri" panose="020F0502020204030204" pitchFamily="34" charset="0"/>
            </a:endParaRPr>
          </a:p>
        </p:txBody>
      </p:sp>
      <p:sp>
        <p:nvSpPr>
          <p:cNvPr id="299" name="Google Shape;299;p1"/>
          <p:cNvSpPr txBox="1"/>
          <p:nvPr/>
        </p:nvSpPr>
        <p:spPr>
          <a:xfrm>
            <a:off x="13905186" y="198645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
        <p:cNvGrpSpPr/>
        <p:nvPr/>
      </p:nvGrpSpPr>
      <p:grpSpPr>
        <a:xfrm>
          <a:off x="0" y="0"/>
          <a:ext cx="0" cy="0"/>
          <a:chOff x="0" y="0"/>
          <a:chExt cx="0" cy="0"/>
        </a:xfrm>
      </p:grpSpPr>
      <p:sp>
        <p:nvSpPr>
          <p:cNvPr id="305" name="Google Shape;305;p2"/>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panose="020F0502020204030204" pitchFamily="34" charset="0"/>
              <a:ea typeface="Calibri"/>
              <a:cs typeface="Calibri" panose="020F0502020204030204" pitchFamily="34" charset="0"/>
              <a:sym typeface="Calibri"/>
            </a:endParaRPr>
          </a:p>
        </p:txBody>
      </p:sp>
      <p:pic>
        <p:nvPicPr>
          <p:cNvPr id="306" name="Google Shape;306;p2"/>
          <p:cNvPicPr preferRelativeResize="0"/>
          <p:nvPr/>
        </p:nvPicPr>
        <p:blipFill rotWithShape="1">
          <a:blip r:embed="rId3">
            <a:alphaModFix/>
          </a:blip>
          <a:srcRect b="-1"/>
          <a:stretch/>
        </p:blipFill>
        <p:spPr>
          <a:xfrm rot="5400000">
            <a:off x="39196" y="-39195"/>
            <a:ext cx="6858000" cy="6936390"/>
          </a:xfrm>
          <a:prstGeom prst="rect">
            <a:avLst/>
          </a:prstGeom>
          <a:noFill/>
          <a:ln>
            <a:noFill/>
          </a:ln>
        </p:spPr>
      </p:pic>
      <p:sp>
        <p:nvSpPr>
          <p:cNvPr id="307" name="Google Shape;307;p2"/>
          <p:cNvSpPr txBox="1">
            <a:spLocks noGrp="1"/>
          </p:cNvSpPr>
          <p:nvPr>
            <p:ph type="body" idx="1"/>
          </p:nvPr>
        </p:nvSpPr>
        <p:spPr>
          <a:xfrm>
            <a:off x="7004802" y="2589712"/>
            <a:ext cx="5115737" cy="4210446"/>
          </a:xfrm>
          <a:prstGeom prst="rect">
            <a:avLst/>
          </a:prstGeom>
          <a:solidFill>
            <a:schemeClr val="lt1"/>
          </a:solid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1600"/>
              <a:buChar char="•"/>
            </a:pPr>
            <a:r>
              <a:rPr lang="en-US" sz="1600">
                <a:latin typeface="Calibri" panose="020F0502020204030204" pitchFamily="34" charset="0"/>
                <a:cs typeface="Calibri" panose="020F0502020204030204" pitchFamily="34" charset="0"/>
              </a:rPr>
              <a:t>Nilda G. Cosco, PhD, College of Design, NC State University</a:t>
            </a:r>
            <a:endParaRPr sz="1600">
              <a:latin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chemeClr val="dk1"/>
              </a:buClr>
              <a:buSzPts val="1600"/>
              <a:buChar char="•"/>
            </a:pPr>
            <a:r>
              <a:rPr lang="en-US" sz="1600">
                <a:latin typeface="Calibri" panose="020F0502020204030204" pitchFamily="34" charset="0"/>
                <a:cs typeface="Calibri" panose="020F0502020204030204" pitchFamily="34" charset="0"/>
              </a:rPr>
              <a:t>Nancy M. Wells, PhD, College of Human Ecology, Cornell University </a:t>
            </a:r>
            <a:endParaRPr sz="1600">
              <a:latin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chemeClr val="dk1"/>
              </a:buClr>
              <a:buSzPts val="1600"/>
              <a:buChar char="•"/>
            </a:pPr>
            <a:r>
              <a:rPr lang="en-US" sz="1600">
                <a:latin typeface="Calibri" panose="020F0502020204030204" pitchFamily="34" charset="0"/>
                <a:cs typeface="Calibri" panose="020F0502020204030204" pitchFamily="34" charset="0"/>
              </a:rPr>
              <a:t>Robin C. Moore, MCP, HonASLA, College of Design, NC State University</a:t>
            </a:r>
            <a:endParaRPr sz="1600" baseline="30000">
              <a:latin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chemeClr val="dk1"/>
              </a:buClr>
              <a:buSzPts val="1600"/>
              <a:buChar char="•"/>
            </a:pPr>
            <a:r>
              <a:rPr lang="en-US" sz="1600">
                <a:latin typeface="Calibri" panose="020F0502020204030204" pitchFamily="34" charset="0"/>
                <a:cs typeface="Calibri" panose="020F0502020204030204" pitchFamily="34" charset="0"/>
              </a:rPr>
              <a:t>Daowen Zhang, PhD, Statistics, NC State University</a:t>
            </a:r>
            <a:endParaRPr sz="1600">
              <a:latin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chemeClr val="dk1"/>
              </a:buClr>
              <a:buSzPts val="1600"/>
              <a:buChar char="•"/>
            </a:pPr>
            <a:r>
              <a:rPr lang="en-US" sz="1600">
                <a:latin typeface="Calibri" panose="020F0502020204030204" pitchFamily="34" charset="0"/>
                <a:cs typeface="Calibri" panose="020F0502020204030204" pitchFamily="34" charset="0"/>
              </a:rPr>
              <a:t>Derek Hales, PhD, Nutrition, University of NC-Chapel Hill</a:t>
            </a:r>
            <a:endParaRPr sz="1600">
              <a:latin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chemeClr val="dk1"/>
              </a:buClr>
              <a:buSzPts val="1600"/>
              <a:buChar char="•"/>
            </a:pPr>
            <a:r>
              <a:rPr lang="en-US" sz="1600">
                <a:latin typeface="Calibri" panose="020F0502020204030204" pitchFamily="34" charset="0"/>
                <a:cs typeface="Calibri" panose="020F0502020204030204" pitchFamily="34" charset="0"/>
              </a:rPr>
              <a:t>Muntazar Monsur, PhD, Landscape Architecture, Texas Tech University </a:t>
            </a:r>
            <a:endParaRPr sz="1600">
              <a:latin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chemeClr val="dk1"/>
              </a:buClr>
              <a:buSzPts val="1600"/>
              <a:buChar char="•"/>
            </a:pPr>
            <a:r>
              <a:rPr lang="en-US" sz="1600">
                <a:latin typeface="Calibri" panose="020F0502020204030204" pitchFamily="34" charset="0"/>
                <a:cs typeface="Calibri" panose="020F0502020204030204" pitchFamily="34" charset="0"/>
              </a:rPr>
              <a:t>L. Suzie Goodell, PhD, Food, Bioprocessing, and Nutrition Sciences, NC State University</a:t>
            </a:r>
            <a:endParaRPr sz="1600">
              <a:latin typeface="Calibri" panose="020F0502020204030204" pitchFamily="34" charset="0"/>
              <a:cs typeface="Calibri" panose="020F0502020204030204" pitchFamily="34" charset="0"/>
            </a:endParaRPr>
          </a:p>
          <a:p>
            <a:pPr marL="228600" lvl="0" indent="-228600" algn="l" rtl="0">
              <a:lnSpc>
                <a:spcPct val="90000"/>
              </a:lnSpc>
              <a:spcBef>
                <a:spcPts val="1000"/>
              </a:spcBef>
              <a:spcAft>
                <a:spcPts val="0"/>
              </a:spcAft>
              <a:buClr>
                <a:schemeClr val="dk1"/>
              </a:buClr>
              <a:buSzPts val="1600"/>
              <a:buChar char="•"/>
            </a:pPr>
            <a:r>
              <a:rPr lang="en-US" sz="1600">
                <a:latin typeface="Calibri" panose="020F0502020204030204" pitchFamily="34" charset="0"/>
                <a:cs typeface="Calibri" panose="020F0502020204030204" pitchFamily="34" charset="0"/>
              </a:rPr>
              <a:t>Tong Xu, College of Human Ecology, Cornell University </a:t>
            </a:r>
            <a:endParaRPr sz="1600">
              <a:latin typeface="Calibri" panose="020F0502020204030204" pitchFamily="34" charset="0"/>
              <a:cs typeface="Calibri" panose="020F0502020204030204" pitchFamily="34" charset="0"/>
            </a:endParaRPr>
          </a:p>
        </p:txBody>
      </p:sp>
      <p:sp>
        <p:nvSpPr>
          <p:cNvPr id="308" name="Google Shape;308;p2"/>
          <p:cNvSpPr txBox="1"/>
          <p:nvPr/>
        </p:nvSpPr>
        <p:spPr>
          <a:xfrm>
            <a:off x="-1" y="55936"/>
            <a:ext cx="12188952" cy="584735"/>
          </a:xfrm>
          <a:prstGeom prst="rect">
            <a:avLst/>
          </a:prstGeom>
          <a:solidFill>
            <a:srgbClr val="FFFFFF">
              <a:alpha val="84705"/>
            </a:srgb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Childcare Outdoor Learning Environments as Active Food Systems: Effectiveness of the Preventing Obesity by Design (POD) Gardening Component</a:t>
            </a:r>
            <a:endParaRPr sz="1600"/>
          </a:p>
        </p:txBody>
      </p:sp>
      <p:sp>
        <p:nvSpPr>
          <p:cNvPr id="309" name="Google Shape;309;p2"/>
          <p:cNvSpPr txBox="1"/>
          <p:nvPr/>
        </p:nvSpPr>
        <p:spPr>
          <a:xfrm>
            <a:off x="7073642" y="554638"/>
            <a:ext cx="4127499" cy="189991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000"/>
              <a:buFont typeface="Twentieth Century"/>
              <a:buNone/>
            </a:pPr>
            <a:r>
              <a:rPr lang="en-US" sz="4000">
                <a:solidFill>
                  <a:schemeClr val="dk1"/>
                </a:solidFill>
                <a:latin typeface="Calibri" panose="020F0502020204030204" pitchFamily="34" charset="0"/>
                <a:ea typeface="Twentieth Century"/>
                <a:cs typeface="Calibri" panose="020F0502020204030204" pitchFamily="34" charset="0"/>
                <a:sym typeface="Twentieth Century"/>
              </a:rPr>
              <a:t>Healthy</a:t>
            </a:r>
            <a:r>
              <a:rPr lang="en-US" sz="4000" b="1">
                <a:solidFill>
                  <a:schemeClr val="dk1"/>
                </a:solidFill>
                <a:latin typeface="Calibri" panose="020F0502020204030204" pitchFamily="34" charset="0"/>
                <a:ea typeface="Calibri"/>
                <a:cs typeface="Calibri" panose="020F0502020204030204" pitchFamily="34" charset="0"/>
                <a:sym typeface="Calibri"/>
              </a:rPr>
              <a:t> </a:t>
            </a:r>
            <a:r>
              <a:rPr lang="en-US" sz="4000">
                <a:solidFill>
                  <a:schemeClr val="dk1"/>
                </a:solidFill>
                <a:latin typeface="Calibri" panose="020F0502020204030204" pitchFamily="34" charset="0"/>
                <a:ea typeface="Twentieth Century"/>
                <a:cs typeface="Calibri" panose="020F0502020204030204" pitchFamily="34" charset="0"/>
                <a:sym typeface="Twentieth Century"/>
              </a:rPr>
              <a:t>Eating &amp; Physical Activity </a:t>
            </a:r>
            <a:endParaRPr sz="4000">
              <a:latin typeface="Calibri" panose="020F0502020204030204" pitchFamily="34" charset="0"/>
              <a:cs typeface="Calibri" panose="020F0502020204030204" pitchFamily="34" charset="0"/>
            </a:endParaRPr>
          </a:p>
          <a:p>
            <a:pPr marL="0" marR="0" lvl="0" indent="0" algn="l" rtl="0">
              <a:lnSpc>
                <a:spcPct val="90000"/>
              </a:lnSpc>
              <a:spcBef>
                <a:spcPts val="0"/>
              </a:spcBef>
              <a:spcAft>
                <a:spcPts val="0"/>
              </a:spcAft>
              <a:buClr>
                <a:schemeClr val="dk1"/>
              </a:buClr>
              <a:buSzPts val="4000"/>
              <a:buFont typeface="Twentieth Century"/>
              <a:buNone/>
            </a:pPr>
            <a:r>
              <a:rPr lang="en-US" sz="4000">
                <a:solidFill>
                  <a:schemeClr val="dk1"/>
                </a:solidFill>
                <a:latin typeface="Calibri" panose="020F0502020204030204" pitchFamily="34" charset="0"/>
                <a:ea typeface="Twentieth Century"/>
                <a:cs typeface="Calibri" panose="020F0502020204030204" pitchFamily="34" charset="0"/>
                <a:sym typeface="Twentieth Century"/>
              </a:rPr>
              <a:t>by Gardening</a:t>
            </a:r>
            <a:endParaRPr sz="4000">
              <a:latin typeface="Calibri" panose="020F0502020204030204" pitchFamily="34" charset="0"/>
              <a:cs typeface="Calibri" panose="020F0502020204030204" pitchFamily="34" charset="0"/>
            </a:endParaRPr>
          </a:p>
        </p:txBody>
      </p:sp>
      <p:pic>
        <p:nvPicPr>
          <p:cNvPr id="310" name="Google Shape;310;p2"/>
          <p:cNvPicPr preferRelativeResize="0"/>
          <p:nvPr/>
        </p:nvPicPr>
        <p:blipFill rotWithShape="1">
          <a:blip r:embed="rId4">
            <a:alphaModFix/>
          </a:blip>
          <a:srcRect/>
          <a:stretch/>
        </p:blipFill>
        <p:spPr>
          <a:xfrm>
            <a:off x="10791748" y="748180"/>
            <a:ext cx="1093288" cy="565937"/>
          </a:xfrm>
          <a:prstGeom prst="rect">
            <a:avLst/>
          </a:prstGeom>
          <a:noFill/>
          <a:ln>
            <a:noFill/>
          </a:ln>
        </p:spPr>
      </p:pic>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5"/>
        <p:cNvGrpSpPr/>
        <p:nvPr/>
      </p:nvGrpSpPr>
      <p:grpSpPr>
        <a:xfrm>
          <a:off x="0" y="0"/>
          <a:ext cx="0" cy="0"/>
          <a:chOff x="0" y="0"/>
          <a:chExt cx="0" cy="0"/>
        </a:xfrm>
      </p:grpSpPr>
      <p:sp>
        <p:nvSpPr>
          <p:cNvPr id="320" name="Google Shape;320;p3"/>
          <p:cNvSpPr txBox="1"/>
          <p:nvPr/>
        </p:nvSpPr>
        <p:spPr>
          <a:xfrm>
            <a:off x="0" y="144126"/>
            <a:ext cx="12192000" cy="70784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rgbClr val="7030A0"/>
                </a:solidFill>
                <a:latin typeface="Calibri" panose="020F0502020204030204" pitchFamily="34" charset="0"/>
                <a:ea typeface="Corbel"/>
                <a:cs typeface="Calibri" panose="020F0502020204030204" pitchFamily="34" charset="0"/>
                <a:sym typeface="Corbel"/>
              </a:rPr>
              <a:t>	Natural Learning Initiative (NLI)</a:t>
            </a:r>
            <a:endParaRPr sz="4000">
              <a:solidFill>
                <a:srgbClr val="7030A0"/>
              </a:solidFill>
              <a:latin typeface="Calibri" panose="020F0502020204030204" pitchFamily="34" charset="0"/>
              <a:cs typeface="Calibri" panose="020F0502020204030204" pitchFamily="34" charset="0"/>
            </a:endParaRPr>
          </a:p>
        </p:txBody>
      </p:sp>
      <p:sp>
        <p:nvSpPr>
          <p:cNvPr id="316" name="Google Shape;316;p3"/>
          <p:cNvSpPr/>
          <p:nvPr/>
        </p:nvSpPr>
        <p:spPr>
          <a:xfrm>
            <a:off x="7874043" y="374172"/>
            <a:ext cx="2967849" cy="400069"/>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030A0"/>
              </a:buClr>
              <a:buSzPts val="1800"/>
              <a:buFont typeface="Corbel"/>
              <a:buNone/>
            </a:pPr>
            <a:r>
              <a:rPr lang="en-US" sz="2000" b="1" i="0" u="none" strike="noStrike" cap="none">
                <a:solidFill>
                  <a:srgbClr val="7030A0"/>
                </a:solidFill>
                <a:latin typeface="Calibri" panose="020F0502020204030204" pitchFamily="34" charset="0"/>
                <a:ea typeface="Corbel"/>
                <a:cs typeface="Calibri" panose="020F0502020204030204" pitchFamily="34" charset="0"/>
                <a:sym typeface="Corbel"/>
              </a:rPr>
              <a:t>www.naturalearning.org</a:t>
            </a:r>
            <a:endParaRPr sz="2000">
              <a:latin typeface="Calibri" panose="020F0502020204030204" pitchFamily="34" charset="0"/>
              <a:cs typeface="Calibri" panose="020F0502020204030204" pitchFamily="34" charset="0"/>
            </a:endParaRPr>
          </a:p>
        </p:txBody>
      </p:sp>
      <p:pic>
        <p:nvPicPr>
          <p:cNvPr id="4" name="Picture 3" descr="A diagram of a project&#10;&#10;AI-generated content may be incorrect.">
            <a:extLst>
              <a:ext uri="{FF2B5EF4-FFF2-40B4-BE49-F238E27FC236}">
                <a16:creationId xmlns:a16="http://schemas.microsoft.com/office/drawing/2014/main" id="{D17C9238-8CDC-F0C3-B1DF-5D7AA10CE714}"/>
              </a:ext>
            </a:extLst>
          </p:cNvPr>
          <p:cNvPicPr>
            <a:picLocks noChangeAspect="1"/>
          </p:cNvPicPr>
          <p:nvPr/>
        </p:nvPicPr>
        <p:blipFill>
          <a:blip r:embed="rId3"/>
          <a:stretch>
            <a:fillRect/>
          </a:stretch>
        </p:blipFill>
        <p:spPr>
          <a:xfrm>
            <a:off x="1932816" y="993354"/>
            <a:ext cx="8326367" cy="5396113"/>
          </a:xfrm>
          <a:prstGeom prst="rect">
            <a:avLst/>
          </a:prstGeom>
        </p:spPr>
      </p:pic>
      <p:sp>
        <p:nvSpPr>
          <p:cNvPr id="317" name="Google Shape;317;p3"/>
          <p:cNvSpPr txBox="1"/>
          <p:nvPr/>
        </p:nvSpPr>
        <p:spPr>
          <a:xfrm>
            <a:off x="779490" y="6295559"/>
            <a:ext cx="4886792" cy="338514"/>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F7F7F"/>
              </a:buClr>
              <a:buSzPts val="900"/>
              <a:buFont typeface="Corbel"/>
              <a:buNone/>
            </a:pPr>
            <a:r>
              <a:rPr lang="en-US" sz="1600" b="0" i="0" u="none" strike="noStrike" cap="none">
                <a:solidFill>
                  <a:srgbClr val="7F7F7F"/>
                </a:solidFill>
                <a:latin typeface="Calibri" panose="020F0502020204030204" pitchFamily="34" charset="0"/>
                <a:ea typeface="Corbel"/>
                <a:cs typeface="Calibri" panose="020F0502020204030204" pitchFamily="34" charset="0"/>
                <a:sym typeface="Corbel"/>
              </a:rPr>
              <a:t>North Carolina State University © All rights reserved</a:t>
            </a:r>
            <a:endParaRPr sz="1600">
              <a:latin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5"/>
        <p:cNvGrpSpPr/>
        <p:nvPr/>
      </p:nvGrpSpPr>
      <p:grpSpPr>
        <a:xfrm>
          <a:off x="0" y="0"/>
          <a:ext cx="0" cy="0"/>
          <a:chOff x="0" y="0"/>
          <a:chExt cx="0" cy="0"/>
        </a:xfrm>
      </p:grpSpPr>
      <p:sp>
        <p:nvSpPr>
          <p:cNvPr id="326" name="Google Shape;326;p4"/>
          <p:cNvSpPr/>
          <p:nvPr/>
        </p:nvSpPr>
        <p:spPr>
          <a:xfrm>
            <a:off x="3049"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27" name="Google Shape;327;p4" descr="C:\Documents and Settings\nmw2\Desktop\SCHOOL GARDENS\PHOTOS - SCHOOL GARDEN\Pics from USDA website\ATT99443.jpg"/>
          <p:cNvPicPr preferRelativeResize="0"/>
          <p:nvPr/>
        </p:nvPicPr>
        <p:blipFill rotWithShape="1">
          <a:blip r:embed="rId3">
            <a:alphaModFix/>
          </a:blip>
          <a:srcRect/>
          <a:stretch/>
        </p:blipFill>
        <p:spPr>
          <a:xfrm>
            <a:off x="5354246" y="10"/>
            <a:ext cx="9528882" cy="6857990"/>
          </a:xfrm>
          <a:prstGeom prst="rect">
            <a:avLst/>
          </a:prstGeom>
          <a:noFill/>
          <a:ln>
            <a:noFill/>
          </a:ln>
        </p:spPr>
      </p:pic>
      <p:sp>
        <p:nvSpPr>
          <p:cNvPr id="328" name="Google Shape;328;p4"/>
          <p:cNvSpPr/>
          <p:nvPr/>
        </p:nvSpPr>
        <p:spPr>
          <a:xfrm>
            <a:off x="-1" y="0"/>
            <a:ext cx="7390263"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9" name="Google Shape;329;p4"/>
          <p:cNvSpPr txBox="1">
            <a:spLocks noGrp="1"/>
          </p:cNvSpPr>
          <p:nvPr>
            <p:ph type="title"/>
          </p:nvPr>
        </p:nvSpPr>
        <p:spPr>
          <a:xfrm>
            <a:off x="368898" y="906150"/>
            <a:ext cx="4542625" cy="121227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800"/>
              <a:buFont typeface="Twentieth Century"/>
              <a:buNone/>
            </a:pPr>
            <a:r>
              <a:rPr lang="en-US" sz="4000">
                <a:solidFill>
                  <a:srgbClr val="C00000"/>
                </a:solidFill>
                <a:latin typeface="Calibri" panose="020F0502020204030204" pitchFamily="34" charset="0"/>
                <a:ea typeface="Twentieth Century"/>
                <a:cs typeface="Calibri" panose="020F0502020204030204" pitchFamily="34" charset="0"/>
                <a:sym typeface="Twentieth Century"/>
              </a:rPr>
              <a:t>Introduction</a:t>
            </a:r>
            <a:endParaRPr sz="4000">
              <a:latin typeface="Calibri" panose="020F0502020204030204" pitchFamily="34" charset="0"/>
              <a:cs typeface="Calibri" panose="020F0502020204030204" pitchFamily="34" charset="0"/>
            </a:endParaRPr>
          </a:p>
        </p:txBody>
      </p:sp>
      <p:sp>
        <p:nvSpPr>
          <p:cNvPr id="330" name="Google Shape;330;p4"/>
          <p:cNvSpPr txBox="1"/>
          <p:nvPr/>
        </p:nvSpPr>
        <p:spPr>
          <a:xfrm>
            <a:off x="-2" y="2209088"/>
            <a:ext cx="5354247" cy="3742762"/>
          </a:xfrm>
          <a:prstGeom prst="rect">
            <a:avLst/>
          </a:prstGeom>
          <a:noFill/>
          <a:ln>
            <a:noFill/>
          </a:ln>
        </p:spPr>
        <p:txBody>
          <a:bodyPr spcFirstLastPara="1" wrap="square" lIns="91425" tIns="45700" rIns="91425" bIns="45700" anchor="t" anchorCtr="0">
            <a:noAutofit/>
          </a:bodyPr>
          <a:lstStyle/>
          <a:p>
            <a:pPr marL="342900" marR="0" lvl="0" indent="-228600" algn="l" rtl="0">
              <a:lnSpc>
                <a:spcPct val="90000"/>
              </a:lnSpc>
              <a:spcBef>
                <a:spcPts val="0"/>
              </a:spcBef>
              <a:spcAft>
                <a:spcPts val="0"/>
              </a:spcAft>
              <a:buClr>
                <a:schemeClr val="dk1"/>
              </a:buClr>
              <a:buSzPts val="2000"/>
              <a:buFont typeface="Arial"/>
              <a:buChar char="•"/>
            </a:pPr>
            <a:r>
              <a:rPr lang="en-US" sz="2000">
                <a:solidFill>
                  <a:schemeClr val="dk1"/>
                </a:solidFill>
                <a:latin typeface="Calibri" panose="020F0502020204030204" pitchFamily="34" charset="0"/>
                <a:ea typeface="Calibri"/>
                <a:cs typeface="Calibri" panose="020F0502020204030204" pitchFamily="34" charset="0"/>
                <a:sym typeface="Calibri"/>
              </a:rPr>
              <a:t>Young children fall short of </a:t>
            </a:r>
            <a:r>
              <a:rPr lang="en-US" sz="2000" b="1">
                <a:solidFill>
                  <a:schemeClr val="dk1"/>
                </a:solidFill>
                <a:latin typeface="Calibri" panose="020F0502020204030204" pitchFamily="34" charset="0"/>
                <a:ea typeface="Calibri"/>
                <a:cs typeface="Calibri" panose="020F0502020204030204" pitchFamily="34" charset="0"/>
                <a:sym typeface="Calibri"/>
              </a:rPr>
              <a:t>daily physical activity and Fruit and Vegetable (FV) consumption recommendations</a:t>
            </a:r>
            <a:endParaRPr sz="2000">
              <a:latin typeface="Calibri" panose="020F0502020204030204" pitchFamily="34" charset="0"/>
              <a:cs typeface="Calibri" panose="020F0502020204030204" pitchFamily="34" charset="0"/>
            </a:endParaRPr>
          </a:p>
          <a:p>
            <a:pPr marL="342900" marR="0" lvl="0" indent="-101600" algn="l" rtl="0">
              <a:lnSpc>
                <a:spcPct val="90000"/>
              </a:lnSpc>
              <a:spcBef>
                <a:spcPts val="600"/>
              </a:spcBef>
              <a:spcAft>
                <a:spcPts val="0"/>
              </a:spcAft>
              <a:buClr>
                <a:schemeClr val="dk1"/>
              </a:buClr>
              <a:buSzPts val="2000"/>
              <a:buFont typeface="Arial"/>
              <a:buNone/>
            </a:pPr>
            <a:endParaRPr sz="2000">
              <a:solidFill>
                <a:schemeClr val="dk1"/>
              </a:solidFill>
              <a:latin typeface="Calibri" panose="020F0502020204030204" pitchFamily="34" charset="0"/>
              <a:ea typeface="Calibri"/>
              <a:cs typeface="Calibri" panose="020F0502020204030204" pitchFamily="34" charset="0"/>
              <a:sym typeface="Calibri"/>
            </a:endParaRPr>
          </a:p>
          <a:p>
            <a:pPr marL="342900" marR="0" lvl="0" indent="-228600" algn="l" rtl="0">
              <a:lnSpc>
                <a:spcPct val="90000"/>
              </a:lnSpc>
              <a:spcBef>
                <a:spcPts val="600"/>
              </a:spcBef>
              <a:spcAft>
                <a:spcPts val="0"/>
              </a:spcAft>
              <a:buClr>
                <a:schemeClr val="dk1"/>
              </a:buClr>
              <a:buSzPts val="2000"/>
              <a:buFont typeface="Arial"/>
              <a:buChar char="•"/>
            </a:pPr>
            <a:r>
              <a:rPr lang="en-US" sz="2000">
                <a:solidFill>
                  <a:schemeClr val="dk1"/>
                </a:solidFill>
                <a:latin typeface="Calibri" panose="020F0502020204030204" pitchFamily="34" charset="0"/>
                <a:ea typeface="Calibri"/>
                <a:cs typeface="Calibri" panose="020F0502020204030204" pitchFamily="34" charset="0"/>
                <a:sym typeface="Calibri"/>
              </a:rPr>
              <a:t>Interventions early in life may be particularly effective at increasing physical activity</a:t>
            </a:r>
            <a:endParaRPr sz="2000">
              <a:latin typeface="Calibri" panose="020F0502020204030204" pitchFamily="34" charset="0"/>
              <a:cs typeface="Calibri" panose="020F0502020204030204" pitchFamily="34" charset="0"/>
            </a:endParaRPr>
          </a:p>
          <a:p>
            <a:pPr marL="342900" marR="0" lvl="0" indent="-101600" algn="l" rtl="0">
              <a:lnSpc>
                <a:spcPct val="90000"/>
              </a:lnSpc>
              <a:spcBef>
                <a:spcPts val="600"/>
              </a:spcBef>
              <a:spcAft>
                <a:spcPts val="0"/>
              </a:spcAft>
              <a:buClr>
                <a:schemeClr val="dk1"/>
              </a:buClr>
              <a:buSzPts val="2000"/>
              <a:buFont typeface="Arial"/>
              <a:buNone/>
            </a:pPr>
            <a:endParaRPr sz="2000">
              <a:solidFill>
                <a:schemeClr val="dk1"/>
              </a:solidFill>
              <a:latin typeface="Calibri" panose="020F0502020204030204" pitchFamily="34" charset="0"/>
              <a:ea typeface="Calibri"/>
              <a:cs typeface="Calibri" panose="020F0502020204030204" pitchFamily="34" charset="0"/>
              <a:sym typeface="Calibri"/>
            </a:endParaRPr>
          </a:p>
          <a:p>
            <a:pPr marL="342900" marR="0" lvl="0" indent="-228600" algn="l" rtl="0">
              <a:lnSpc>
                <a:spcPct val="90000"/>
              </a:lnSpc>
              <a:spcBef>
                <a:spcPts val="600"/>
              </a:spcBef>
              <a:spcAft>
                <a:spcPts val="0"/>
              </a:spcAft>
              <a:buClr>
                <a:schemeClr val="dk1"/>
              </a:buClr>
              <a:buSzPts val="2000"/>
              <a:buFont typeface="Arial"/>
              <a:buChar char="•"/>
            </a:pPr>
            <a:r>
              <a:rPr lang="en-US" sz="2000">
                <a:solidFill>
                  <a:schemeClr val="dk1"/>
                </a:solidFill>
                <a:latin typeface="Calibri" panose="020F0502020204030204" pitchFamily="34" charset="0"/>
                <a:ea typeface="Calibri"/>
                <a:cs typeface="Calibri" panose="020F0502020204030204" pitchFamily="34" charset="0"/>
                <a:sym typeface="Calibri"/>
              </a:rPr>
              <a:t>Gardening may promote physical activity and FV acceptance</a:t>
            </a:r>
            <a:endParaRPr sz="2000">
              <a:latin typeface="Calibri" panose="020F0502020204030204" pitchFamily="34" charset="0"/>
              <a:cs typeface="Calibri" panose="020F0502020204030204" pitchFamily="34" charset="0"/>
            </a:endParaRPr>
          </a:p>
          <a:p>
            <a:pPr marL="342900" marR="0" lvl="0" indent="-101600" algn="l" rtl="0">
              <a:lnSpc>
                <a:spcPct val="90000"/>
              </a:lnSpc>
              <a:spcBef>
                <a:spcPts val="600"/>
              </a:spcBef>
              <a:spcAft>
                <a:spcPts val="0"/>
              </a:spcAft>
              <a:buClr>
                <a:schemeClr val="dk1"/>
              </a:buClr>
              <a:buSzPts val="2000"/>
              <a:buFont typeface="Arial"/>
              <a:buNone/>
            </a:pPr>
            <a:endParaRPr sz="2000">
              <a:solidFill>
                <a:schemeClr val="dk1"/>
              </a:solidFill>
              <a:latin typeface="Calibri" panose="020F0502020204030204" pitchFamily="34" charset="0"/>
              <a:ea typeface="Calibri"/>
              <a:cs typeface="Calibri" panose="020F0502020204030204" pitchFamily="34" charset="0"/>
              <a:sym typeface="Calibri"/>
            </a:endParaRPr>
          </a:p>
          <a:p>
            <a:pPr marL="342900" marR="0" lvl="0" indent="-228600" algn="l" rtl="0">
              <a:lnSpc>
                <a:spcPct val="90000"/>
              </a:lnSpc>
              <a:spcBef>
                <a:spcPts val="600"/>
              </a:spcBef>
              <a:spcAft>
                <a:spcPts val="0"/>
              </a:spcAft>
              <a:buClr>
                <a:schemeClr val="dk1"/>
              </a:buClr>
              <a:buSzPts val="2000"/>
              <a:buFont typeface="Arial"/>
              <a:buChar char="•"/>
            </a:pPr>
            <a:r>
              <a:rPr lang="en-US" sz="2000">
                <a:solidFill>
                  <a:schemeClr val="dk1"/>
                </a:solidFill>
                <a:latin typeface="Calibri" panose="020F0502020204030204" pitchFamily="34" charset="0"/>
                <a:ea typeface="Calibri"/>
                <a:cs typeface="Calibri" panose="020F0502020204030204" pitchFamily="34" charset="0"/>
                <a:sym typeface="Calibri"/>
              </a:rPr>
              <a:t>Results may impact childcare practice, and policy making</a:t>
            </a:r>
            <a:endParaRPr sz="2000">
              <a:solidFill>
                <a:schemeClr val="dk1"/>
              </a:solidFill>
              <a:latin typeface="Calibri" panose="020F0502020204030204" pitchFamily="34" charset="0"/>
              <a:ea typeface="Calibri"/>
              <a:cs typeface="Calibri" panose="020F0502020204030204" pitchFamily="34" charset="0"/>
              <a:sym typeface="Calibri"/>
            </a:endParaRPr>
          </a:p>
        </p:txBody>
      </p:sp>
      <p:sp>
        <p:nvSpPr>
          <p:cNvPr id="331" name="Google Shape;331;p4"/>
          <p:cNvSpPr txBox="1"/>
          <p:nvPr/>
        </p:nvSpPr>
        <p:spPr>
          <a:xfrm>
            <a:off x="-2" y="352209"/>
            <a:ext cx="14883130" cy="338514"/>
          </a:xfrm>
          <a:prstGeom prst="rect">
            <a:avLst/>
          </a:prstGeom>
          <a:solidFill>
            <a:srgbClr val="FFFFFF">
              <a:alpha val="84705"/>
            </a:srgb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panose="020F0502020204030204" pitchFamily="34" charset="0"/>
                <a:ea typeface="Calibri"/>
                <a:cs typeface="Calibri" panose="020F0502020204030204" pitchFamily="34" charset="0"/>
                <a:sym typeface="Calibri"/>
              </a:rPr>
              <a:t>Childcare Outdoor Learning Environments as Active Food Systems: Effectiveness of the Preventing Obesity by Design (POD) Gardening Components</a:t>
            </a:r>
            <a:endParaRPr sz="1600">
              <a:latin typeface="Calibri" panose="020F0502020204030204" pitchFamily="34" charset="0"/>
              <a:cs typeface="Calibri" panose="020F0502020204030204" pitchFamily="34" charset="0"/>
            </a:endParaRPr>
          </a:p>
        </p:txBody>
      </p:sp>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5"/>
          <p:cNvSpPr txBox="1">
            <a:spLocks noGrp="1"/>
          </p:cNvSpPr>
          <p:nvPr>
            <p:ph type="title"/>
          </p:nvPr>
        </p:nvSpPr>
        <p:spPr>
          <a:xfrm>
            <a:off x="155864" y="67253"/>
            <a:ext cx="10515600" cy="105700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400"/>
              <a:buFont typeface="Twentieth Century"/>
              <a:buNone/>
            </a:pPr>
            <a:r>
              <a:rPr lang="en-US" sz="4000">
                <a:solidFill>
                  <a:srgbClr val="C00000"/>
                </a:solidFill>
                <a:latin typeface="Calibri" panose="020F0502020204030204" pitchFamily="34" charset="0"/>
                <a:ea typeface="Twentieth Century"/>
                <a:cs typeface="Calibri" panose="020F0502020204030204" pitchFamily="34" charset="0"/>
                <a:sym typeface="Twentieth Century"/>
              </a:rPr>
              <a:t>Research Design</a:t>
            </a:r>
            <a:endParaRPr sz="4000">
              <a:latin typeface="Calibri" panose="020F0502020204030204" pitchFamily="34" charset="0"/>
              <a:cs typeface="Calibri" panose="020F0502020204030204" pitchFamily="34" charset="0"/>
            </a:endParaRPr>
          </a:p>
        </p:txBody>
      </p:sp>
      <p:sp>
        <p:nvSpPr>
          <p:cNvPr id="338" name="Google Shape;338;p5"/>
          <p:cNvSpPr txBox="1"/>
          <p:nvPr/>
        </p:nvSpPr>
        <p:spPr>
          <a:xfrm>
            <a:off x="317316" y="982279"/>
            <a:ext cx="10515600" cy="19389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libri" panose="020F0502020204030204" pitchFamily="34" charset="0"/>
                <a:ea typeface="Twentieth Century"/>
                <a:cs typeface="Calibri" panose="020F0502020204030204" pitchFamily="34" charset="0"/>
                <a:sym typeface="Twentieth Century"/>
              </a:rPr>
              <a:t>Randomized Controlled Trial, N=15 childcare sites</a:t>
            </a:r>
            <a:endParaRPr sz="200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2000">
                <a:solidFill>
                  <a:schemeClr val="dk1"/>
                </a:solidFill>
                <a:latin typeface="Calibri" panose="020F0502020204030204" pitchFamily="34" charset="0"/>
                <a:ea typeface="Twentieth Century"/>
                <a:cs typeface="Calibri" panose="020F0502020204030204" pitchFamily="34" charset="0"/>
                <a:sym typeface="Twentieth Century"/>
              </a:rPr>
              <a:t>Childcare sites randomly assigned to one of three groups:</a:t>
            </a:r>
            <a:endParaRPr sz="200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2000">
              <a:solidFill>
                <a:schemeClr val="dk1"/>
              </a:solidFill>
              <a:latin typeface="Calibri" panose="020F0502020204030204" pitchFamily="34" charset="0"/>
              <a:ea typeface="Twentieth Century"/>
              <a:cs typeface="Calibri" panose="020F0502020204030204" pitchFamily="34" charset="0"/>
              <a:sym typeface="Twentieth Century"/>
            </a:endParaRPr>
          </a:p>
          <a:p>
            <a:pPr marL="342900" marR="0" lvl="0" indent="-342900" algn="l" rtl="0">
              <a:spcBef>
                <a:spcPts val="0"/>
              </a:spcBef>
              <a:spcAft>
                <a:spcPts val="0"/>
              </a:spcAft>
              <a:buClr>
                <a:srgbClr val="548235"/>
              </a:buClr>
              <a:buSzPts val="2400"/>
              <a:buFont typeface="Arial"/>
              <a:buChar char="•"/>
            </a:pPr>
            <a:r>
              <a:rPr lang="en-US" sz="2000">
                <a:solidFill>
                  <a:srgbClr val="548235"/>
                </a:solidFill>
                <a:latin typeface="Calibri" panose="020F0502020204030204" pitchFamily="34" charset="0"/>
                <a:ea typeface="Twentieth Century"/>
                <a:cs typeface="Calibri" panose="020F0502020204030204" pitchFamily="34" charset="0"/>
                <a:sym typeface="Twentieth Century"/>
              </a:rPr>
              <a:t>Group 1: </a:t>
            </a:r>
            <a:r>
              <a:rPr lang="en-US" sz="2000" b="1">
                <a:solidFill>
                  <a:schemeClr val="dk1"/>
                </a:solidFill>
                <a:latin typeface="Calibri" panose="020F0502020204030204" pitchFamily="34" charset="0"/>
                <a:ea typeface="Twentieth Century"/>
                <a:cs typeface="Calibri" panose="020F0502020204030204" pitchFamily="34" charset="0"/>
                <a:sym typeface="Twentieth Century"/>
              </a:rPr>
              <a:t>Intervention</a:t>
            </a:r>
            <a:r>
              <a:rPr lang="en-US" sz="2000">
                <a:solidFill>
                  <a:schemeClr val="dk1"/>
                </a:solidFill>
                <a:latin typeface="Calibri" panose="020F0502020204030204" pitchFamily="34" charset="0"/>
                <a:ea typeface="Twentieth Century"/>
                <a:cs typeface="Calibri" panose="020F0502020204030204" pitchFamily="34" charset="0"/>
                <a:sym typeface="Twentieth Century"/>
              </a:rPr>
              <a:t> (Year 1 Intervention) (5 childcare sites, 100 children)</a:t>
            </a:r>
            <a:endParaRPr sz="2000">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548235"/>
              </a:buClr>
              <a:buSzPts val="2400"/>
              <a:buFont typeface="Arial"/>
              <a:buChar char="•"/>
            </a:pPr>
            <a:r>
              <a:rPr lang="en-US" sz="2000">
                <a:solidFill>
                  <a:srgbClr val="548235"/>
                </a:solidFill>
                <a:latin typeface="Calibri" panose="020F0502020204030204" pitchFamily="34" charset="0"/>
                <a:ea typeface="Twentieth Century"/>
                <a:cs typeface="Calibri" panose="020F0502020204030204" pitchFamily="34" charset="0"/>
                <a:sym typeface="Twentieth Century"/>
              </a:rPr>
              <a:t>Group 2: </a:t>
            </a:r>
            <a:r>
              <a:rPr lang="en-US" sz="2000" b="1">
                <a:solidFill>
                  <a:schemeClr val="dk1"/>
                </a:solidFill>
                <a:latin typeface="Calibri" panose="020F0502020204030204" pitchFamily="34" charset="0"/>
                <a:ea typeface="Twentieth Century"/>
                <a:cs typeface="Calibri" panose="020F0502020204030204" pitchFamily="34" charset="0"/>
                <a:sym typeface="Twentieth Century"/>
              </a:rPr>
              <a:t>Wait List Control </a:t>
            </a:r>
            <a:r>
              <a:rPr lang="en-US" sz="2000">
                <a:solidFill>
                  <a:schemeClr val="dk1"/>
                </a:solidFill>
                <a:latin typeface="Calibri" panose="020F0502020204030204" pitchFamily="34" charset="0"/>
                <a:ea typeface="Twentieth Century"/>
                <a:cs typeface="Calibri" panose="020F0502020204030204" pitchFamily="34" charset="0"/>
                <a:sym typeface="Twentieth Century"/>
              </a:rPr>
              <a:t>(Year 2 Intervention) (5 childcare sites, 100 children)</a:t>
            </a:r>
            <a:endParaRPr sz="2000">
              <a:latin typeface="Calibri" panose="020F0502020204030204" pitchFamily="34" charset="0"/>
              <a:cs typeface="Calibri" panose="020F0502020204030204" pitchFamily="34" charset="0"/>
            </a:endParaRPr>
          </a:p>
          <a:p>
            <a:pPr marL="342900" marR="0" lvl="0" indent="-342900" algn="l" rtl="0">
              <a:spcBef>
                <a:spcPts val="0"/>
              </a:spcBef>
              <a:spcAft>
                <a:spcPts val="0"/>
              </a:spcAft>
              <a:buClr>
                <a:srgbClr val="548235"/>
              </a:buClr>
              <a:buSzPts val="2400"/>
              <a:buFont typeface="Arial"/>
              <a:buChar char="•"/>
            </a:pPr>
            <a:r>
              <a:rPr lang="en-US" sz="2000">
                <a:solidFill>
                  <a:srgbClr val="548235"/>
                </a:solidFill>
                <a:latin typeface="Calibri" panose="020F0502020204030204" pitchFamily="34" charset="0"/>
                <a:ea typeface="Twentieth Century"/>
                <a:cs typeface="Calibri" panose="020F0502020204030204" pitchFamily="34" charset="0"/>
                <a:sym typeface="Twentieth Century"/>
              </a:rPr>
              <a:t>Group 3: </a:t>
            </a:r>
            <a:r>
              <a:rPr lang="en-US" sz="2000" b="1">
                <a:solidFill>
                  <a:schemeClr val="dk1"/>
                </a:solidFill>
                <a:latin typeface="Calibri" panose="020F0502020204030204" pitchFamily="34" charset="0"/>
                <a:ea typeface="Twentieth Century"/>
                <a:cs typeface="Calibri" panose="020F0502020204030204" pitchFamily="34" charset="0"/>
                <a:sym typeface="Twentieth Century"/>
              </a:rPr>
              <a:t>Control</a:t>
            </a:r>
            <a:r>
              <a:rPr lang="en-US" sz="2000">
                <a:solidFill>
                  <a:schemeClr val="dk1"/>
                </a:solidFill>
                <a:latin typeface="Calibri" panose="020F0502020204030204" pitchFamily="34" charset="0"/>
                <a:ea typeface="Twentieth Century"/>
                <a:cs typeface="Calibri" panose="020F0502020204030204" pitchFamily="34" charset="0"/>
                <a:sym typeface="Twentieth Century"/>
              </a:rPr>
              <a:t> (No Intervention) (5 childcare sites, 100 children)</a:t>
            </a:r>
            <a:endParaRPr sz="2000">
              <a:latin typeface="Calibri" panose="020F0502020204030204" pitchFamily="34" charset="0"/>
              <a:cs typeface="Calibri" panose="020F0502020204030204" pitchFamily="34" charset="0"/>
            </a:endParaRPr>
          </a:p>
        </p:txBody>
      </p:sp>
      <p:sp>
        <p:nvSpPr>
          <p:cNvPr id="340" name="Google Shape;340;p5"/>
          <p:cNvSpPr/>
          <p:nvPr/>
        </p:nvSpPr>
        <p:spPr>
          <a:xfrm>
            <a:off x="10561474" y="1668671"/>
            <a:ext cx="1457924" cy="1457924"/>
          </a:xfrm>
          <a:prstGeom prst="ellipse">
            <a:avLst/>
          </a:prstGeom>
          <a:solidFill>
            <a:schemeClr val="accent3"/>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panose="020F0502020204030204" pitchFamily="34" charset="0"/>
                <a:ea typeface="Calibri"/>
                <a:cs typeface="Calibri" panose="020F0502020204030204" pitchFamily="34" charset="0"/>
                <a:sym typeface="Calibri"/>
              </a:rPr>
              <a:t>15</a:t>
            </a:r>
            <a:endParaRPr>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US" sz="1600">
                <a:solidFill>
                  <a:schemeClr val="lt1"/>
                </a:solidFill>
                <a:latin typeface="Calibri" panose="020F0502020204030204" pitchFamily="34" charset="0"/>
                <a:ea typeface="Calibri"/>
                <a:cs typeface="Calibri" panose="020F0502020204030204" pitchFamily="34" charset="0"/>
                <a:sym typeface="Calibri"/>
              </a:rPr>
              <a:t>childcare sites</a:t>
            </a:r>
            <a:endParaRPr sz="1600">
              <a:latin typeface="Calibri" panose="020F0502020204030204" pitchFamily="34" charset="0"/>
              <a:cs typeface="Calibri" panose="020F0502020204030204" pitchFamily="34" charset="0"/>
            </a:endParaRPr>
          </a:p>
        </p:txBody>
      </p:sp>
      <p:sp>
        <p:nvSpPr>
          <p:cNvPr id="341" name="Google Shape;341;p5"/>
          <p:cNvSpPr/>
          <p:nvPr/>
        </p:nvSpPr>
        <p:spPr>
          <a:xfrm>
            <a:off x="10561474" y="5189951"/>
            <a:ext cx="1457924" cy="1457924"/>
          </a:xfrm>
          <a:prstGeom prst="ellipse">
            <a:avLst/>
          </a:prstGeom>
          <a:solidFill>
            <a:srgbClr val="BF9000"/>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panose="020F0502020204030204" pitchFamily="34" charset="0"/>
                <a:ea typeface="Calibri"/>
                <a:cs typeface="Calibri" panose="020F0502020204030204" pitchFamily="34" charset="0"/>
                <a:sym typeface="Calibri"/>
              </a:rPr>
              <a:t>31</a:t>
            </a:r>
            <a:endParaRPr>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US" sz="1600">
                <a:solidFill>
                  <a:schemeClr val="lt1"/>
                </a:solidFill>
                <a:latin typeface="Calibri" panose="020F0502020204030204" pitchFamily="34" charset="0"/>
                <a:ea typeface="Calibri"/>
                <a:cs typeface="Calibri" panose="020F0502020204030204" pitchFamily="34" charset="0"/>
                <a:sym typeface="Calibri"/>
              </a:rPr>
              <a:t>teachers/</a:t>
            </a:r>
            <a:endParaRPr sz="1600">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US" sz="1600">
                <a:solidFill>
                  <a:schemeClr val="lt1"/>
                </a:solidFill>
                <a:latin typeface="Calibri" panose="020F0502020204030204" pitchFamily="34" charset="0"/>
                <a:ea typeface="Calibri"/>
                <a:cs typeface="Calibri" panose="020F0502020204030204" pitchFamily="34" charset="0"/>
                <a:sym typeface="Calibri"/>
              </a:rPr>
              <a:t>caregivers</a:t>
            </a:r>
            <a:endParaRPr sz="1600">
              <a:latin typeface="Calibri" panose="020F0502020204030204" pitchFamily="34" charset="0"/>
              <a:cs typeface="Calibri" panose="020F0502020204030204" pitchFamily="34" charset="0"/>
            </a:endParaRPr>
          </a:p>
        </p:txBody>
      </p:sp>
      <p:sp>
        <p:nvSpPr>
          <p:cNvPr id="342" name="Google Shape;342;p5"/>
          <p:cNvSpPr/>
          <p:nvPr/>
        </p:nvSpPr>
        <p:spPr>
          <a:xfrm>
            <a:off x="10561474" y="3433069"/>
            <a:ext cx="1457924" cy="1457924"/>
          </a:xfrm>
          <a:prstGeom prst="ellipse">
            <a:avLst/>
          </a:prstGeom>
          <a:solidFill>
            <a:srgbClr val="548135"/>
          </a:solidFill>
          <a:ln w="12700" cap="flat" cmpd="sng">
            <a:solidFill>
              <a:srgbClr val="78787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panose="020F0502020204030204" pitchFamily="34" charset="0"/>
                <a:ea typeface="Calibri"/>
                <a:cs typeface="Calibri" panose="020F0502020204030204" pitchFamily="34" charset="0"/>
                <a:sym typeface="Calibri"/>
              </a:rPr>
              <a:t>10</a:t>
            </a:r>
            <a:endParaRPr>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US" sz="1600">
                <a:solidFill>
                  <a:schemeClr val="lt1"/>
                </a:solidFill>
                <a:latin typeface="Calibri" panose="020F0502020204030204" pitchFamily="34" charset="0"/>
                <a:ea typeface="Calibri"/>
                <a:cs typeface="Calibri" panose="020F0502020204030204" pitchFamily="34" charset="0"/>
                <a:sym typeface="Calibri"/>
              </a:rPr>
              <a:t>FV gardens</a:t>
            </a:r>
            <a:endParaRPr sz="1600">
              <a:latin typeface="Calibri" panose="020F0502020204030204" pitchFamily="34" charset="0"/>
              <a:cs typeface="Calibri" panose="020F0502020204030204" pitchFamily="34" charset="0"/>
            </a:endParaRPr>
          </a:p>
        </p:txBody>
      </p:sp>
      <p:graphicFrame>
        <p:nvGraphicFramePr>
          <p:cNvPr id="3" name="Table 2">
            <a:extLst>
              <a:ext uri="{FF2B5EF4-FFF2-40B4-BE49-F238E27FC236}">
                <a16:creationId xmlns:a16="http://schemas.microsoft.com/office/drawing/2014/main" id="{21679DF8-57C5-B1A2-712E-85AA692F0F3D}"/>
              </a:ext>
            </a:extLst>
          </p:cNvPr>
          <p:cNvGraphicFramePr>
            <a:graphicFrameLocks noGrp="1"/>
          </p:cNvGraphicFramePr>
          <p:nvPr>
            <p:extLst>
              <p:ext uri="{D42A27DB-BD31-4B8C-83A1-F6EECF244321}">
                <p14:modId xmlns:p14="http://schemas.microsoft.com/office/powerpoint/2010/main" val="2528382075"/>
              </p:ext>
            </p:extLst>
          </p:nvPr>
        </p:nvGraphicFramePr>
        <p:xfrm>
          <a:off x="317317" y="3220189"/>
          <a:ext cx="10130827" cy="3018790"/>
        </p:xfrm>
        <a:graphic>
          <a:graphicData uri="http://schemas.openxmlformats.org/drawingml/2006/table">
            <a:tbl>
              <a:tblPr>
                <a:tableStyleId>{5C22544A-7EE6-4342-B048-85BDC9FD1C3A}</a:tableStyleId>
              </a:tblPr>
              <a:tblGrid>
                <a:gridCol w="3840235">
                  <a:extLst>
                    <a:ext uri="{9D8B030D-6E8A-4147-A177-3AD203B41FA5}">
                      <a16:colId xmlns:a16="http://schemas.microsoft.com/office/drawing/2014/main" val="1000450634"/>
                    </a:ext>
                  </a:extLst>
                </a:gridCol>
                <a:gridCol w="44450">
                  <a:extLst>
                    <a:ext uri="{9D8B030D-6E8A-4147-A177-3AD203B41FA5}">
                      <a16:colId xmlns:a16="http://schemas.microsoft.com/office/drawing/2014/main" val="2994787402"/>
                    </a:ext>
                  </a:extLst>
                </a:gridCol>
                <a:gridCol w="763174">
                  <a:extLst>
                    <a:ext uri="{9D8B030D-6E8A-4147-A177-3AD203B41FA5}">
                      <a16:colId xmlns:a16="http://schemas.microsoft.com/office/drawing/2014/main" val="989003624"/>
                    </a:ext>
                  </a:extLst>
                </a:gridCol>
                <a:gridCol w="763174">
                  <a:extLst>
                    <a:ext uri="{9D8B030D-6E8A-4147-A177-3AD203B41FA5}">
                      <a16:colId xmlns:a16="http://schemas.microsoft.com/office/drawing/2014/main" val="3004610104"/>
                    </a:ext>
                  </a:extLst>
                </a:gridCol>
                <a:gridCol w="763174">
                  <a:extLst>
                    <a:ext uri="{9D8B030D-6E8A-4147-A177-3AD203B41FA5}">
                      <a16:colId xmlns:a16="http://schemas.microsoft.com/office/drawing/2014/main" val="3731139299"/>
                    </a:ext>
                  </a:extLst>
                </a:gridCol>
                <a:gridCol w="859474">
                  <a:extLst>
                    <a:ext uri="{9D8B030D-6E8A-4147-A177-3AD203B41FA5}">
                      <a16:colId xmlns:a16="http://schemas.microsoft.com/office/drawing/2014/main" val="3227611103"/>
                    </a:ext>
                  </a:extLst>
                </a:gridCol>
                <a:gridCol w="44450">
                  <a:extLst>
                    <a:ext uri="{9D8B030D-6E8A-4147-A177-3AD203B41FA5}">
                      <a16:colId xmlns:a16="http://schemas.microsoft.com/office/drawing/2014/main" val="3854321352"/>
                    </a:ext>
                  </a:extLst>
                </a:gridCol>
                <a:gridCol w="763174">
                  <a:extLst>
                    <a:ext uri="{9D8B030D-6E8A-4147-A177-3AD203B41FA5}">
                      <a16:colId xmlns:a16="http://schemas.microsoft.com/office/drawing/2014/main" val="1731246629"/>
                    </a:ext>
                  </a:extLst>
                </a:gridCol>
                <a:gridCol w="763174">
                  <a:extLst>
                    <a:ext uri="{9D8B030D-6E8A-4147-A177-3AD203B41FA5}">
                      <a16:colId xmlns:a16="http://schemas.microsoft.com/office/drawing/2014/main" val="314056558"/>
                    </a:ext>
                  </a:extLst>
                </a:gridCol>
                <a:gridCol w="763174">
                  <a:extLst>
                    <a:ext uri="{9D8B030D-6E8A-4147-A177-3AD203B41FA5}">
                      <a16:colId xmlns:a16="http://schemas.microsoft.com/office/drawing/2014/main" val="690310568"/>
                    </a:ext>
                  </a:extLst>
                </a:gridCol>
                <a:gridCol w="763174">
                  <a:extLst>
                    <a:ext uri="{9D8B030D-6E8A-4147-A177-3AD203B41FA5}">
                      <a16:colId xmlns:a16="http://schemas.microsoft.com/office/drawing/2014/main" val="533246300"/>
                    </a:ext>
                  </a:extLst>
                </a:gridCol>
              </a:tblGrid>
              <a:tr h="546100">
                <a:tc>
                  <a:txBody>
                    <a:bodyPr/>
                    <a:lstStyle/>
                    <a:p>
                      <a:pPr algn="ctr" fontAlgn="ctr"/>
                      <a:r>
                        <a:rPr lang="en-US" sz="2000" b="0" u="none" strike="noStrike">
                          <a:effectLst/>
                          <a:latin typeface="Calibri" panose="020F0502020204030204" pitchFamily="34" charset="0"/>
                          <a:cs typeface="Calibri" panose="020F0502020204030204" pitchFamily="34" charset="0"/>
                        </a:rPr>
                        <a:t>Research design</a:t>
                      </a:r>
                      <a:endParaRPr lang="en-US" sz="20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2000" b="0" u="none" strike="noStrike">
                          <a:effectLst/>
                          <a:latin typeface="Calibri" panose="020F0502020204030204" pitchFamily="34" charset="0"/>
                          <a:cs typeface="Calibri" panose="020F0502020204030204" pitchFamily="34" charset="0"/>
                        </a:rPr>
                        <a:t> </a:t>
                      </a:r>
                      <a:endParaRPr lang="en-US" sz="20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gridSpan="4">
                  <a:txBody>
                    <a:bodyPr/>
                    <a:lstStyle/>
                    <a:p>
                      <a:pPr algn="ctr" fontAlgn="ctr"/>
                      <a:r>
                        <a:rPr lang="en-US" sz="2000" b="0" u="none" strike="noStrike">
                          <a:effectLst/>
                          <a:latin typeface="Calibri" panose="020F0502020204030204" pitchFamily="34" charset="0"/>
                          <a:cs typeface="Calibri" panose="020F0502020204030204" pitchFamily="34" charset="0"/>
                        </a:rPr>
                        <a:t>True Experiment 1</a:t>
                      </a:r>
                      <a:endParaRPr lang="en-US" sz="20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2000" b="0" u="none" strike="noStrike">
                          <a:effectLst/>
                          <a:latin typeface="Calibri" panose="020F0502020204030204" pitchFamily="34" charset="0"/>
                          <a:cs typeface="Calibri" panose="020F0502020204030204" pitchFamily="34" charset="0"/>
                        </a:rPr>
                        <a:t> </a:t>
                      </a:r>
                      <a:endParaRPr lang="en-US" sz="20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gridSpan="4">
                  <a:txBody>
                    <a:bodyPr/>
                    <a:lstStyle/>
                    <a:p>
                      <a:pPr algn="ctr" fontAlgn="ctr"/>
                      <a:r>
                        <a:rPr lang="en-US" sz="2000" b="0" u="none" strike="noStrike">
                          <a:effectLst/>
                          <a:latin typeface="Calibri" panose="020F0502020204030204" pitchFamily="34" charset="0"/>
                          <a:cs typeface="Calibri" panose="020F0502020204030204" pitchFamily="34" charset="0"/>
                        </a:rPr>
                        <a:t>True Experiment 2</a:t>
                      </a:r>
                      <a:endParaRPr lang="en-US" sz="20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10505507"/>
                  </a:ext>
                </a:extLst>
              </a:tr>
              <a:tr h="241300">
                <a:tc>
                  <a:txBody>
                    <a:bodyPr/>
                    <a:lstStyle/>
                    <a:p>
                      <a:pPr algn="l" fontAlgn="ctr"/>
                      <a:r>
                        <a:rPr lang="en-US" sz="2000" u="none" strike="noStrike">
                          <a:effectLst/>
                          <a:latin typeface="Calibri" panose="020F0502020204030204" pitchFamily="34" charset="0"/>
                          <a:cs typeface="Calibri" panose="020F0502020204030204" pitchFamily="34" charset="0"/>
                        </a:rPr>
                        <a:t> </a:t>
                      </a:r>
                      <a:endParaRPr lang="en-US" sz="20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2000" u="none" strike="noStrike">
                          <a:effectLst/>
                          <a:latin typeface="Calibri" panose="020F0502020204030204" pitchFamily="34" charset="0"/>
                          <a:cs typeface="Calibri" panose="020F0502020204030204" pitchFamily="34" charset="0"/>
                        </a:rPr>
                        <a:t> </a:t>
                      </a:r>
                      <a:endParaRPr lang="en-US" sz="20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gridSpan="4">
                  <a:txBody>
                    <a:bodyPr/>
                    <a:lstStyle/>
                    <a:p>
                      <a:pPr algn="ctr" fontAlgn="ctr"/>
                      <a:r>
                        <a:rPr lang="en-US" sz="2000" u="none" strike="noStrike">
                          <a:effectLst/>
                          <a:latin typeface="Calibri" panose="020F0502020204030204" pitchFamily="34" charset="0"/>
                          <a:cs typeface="Calibri" panose="020F0502020204030204" pitchFamily="34" charset="0"/>
                        </a:rPr>
                        <a:t>Year 1</a:t>
                      </a:r>
                      <a:endParaRPr lang="en-US" sz="20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2000" u="none" strike="noStrike">
                          <a:effectLst/>
                          <a:latin typeface="Calibri" panose="020F0502020204030204" pitchFamily="34" charset="0"/>
                          <a:cs typeface="Calibri" panose="020F0502020204030204" pitchFamily="34" charset="0"/>
                        </a:rPr>
                        <a:t> </a:t>
                      </a:r>
                      <a:endParaRPr lang="en-US" sz="20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gridSpan="4">
                  <a:txBody>
                    <a:bodyPr/>
                    <a:lstStyle/>
                    <a:p>
                      <a:pPr algn="ctr" fontAlgn="ctr"/>
                      <a:r>
                        <a:rPr lang="en-US" sz="2000" u="none" strike="noStrike">
                          <a:effectLst/>
                          <a:latin typeface="Calibri" panose="020F0502020204030204" pitchFamily="34" charset="0"/>
                          <a:cs typeface="Calibri" panose="020F0502020204030204" pitchFamily="34" charset="0"/>
                        </a:rPr>
                        <a:t>Year 2</a:t>
                      </a:r>
                      <a:endParaRPr lang="en-US" sz="20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43903695"/>
                  </a:ext>
                </a:extLst>
              </a:tr>
              <a:tr h="317500">
                <a:tc>
                  <a:txBody>
                    <a:bodyPr/>
                    <a:lstStyle/>
                    <a:p>
                      <a:pPr algn="l" fontAlgn="ctr"/>
                      <a:r>
                        <a:rPr lang="en-US" sz="1600" u="none" strike="noStrike">
                          <a:effectLst/>
                          <a:latin typeface="Calibri" panose="020F0502020204030204" pitchFamily="34" charset="0"/>
                          <a:cs typeface="Calibri" panose="020F0502020204030204" pitchFamily="34" charset="0"/>
                        </a:rPr>
                        <a:t>Random assignment</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u="none" strike="noStrike">
                          <a:effectLst/>
                          <a:latin typeface="Calibri" panose="020F0502020204030204" pitchFamily="34" charset="0"/>
                          <a:cs typeface="Calibri" panose="020F0502020204030204" pitchFamily="34" charset="0"/>
                        </a:rPr>
                        <a:t>Winter</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u="none" strike="noStrike">
                          <a:effectLst/>
                          <a:latin typeface="Calibri" panose="020F0502020204030204" pitchFamily="34" charset="0"/>
                          <a:cs typeface="Calibri" panose="020F0502020204030204" pitchFamily="34" charset="0"/>
                        </a:rPr>
                        <a:t>Spring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u="none" strike="noStrike">
                          <a:effectLst/>
                          <a:latin typeface="Calibri" panose="020F0502020204030204" pitchFamily="34" charset="0"/>
                          <a:cs typeface="Calibri" panose="020F0502020204030204" pitchFamily="34" charset="0"/>
                        </a:rPr>
                        <a:t>Summer</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u="none" strike="noStrike">
                          <a:effectLst/>
                          <a:latin typeface="Calibri" panose="020F0502020204030204" pitchFamily="34" charset="0"/>
                          <a:cs typeface="Calibri" panose="020F0502020204030204" pitchFamily="34" charset="0"/>
                        </a:rPr>
                        <a:t>Fall</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u="none" strike="noStrike">
                          <a:effectLst/>
                          <a:latin typeface="Calibri" panose="020F0502020204030204" pitchFamily="34" charset="0"/>
                          <a:cs typeface="Calibri" panose="020F0502020204030204" pitchFamily="34" charset="0"/>
                        </a:rPr>
                        <a:t>Winter</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u="none" strike="noStrike">
                          <a:effectLst/>
                          <a:latin typeface="Calibri" panose="020F0502020204030204" pitchFamily="34" charset="0"/>
                          <a:cs typeface="Calibri" panose="020F0502020204030204" pitchFamily="34" charset="0"/>
                        </a:rPr>
                        <a:t>Spring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u="none" strike="noStrike">
                          <a:effectLst/>
                          <a:latin typeface="Calibri" panose="020F0502020204030204" pitchFamily="34" charset="0"/>
                          <a:cs typeface="Calibri" panose="020F0502020204030204" pitchFamily="34" charset="0"/>
                        </a:rPr>
                        <a:t>Summer</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u="none" strike="noStrike">
                          <a:effectLst/>
                          <a:latin typeface="Calibri" panose="020F0502020204030204" pitchFamily="34" charset="0"/>
                          <a:cs typeface="Calibri" panose="020F0502020204030204" pitchFamily="34" charset="0"/>
                        </a:rPr>
                        <a:t>Fall</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extLst>
                  <a:ext uri="{0D108BD9-81ED-4DB2-BD59-A6C34878D82A}">
                    <a16:rowId xmlns:a16="http://schemas.microsoft.com/office/drawing/2014/main" val="3764609358"/>
                  </a:ext>
                </a:extLst>
              </a:tr>
              <a:tr h="317500">
                <a:tc>
                  <a:txBody>
                    <a:bodyPr/>
                    <a:lstStyle/>
                    <a:p>
                      <a:pPr algn="l" fontAlgn="ctr"/>
                      <a:r>
                        <a:rPr lang="en-US" sz="1600" b="1" u="none" strike="noStrike">
                          <a:effectLst/>
                          <a:latin typeface="Calibri" panose="020F0502020204030204" pitchFamily="34" charset="0"/>
                          <a:cs typeface="Calibri" panose="020F0502020204030204" pitchFamily="34" charset="0"/>
                        </a:rPr>
                        <a:t>Group  1-  Intervention (5 sites/100 children)</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FF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O</a:t>
                      </a:r>
                      <a:r>
                        <a:rPr lang="en-US" sz="1600" b="1" u="none" strike="noStrike" baseline="-25000">
                          <a:effectLst/>
                          <a:latin typeface="Calibri" panose="020F0502020204030204" pitchFamily="34" charset="0"/>
                          <a:cs typeface="Calibri" panose="020F0502020204030204" pitchFamily="34" charset="0"/>
                        </a:rPr>
                        <a:t>1</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X</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O</a:t>
                      </a:r>
                      <a:r>
                        <a:rPr lang="en-US" sz="1600" b="1" u="none" strike="noStrike" baseline="-25000">
                          <a:effectLst/>
                          <a:latin typeface="Calibri" panose="020F0502020204030204" pitchFamily="34" charset="0"/>
                          <a:cs typeface="Calibri" panose="020F0502020204030204" pitchFamily="34" charset="0"/>
                        </a:rPr>
                        <a:t>2</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350114864"/>
                  </a:ext>
                </a:extLst>
              </a:tr>
              <a:tr h="317500">
                <a:tc>
                  <a:txBody>
                    <a:bodyPr/>
                    <a:lstStyle/>
                    <a:p>
                      <a:pPr algn="l" fontAlgn="ctr"/>
                      <a:r>
                        <a:rPr lang="en-US" sz="1600" b="1"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gridSpan="4">
                  <a:txBody>
                    <a:bodyPr/>
                    <a:lstStyle/>
                    <a:p>
                      <a:pPr algn="ctr" fontAlgn="ct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extLst>
                  <a:ext uri="{0D108BD9-81ED-4DB2-BD59-A6C34878D82A}">
                    <a16:rowId xmlns:a16="http://schemas.microsoft.com/office/drawing/2014/main" val="2561757828"/>
                  </a:ext>
                </a:extLst>
              </a:tr>
              <a:tr h="317500">
                <a:tc>
                  <a:txBody>
                    <a:bodyPr/>
                    <a:lstStyle/>
                    <a:p>
                      <a:pPr algn="l" fontAlgn="ctr"/>
                      <a:r>
                        <a:rPr lang="en-US" sz="1600" b="1" u="none" strike="noStrike">
                          <a:effectLst/>
                          <a:latin typeface="Calibri" panose="020F0502020204030204" pitchFamily="34" charset="0"/>
                          <a:cs typeface="Calibri" panose="020F0502020204030204" pitchFamily="34" charset="0"/>
                        </a:rPr>
                        <a:t>Group 2- Wait list (5 sites/100 children)</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FF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O</a:t>
                      </a:r>
                      <a:r>
                        <a:rPr lang="en-US" sz="1600" b="1" u="none" strike="noStrike" baseline="-25000">
                          <a:effectLst/>
                          <a:latin typeface="Calibri" panose="020F0502020204030204" pitchFamily="34" charset="0"/>
                          <a:cs typeface="Calibri" panose="020F0502020204030204" pitchFamily="34" charset="0"/>
                        </a:rPr>
                        <a:t>1</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O</a:t>
                      </a:r>
                      <a:r>
                        <a:rPr lang="en-US" sz="1600" b="1" u="none" strike="noStrike" baseline="-25000">
                          <a:effectLst/>
                          <a:latin typeface="Calibri" panose="020F0502020204030204" pitchFamily="34" charset="0"/>
                          <a:cs typeface="Calibri" panose="020F0502020204030204" pitchFamily="34" charset="0"/>
                        </a:rPr>
                        <a:t>2</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O</a:t>
                      </a:r>
                      <a:r>
                        <a:rPr lang="en-US" sz="1600" b="1" u="none" strike="noStrike" baseline="-25000">
                          <a:effectLst/>
                          <a:latin typeface="Calibri" panose="020F0502020204030204" pitchFamily="34" charset="0"/>
                          <a:cs typeface="Calibri" panose="020F0502020204030204" pitchFamily="34" charset="0"/>
                        </a:rPr>
                        <a:t>3</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X</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O</a:t>
                      </a:r>
                      <a:r>
                        <a:rPr lang="en-US" sz="1600" b="1" u="none" strike="noStrike" baseline="-25000">
                          <a:effectLst/>
                          <a:latin typeface="Calibri" panose="020F0502020204030204" pitchFamily="34" charset="0"/>
                          <a:cs typeface="Calibri" panose="020F0502020204030204" pitchFamily="34" charset="0"/>
                        </a:rPr>
                        <a:t>4</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4042320444"/>
                  </a:ext>
                </a:extLst>
              </a:tr>
              <a:tr h="317500">
                <a:tc>
                  <a:txBody>
                    <a:bodyPr/>
                    <a:lstStyle/>
                    <a:p>
                      <a:pPr algn="l" fontAlgn="ctr"/>
                      <a:r>
                        <a:rPr lang="en-US" sz="1600" b="1"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FF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FF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b="1"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b="1"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ctr" fontAlgn="ctr"/>
                      <a:r>
                        <a:rPr lang="en-US" sz="1600" b="1"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extLst>
                  <a:ext uri="{0D108BD9-81ED-4DB2-BD59-A6C34878D82A}">
                    <a16:rowId xmlns:a16="http://schemas.microsoft.com/office/drawing/2014/main" val="3093418143"/>
                  </a:ext>
                </a:extLst>
              </a:tr>
              <a:tr h="317500">
                <a:tc>
                  <a:txBody>
                    <a:bodyPr/>
                    <a:lstStyle/>
                    <a:p>
                      <a:pPr algn="l" fontAlgn="ctr"/>
                      <a:r>
                        <a:rPr lang="en-US" sz="1600" b="1" u="none" strike="noStrike">
                          <a:effectLst/>
                          <a:latin typeface="Calibri" panose="020F0502020204030204" pitchFamily="34" charset="0"/>
                          <a:cs typeface="Calibri" panose="020F0502020204030204" pitchFamily="34" charset="0"/>
                        </a:rPr>
                        <a:t>Group 3- Control (5 sites/100 children)</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FF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O</a:t>
                      </a:r>
                      <a:r>
                        <a:rPr lang="en-US" sz="1600" b="1" u="none" strike="noStrike" baseline="-25000">
                          <a:effectLst/>
                          <a:latin typeface="Calibri" panose="020F0502020204030204" pitchFamily="34" charset="0"/>
                          <a:cs typeface="Calibri" panose="020F0502020204030204" pitchFamily="34" charset="0"/>
                        </a:rPr>
                        <a:t>3</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a:txBody>
                    <a:bodyPr/>
                    <a:lstStyle/>
                    <a:p>
                      <a:pPr algn="ctr" fontAlgn="ctr"/>
                      <a:r>
                        <a:rPr lang="en-US" sz="1600" b="1" u="none" strike="noStrike">
                          <a:effectLst/>
                          <a:latin typeface="Calibri" panose="020F0502020204030204" pitchFamily="34" charset="0"/>
                          <a:cs typeface="Calibri" panose="020F0502020204030204" pitchFamily="34" charset="0"/>
                        </a:rPr>
                        <a:t>O</a:t>
                      </a:r>
                      <a:r>
                        <a:rPr lang="en-US" sz="1600" b="1" u="none" strike="noStrike" baseline="-25000">
                          <a:effectLst/>
                          <a:latin typeface="Calibri" panose="020F0502020204030204" pitchFamily="34" charset="0"/>
                          <a:cs typeface="Calibri" panose="020F0502020204030204" pitchFamily="34" charset="0"/>
                        </a:rPr>
                        <a:t>4</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extLst>
                  <a:ext uri="{0D108BD9-81ED-4DB2-BD59-A6C34878D82A}">
                    <a16:rowId xmlns:a16="http://schemas.microsoft.com/office/drawing/2014/main" val="288328610"/>
                  </a:ext>
                </a:extLst>
              </a:tr>
              <a:tr h="133298">
                <a:tc>
                  <a:txBody>
                    <a:bodyPr/>
                    <a:lstStyle/>
                    <a:p>
                      <a:pPr algn="l" fontAlgn="ctr"/>
                      <a:r>
                        <a:rPr lang="en-US" sz="1600" b="1" u="none" strike="noStrike">
                          <a:effectLst/>
                          <a:latin typeface="Calibri" panose="020F0502020204030204" pitchFamily="34" charset="0"/>
                          <a:cs typeface="Calibri" panose="020F0502020204030204" pitchFamily="34" charset="0"/>
                        </a:rPr>
                        <a:t> </a:t>
                      </a:r>
                      <a:endParaRPr lang="en-US" sz="16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gridSpan="4">
                  <a:txBody>
                    <a:bodyPr/>
                    <a:lstStyle/>
                    <a:p>
                      <a:pPr algn="ctr" fontAlgn="ctr"/>
                      <a:r>
                        <a:rPr lang="en-US" sz="1600" b="1" u="none" strike="noStrike">
                          <a:effectLst/>
                          <a:latin typeface="Calibri" panose="020F0502020204030204" pitchFamily="34" charset="0"/>
                          <a:cs typeface="Calibri" panose="020F0502020204030204" pitchFamily="34" charset="0"/>
                        </a:rPr>
                        <a:t>X</a:t>
                      </a:r>
                      <a:r>
                        <a:rPr lang="en-US" sz="1600" u="none" strike="noStrike">
                          <a:effectLst/>
                          <a:latin typeface="Calibri" panose="020F0502020204030204" pitchFamily="34" charset="0"/>
                          <a:cs typeface="Calibri" panose="020F0502020204030204" pitchFamily="34" charset="0"/>
                        </a:rPr>
                        <a:t> Intervention</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r>
                        <a:rPr lang="en-US" sz="1600" u="none" strike="noStrike">
                          <a:effectLst/>
                          <a:latin typeface="Calibri" panose="020F0502020204030204" pitchFamily="34" charset="0"/>
                          <a:cs typeface="Calibri" panose="020F0502020204030204" pitchFamily="34" charset="0"/>
                        </a:rPr>
                        <a:t> </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tc>
                <a:tc gridSpan="4">
                  <a:txBody>
                    <a:bodyPr/>
                    <a:lstStyle/>
                    <a:p>
                      <a:pPr algn="ctr" fontAlgn="ctr"/>
                      <a:r>
                        <a:rPr lang="en-US" sz="1600" b="1" u="none" strike="noStrike">
                          <a:effectLst/>
                          <a:latin typeface="Calibri" panose="020F0502020204030204" pitchFamily="34" charset="0"/>
                          <a:cs typeface="Calibri" panose="020F0502020204030204" pitchFamily="34" charset="0"/>
                        </a:rPr>
                        <a:t>O</a:t>
                      </a:r>
                      <a:r>
                        <a:rPr lang="en-US" sz="1600" u="none" strike="noStrike">
                          <a:effectLst/>
                          <a:latin typeface="Calibri" panose="020F0502020204030204" pitchFamily="34" charset="0"/>
                          <a:cs typeface="Calibri" panose="020F0502020204030204" pitchFamily="34" charset="0"/>
                        </a:rPr>
                        <a:t> Observation</a:t>
                      </a:r>
                      <a:endParaRPr lang="en-US" sz="1600" b="0"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c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8231011"/>
                  </a:ext>
                </a:extLst>
              </a:tr>
            </a:tbl>
          </a:graphicData>
        </a:graphic>
      </p:graphicFrame>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6"/>
          <p:cNvSpPr txBox="1"/>
          <p:nvPr/>
        </p:nvSpPr>
        <p:spPr>
          <a:xfrm>
            <a:off x="187016" y="136205"/>
            <a:ext cx="10515600" cy="132556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C00000"/>
              </a:buClr>
              <a:buSzPts val="4400"/>
              <a:buFont typeface="Twentieth Century"/>
              <a:buNone/>
            </a:pPr>
            <a:r>
              <a:rPr lang="en-US" sz="4000">
                <a:solidFill>
                  <a:srgbClr val="C00000"/>
                </a:solidFill>
                <a:latin typeface="Calibri" panose="020F0502020204030204" pitchFamily="34" charset="0"/>
                <a:ea typeface="Twentieth Century"/>
                <a:cs typeface="Calibri" panose="020F0502020204030204" pitchFamily="34" charset="0"/>
                <a:sym typeface="Twentieth Century"/>
              </a:rPr>
              <a:t>Participants &amp; Centers</a:t>
            </a:r>
            <a:endParaRPr sz="4000">
              <a:latin typeface="Calibri" panose="020F0502020204030204" pitchFamily="34" charset="0"/>
              <a:cs typeface="Calibri" panose="020F0502020204030204" pitchFamily="34" charset="0"/>
            </a:endParaRPr>
          </a:p>
        </p:txBody>
      </p:sp>
      <p:sp>
        <p:nvSpPr>
          <p:cNvPr id="349" name="Google Shape;349;p6"/>
          <p:cNvSpPr txBox="1"/>
          <p:nvPr/>
        </p:nvSpPr>
        <p:spPr>
          <a:xfrm>
            <a:off x="586835" y="1430251"/>
            <a:ext cx="7171969" cy="4401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Calibri" panose="020F0502020204030204" pitchFamily="34" charset="0"/>
                <a:ea typeface="Twentieth Century"/>
                <a:cs typeface="Calibri" panose="020F0502020204030204" pitchFamily="34" charset="0"/>
                <a:sym typeface="Twentieth Century"/>
              </a:rPr>
              <a:t>Childcare Centers</a:t>
            </a:r>
            <a:endParaRPr sz="2000">
              <a:latin typeface="Calibri" panose="020F0502020204030204" pitchFamily="34" charset="0"/>
              <a:cs typeface="Calibri" panose="020F0502020204030204" pitchFamily="34" charset="0"/>
            </a:endParaRPr>
          </a:p>
          <a:p>
            <a:pPr marL="514350" marR="0" lvl="0" indent="-514350" algn="l" rtl="0">
              <a:spcBef>
                <a:spcPts val="0"/>
              </a:spcBef>
              <a:spcAft>
                <a:spcPts val="0"/>
              </a:spcAft>
              <a:buClr>
                <a:srgbClr val="548135"/>
              </a:buClr>
              <a:buSzPts val="2400"/>
              <a:buFont typeface="Arial"/>
              <a:buChar char="•"/>
            </a:pPr>
            <a:r>
              <a:rPr lang="en-US" sz="2000">
                <a:solidFill>
                  <a:srgbClr val="548135"/>
                </a:solidFill>
                <a:latin typeface="Calibri" panose="020F0502020204030204" pitchFamily="34" charset="0"/>
                <a:ea typeface="Twentieth Century"/>
                <a:cs typeface="Calibri" panose="020F0502020204030204" pitchFamily="34" charset="0"/>
                <a:sym typeface="Twentieth Century"/>
              </a:rPr>
              <a:t>Located in Wake County, NC</a:t>
            </a:r>
            <a:endParaRPr sz="2000">
              <a:latin typeface="Calibri" panose="020F0502020204030204" pitchFamily="34" charset="0"/>
              <a:cs typeface="Calibri" panose="020F0502020204030204" pitchFamily="34" charset="0"/>
            </a:endParaRPr>
          </a:p>
          <a:p>
            <a:pPr marL="514350" marR="0" lvl="0" indent="-514350" algn="l" rtl="0">
              <a:spcBef>
                <a:spcPts val="0"/>
              </a:spcBef>
              <a:spcAft>
                <a:spcPts val="0"/>
              </a:spcAft>
              <a:buClr>
                <a:srgbClr val="548135"/>
              </a:buClr>
              <a:buSzPts val="2400"/>
              <a:buFont typeface="Arial"/>
              <a:buChar char="•"/>
            </a:pPr>
            <a:r>
              <a:rPr lang="en-US" sz="2000">
                <a:solidFill>
                  <a:srgbClr val="548135"/>
                </a:solidFill>
                <a:latin typeface="Calibri" panose="020F0502020204030204" pitchFamily="34" charset="0"/>
                <a:ea typeface="Twentieth Century"/>
                <a:cs typeface="Calibri" panose="020F0502020204030204" pitchFamily="34" charset="0"/>
                <a:sym typeface="Twentieth Century"/>
              </a:rPr>
              <a:t>51% families participated in the Child and </a:t>
            </a:r>
            <a:endParaRPr sz="200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2000">
                <a:solidFill>
                  <a:srgbClr val="548135"/>
                </a:solidFill>
                <a:latin typeface="Calibri" panose="020F0502020204030204" pitchFamily="34" charset="0"/>
                <a:ea typeface="Twentieth Century"/>
                <a:cs typeface="Calibri" panose="020F0502020204030204" pitchFamily="34" charset="0"/>
                <a:sym typeface="Twentieth Century"/>
              </a:rPr>
              <a:t>	Adult Care Food Program (CACFP)</a:t>
            </a:r>
            <a:endParaRPr sz="2000">
              <a:latin typeface="Calibri" panose="020F0502020204030204" pitchFamily="34" charset="0"/>
              <a:cs typeface="Calibri" panose="020F0502020204030204" pitchFamily="34" charset="0"/>
            </a:endParaRPr>
          </a:p>
          <a:p>
            <a:pPr marL="514350" marR="0" lvl="0" indent="-514350" algn="l" rtl="0">
              <a:spcBef>
                <a:spcPts val="0"/>
              </a:spcBef>
              <a:spcAft>
                <a:spcPts val="0"/>
              </a:spcAft>
              <a:buClr>
                <a:srgbClr val="548135"/>
              </a:buClr>
              <a:buSzPts val="2400"/>
              <a:buFont typeface="Arial"/>
              <a:buChar char="•"/>
            </a:pPr>
            <a:r>
              <a:rPr lang="en-US" sz="2000">
                <a:solidFill>
                  <a:srgbClr val="548135"/>
                </a:solidFill>
                <a:latin typeface="Calibri" panose="020F0502020204030204" pitchFamily="34" charset="0"/>
                <a:ea typeface="Twentieth Century"/>
                <a:cs typeface="Calibri" panose="020F0502020204030204" pitchFamily="34" charset="0"/>
                <a:sym typeface="Twentieth Century"/>
              </a:rPr>
              <a:t>Operated year-round</a:t>
            </a:r>
            <a:endParaRPr sz="2000">
              <a:latin typeface="Calibri" panose="020F0502020204030204" pitchFamily="34" charset="0"/>
              <a:cs typeface="Calibri" panose="020F0502020204030204" pitchFamily="34" charset="0"/>
            </a:endParaRPr>
          </a:p>
          <a:p>
            <a:pPr marL="514350" marR="0" lvl="0" indent="-514350" algn="l" rtl="0">
              <a:spcBef>
                <a:spcPts val="0"/>
              </a:spcBef>
              <a:spcAft>
                <a:spcPts val="0"/>
              </a:spcAft>
              <a:buClr>
                <a:srgbClr val="548135"/>
              </a:buClr>
              <a:buSzPts val="2400"/>
              <a:buFont typeface="Arial"/>
              <a:buChar char="•"/>
            </a:pPr>
            <a:r>
              <a:rPr lang="en-US" sz="2000">
                <a:solidFill>
                  <a:srgbClr val="548135"/>
                </a:solidFill>
                <a:latin typeface="Calibri" panose="020F0502020204030204" pitchFamily="34" charset="0"/>
                <a:ea typeface="Twentieth Century"/>
                <a:cs typeface="Calibri" panose="020F0502020204030204" pitchFamily="34" charset="0"/>
                <a:sym typeface="Twentieth Century"/>
              </a:rPr>
              <a:t>Employed cooking staff</a:t>
            </a:r>
            <a:endParaRPr sz="200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2000" b="1">
              <a:solidFill>
                <a:schemeClr val="dk1"/>
              </a:solidFill>
              <a:latin typeface="Calibri" panose="020F0502020204030204" pitchFamily="34" charset="0"/>
              <a:ea typeface="Twentieth Century"/>
              <a:cs typeface="Calibri" panose="020F0502020204030204" pitchFamily="34" charset="0"/>
              <a:sym typeface="Twentieth Century"/>
            </a:endParaRPr>
          </a:p>
          <a:p>
            <a:pPr marL="0" marR="0" lvl="0" indent="0" algn="l" rtl="0">
              <a:spcBef>
                <a:spcPts val="0"/>
              </a:spcBef>
              <a:spcAft>
                <a:spcPts val="0"/>
              </a:spcAft>
              <a:buNone/>
            </a:pPr>
            <a:r>
              <a:rPr lang="en-US" sz="2000" b="1">
                <a:solidFill>
                  <a:schemeClr val="dk1"/>
                </a:solidFill>
                <a:latin typeface="Calibri" panose="020F0502020204030204" pitchFamily="34" charset="0"/>
                <a:ea typeface="Twentieth Century"/>
                <a:cs typeface="Calibri" panose="020F0502020204030204" pitchFamily="34" charset="0"/>
                <a:sym typeface="Twentieth Century"/>
              </a:rPr>
              <a:t>Children </a:t>
            </a:r>
            <a:r>
              <a:rPr lang="en-US" sz="2000">
                <a:solidFill>
                  <a:schemeClr val="dk1"/>
                </a:solidFill>
                <a:latin typeface="Calibri" panose="020F0502020204030204" pitchFamily="34" charset="0"/>
                <a:ea typeface="Twentieth Century"/>
                <a:cs typeface="Calibri" panose="020F0502020204030204" pitchFamily="34" charset="0"/>
                <a:sym typeface="Twentieth Century"/>
              </a:rPr>
              <a:t>= 250</a:t>
            </a:r>
            <a:endParaRPr sz="200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2000">
                <a:solidFill>
                  <a:schemeClr val="dk1"/>
                </a:solidFill>
                <a:latin typeface="Calibri" panose="020F0502020204030204" pitchFamily="34" charset="0"/>
                <a:ea typeface="Twentieth Century"/>
                <a:cs typeface="Calibri" panose="020F0502020204030204" pitchFamily="34" charset="0"/>
                <a:sym typeface="Twentieth Century"/>
              </a:rPr>
              <a:t> </a:t>
            </a:r>
            <a:endParaRPr sz="200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2000" b="1">
                <a:solidFill>
                  <a:schemeClr val="dk1"/>
                </a:solidFill>
                <a:latin typeface="Calibri" panose="020F0502020204030204" pitchFamily="34" charset="0"/>
                <a:ea typeface="Twentieth Century"/>
                <a:cs typeface="Calibri" panose="020F0502020204030204" pitchFamily="34" charset="0"/>
                <a:sym typeface="Twentieth Century"/>
              </a:rPr>
              <a:t>Averages</a:t>
            </a:r>
            <a:endParaRPr sz="2000">
              <a:latin typeface="Calibri" panose="020F0502020204030204" pitchFamily="34" charset="0"/>
              <a:cs typeface="Calibri" panose="020F0502020204030204" pitchFamily="34" charset="0"/>
            </a:endParaRPr>
          </a:p>
          <a:p>
            <a:pPr marL="342900" marR="0" lvl="0" indent="-342900" algn="l" rtl="0">
              <a:spcBef>
                <a:spcPts val="0"/>
              </a:spcBef>
              <a:spcAft>
                <a:spcPts val="0"/>
              </a:spcAft>
              <a:buFont typeface="Arial" panose="020B0604020202020204" pitchFamily="34" charset="0"/>
              <a:buChar char="•"/>
            </a:pPr>
            <a:r>
              <a:rPr lang="en-US" sz="2000">
                <a:solidFill>
                  <a:schemeClr val="dk1"/>
                </a:solidFill>
                <a:latin typeface="Calibri" panose="020F0502020204030204" pitchFamily="34" charset="0"/>
                <a:ea typeface="Twentieth Century"/>
                <a:cs typeface="Calibri" panose="020F0502020204030204" pitchFamily="34" charset="0"/>
                <a:sym typeface="Twentieth Century"/>
              </a:rPr>
              <a:t>17 children / center        </a:t>
            </a:r>
            <a:endParaRPr sz="2000">
              <a:latin typeface="Calibri" panose="020F0502020204030204" pitchFamily="34" charset="0"/>
              <a:cs typeface="Calibri" panose="020F0502020204030204" pitchFamily="34" charset="0"/>
            </a:endParaRPr>
          </a:p>
          <a:p>
            <a:pPr marL="342900" marR="0" lvl="0" indent="-342900" algn="l" rtl="0">
              <a:spcBef>
                <a:spcPts val="0"/>
              </a:spcBef>
              <a:spcAft>
                <a:spcPts val="0"/>
              </a:spcAft>
              <a:buFont typeface="Arial" panose="020B0604020202020204" pitchFamily="34" charset="0"/>
              <a:buChar char="•"/>
            </a:pPr>
            <a:r>
              <a:rPr lang="en-US" sz="2000">
                <a:solidFill>
                  <a:schemeClr val="dk1"/>
                </a:solidFill>
                <a:latin typeface="Calibri" panose="020F0502020204030204" pitchFamily="34" charset="0"/>
                <a:ea typeface="Twentieth Century"/>
                <a:cs typeface="Calibri" panose="020F0502020204030204" pitchFamily="34" charset="0"/>
                <a:sym typeface="Twentieth Century"/>
              </a:rPr>
              <a:t>Age: 3.28        	</a:t>
            </a:r>
            <a:endParaRPr sz="2000">
              <a:latin typeface="Calibri" panose="020F0502020204030204" pitchFamily="34" charset="0"/>
              <a:cs typeface="Calibri" panose="020F0502020204030204" pitchFamily="34" charset="0"/>
            </a:endParaRPr>
          </a:p>
          <a:p>
            <a:pPr marL="342900" marR="0" lvl="0" indent="-342900" algn="l" rtl="0">
              <a:spcBef>
                <a:spcPts val="0"/>
              </a:spcBef>
              <a:spcAft>
                <a:spcPts val="0"/>
              </a:spcAft>
              <a:buFont typeface="Arial" panose="020B0604020202020204" pitchFamily="34" charset="0"/>
              <a:buChar char="•"/>
            </a:pPr>
            <a:r>
              <a:rPr lang="en-US" sz="2000">
                <a:solidFill>
                  <a:schemeClr val="dk1"/>
                </a:solidFill>
                <a:latin typeface="Calibri" panose="020F0502020204030204" pitchFamily="34" charset="0"/>
                <a:ea typeface="Twentieth Century"/>
                <a:cs typeface="Calibri" panose="020F0502020204030204" pitchFamily="34" charset="0"/>
                <a:sym typeface="Twentieth Century"/>
              </a:rPr>
              <a:t>Body Mass Index: 16.10</a:t>
            </a:r>
            <a:endParaRPr sz="2000">
              <a:latin typeface="Calibri" panose="020F0502020204030204" pitchFamily="34" charset="0"/>
              <a:cs typeface="Calibri" panose="020F0502020204030204" pitchFamily="34" charset="0"/>
            </a:endParaRPr>
          </a:p>
          <a:p>
            <a:pPr marL="342900" marR="0" lvl="0" indent="-342900" algn="l" rtl="0">
              <a:spcBef>
                <a:spcPts val="0"/>
              </a:spcBef>
              <a:spcAft>
                <a:spcPts val="0"/>
              </a:spcAft>
              <a:buFont typeface="Arial" panose="020B0604020202020204" pitchFamily="34" charset="0"/>
              <a:buChar char="•"/>
            </a:pPr>
            <a:r>
              <a:rPr lang="en-US" sz="2000">
                <a:solidFill>
                  <a:schemeClr val="dk1"/>
                </a:solidFill>
                <a:latin typeface="Calibri" panose="020F0502020204030204" pitchFamily="34" charset="0"/>
                <a:ea typeface="Twentieth Century"/>
                <a:cs typeface="Calibri" panose="020F0502020204030204" pitchFamily="34" charset="0"/>
                <a:sym typeface="Twentieth Century"/>
              </a:rPr>
              <a:t>Male: 49%          	</a:t>
            </a:r>
            <a:endParaRPr sz="2000">
              <a:latin typeface="Calibri" panose="020F0502020204030204" pitchFamily="34" charset="0"/>
              <a:cs typeface="Calibri" panose="020F0502020204030204" pitchFamily="34" charset="0"/>
            </a:endParaRPr>
          </a:p>
        </p:txBody>
      </p:sp>
      <p:pic>
        <p:nvPicPr>
          <p:cNvPr id="350" name="Google Shape;350;p6" descr="North Carolina location on the U.S. Map"/>
          <p:cNvPicPr preferRelativeResize="0"/>
          <p:nvPr/>
        </p:nvPicPr>
        <p:blipFill rotWithShape="1">
          <a:blip r:embed="rId3">
            <a:alphaModFix/>
          </a:blip>
          <a:srcRect/>
          <a:stretch/>
        </p:blipFill>
        <p:spPr>
          <a:xfrm>
            <a:off x="6663140" y="-1186292"/>
            <a:ext cx="5054636" cy="4817125"/>
          </a:xfrm>
          <a:prstGeom prst="rect">
            <a:avLst/>
          </a:prstGeom>
          <a:noFill/>
          <a:ln>
            <a:noFill/>
          </a:ln>
        </p:spPr>
      </p:pic>
      <p:pic>
        <p:nvPicPr>
          <p:cNvPr id="351" name="Google Shape;351;p6"/>
          <p:cNvPicPr preferRelativeResize="0"/>
          <p:nvPr/>
        </p:nvPicPr>
        <p:blipFill rotWithShape="1">
          <a:blip r:embed="rId4">
            <a:alphaModFix/>
          </a:blip>
          <a:srcRect/>
          <a:stretch/>
        </p:blipFill>
        <p:spPr>
          <a:xfrm>
            <a:off x="6340747" y="2784264"/>
            <a:ext cx="3877309" cy="4073736"/>
          </a:xfrm>
          <a:prstGeom prst="rect">
            <a:avLst/>
          </a:prstGeom>
          <a:noFill/>
          <a:ln>
            <a:noFill/>
          </a:ln>
        </p:spPr>
      </p:pic>
      <p:sp>
        <p:nvSpPr>
          <p:cNvPr id="352" name="Google Shape;352;p6"/>
          <p:cNvSpPr txBox="1"/>
          <p:nvPr/>
        </p:nvSpPr>
        <p:spPr>
          <a:xfrm>
            <a:off x="10702616" y="1611085"/>
            <a:ext cx="26918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FFFF00"/>
                </a:solidFill>
                <a:latin typeface="Calibri"/>
                <a:ea typeface="Calibri"/>
                <a:cs typeface="Calibri"/>
                <a:sym typeface="Calibri"/>
              </a:rPr>
              <a:t>•</a:t>
            </a:r>
            <a:endParaRP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7"/>
          <p:cNvSpPr/>
          <p:nvPr/>
        </p:nvSpPr>
        <p:spPr>
          <a:xfrm>
            <a:off x="1" y="89320"/>
            <a:ext cx="12192000" cy="707391"/>
          </a:xfrm>
          <a:prstGeom prst="rect">
            <a:avLst/>
          </a:prstGeom>
          <a:solidFill>
            <a:schemeClr val="lt1"/>
          </a:solidFill>
          <a:ln>
            <a:noFill/>
          </a:ln>
        </p:spPr>
        <p:txBody>
          <a:bodyPr spcFirstLastPara="1" wrap="square" lIns="90975" tIns="45475" rIns="90975" bIns="45475" anchor="t" anchorCtr="0">
            <a:spAutoFit/>
          </a:bodyPr>
          <a:lstStyle/>
          <a:p>
            <a:pPr marL="241300" marR="0" lvl="0" indent="0" algn="l" rtl="0">
              <a:lnSpc>
                <a:spcPct val="100000"/>
              </a:lnSpc>
              <a:spcBef>
                <a:spcPts val="0"/>
              </a:spcBef>
              <a:spcAft>
                <a:spcPts val="0"/>
              </a:spcAft>
              <a:buClr>
                <a:srgbClr val="C00000"/>
              </a:buClr>
              <a:buSzPts val="4800"/>
              <a:buFont typeface="Twentieth Century"/>
              <a:buNone/>
            </a:pPr>
            <a:r>
              <a:rPr lang="en-US" sz="4000" b="0" i="0" u="none" strike="noStrike" cap="none">
                <a:solidFill>
                  <a:srgbClr val="C00000"/>
                </a:solidFill>
                <a:latin typeface="Calibri" panose="020F0502020204030204" pitchFamily="34" charset="0"/>
                <a:ea typeface="Twentieth Century"/>
                <a:cs typeface="Calibri" panose="020F0502020204030204" pitchFamily="34" charset="0"/>
                <a:sym typeface="Twentieth Century"/>
              </a:rPr>
              <a:t>The Intervention</a:t>
            </a:r>
            <a:endParaRPr sz="4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endParaRPr>
          </a:p>
        </p:txBody>
      </p:sp>
      <p:pic>
        <p:nvPicPr>
          <p:cNvPr id="359" name="Google Shape;359;p7" descr="A picture containing outdoor, ground, fence, building&#10;&#10;Description automatically generated"/>
          <p:cNvPicPr preferRelativeResize="0"/>
          <p:nvPr/>
        </p:nvPicPr>
        <p:blipFill rotWithShape="1">
          <a:blip r:embed="rId3">
            <a:alphaModFix/>
          </a:blip>
          <a:srcRect/>
          <a:stretch/>
        </p:blipFill>
        <p:spPr>
          <a:xfrm>
            <a:off x="-286601" y="1160488"/>
            <a:ext cx="7477590" cy="5608192"/>
          </a:xfrm>
          <a:prstGeom prst="rect">
            <a:avLst/>
          </a:prstGeom>
          <a:noFill/>
          <a:ln>
            <a:noFill/>
          </a:ln>
        </p:spPr>
      </p:pic>
      <p:pic>
        <p:nvPicPr>
          <p:cNvPr id="360" name="Google Shape;360;p7" descr="A picture containing text, food, different, fruit&#10;&#10;Description automatically generated"/>
          <p:cNvPicPr preferRelativeResize="0"/>
          <p:nvPr/>
        </p:nvPicPr>
        <p:blipFill rotWithShape="1">
          <a:blip r:embed="rId4">
            <a:alphaModFix/>
          </a:blip>
          <a:srcRect/>
          <a:stretch/>
        </p:blipFill>
        <p:spPr>
          <a:xfrm>
            <a:off x="6912054" y="89320"/>
            <a:ext cx="5158025" cy="6718250"/>
          </a:xfrm>
          <a:prstGeom prst="rect">
            <a:avLst/>
          </a:prstGeom>
          <a:noFill/>
          <a:ln w="9525" cap="flat" cmpd="sng">
            <a:solidFill>
              <a:srgbClr val="DDEAF6"/>
            </a:solidFill>
            <a:prstDash val="solid"/>
            <a:round/>
            <a:headEnd type="none" w="sm" len="sm"/>
            <a:tailEnd type="none" w="sm" len="sm"/>
          </a:ln>
        </p:spPr>
      </p:pic>
      <p:sp>
        <p:nvSpPr>
          <p:cNvPr id="361" name="Google Shape;361;p7"/>
          <p:cNvSpPr/>
          <p:nvPr/>
        </p:nvSpPr>
        <p:spPr>
          <a:xfrm>
            <a:off x="-186169" y="4299535"/>
            <a:ext cx="7082475" cy="2488590"/>
          </a:xfrm>
          <a:prstGeom prst="rect">
            <a:avLst/>
          </a:prstGeom>
          <a:solidFill>
            <a:srgbClr val="424F2F">
              <a:alpha val="47843"/>
            </a:srgbClr>
          </a:solid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endParaRPr sz="2800">
              <a:solidFill>
                <a:schemeClr val="lt1"/>
              </a:solidFill>
              <a:latin typeface="Calibri" panose="020F0502020204030204" pitchFamily="34" charset="0"/>
              <a:ea typeface="Twentieth Century"/>
              <a:cs typeface="Calibri" panose="020F0502020204030204" pitchFamily="34" charset="0"/>
              <a:sym typeface="Twentieth Century"/>
            </a:endParaRPr>
          </a:p>
          <a:p>
            <a:pPr marL="692150" marR="0" lvl="0" indent="-476250" algn="l" rtl="0">
              <a:lnSpc>
                <a:spcPct val="90000"/>
              </a:lnSpc>
              <a:spcBef>
                <a:spcPts val="600"/>
              </a:spcBef>
              <a:spcAft>
                <a:spcPts val="0"/>
              </a:spcAft>
              <a:buClr>
                <a:schemeClr val="lt1"/>
              </a:buClr>
              <a:buSzPts val="2800"/>
              <a:buFont typeface="Twentieth Century"/>
              <a:buAutoNum type="arabicPeriod"/>
            </a:pPr>
            <a:r>
              <a:rPr lang="en-US" sz="2800" b="1" i="0" u="none" strike="noStrike" cap="none">
                <a:solidFill>
                  <a:schemeClr val="lt1"/>
                </a:solidFill>
                <a:latin typeface="Calibri" panose="020F0502020204030204" pitchFamily="34" charset="0"/>
                <a:ea typeface="Twentieth Century"/>
                <a:cs typeface="Calibri" panose="020F0502020204030204" pitchFamily="34" charset="0"/>
                <a:sym typeface="Twentieth Century"/>
              </a:rPr>
              <a:t>Garden installation</a:t>
            </a:r>
            <a:endParaRPr sz="2800">
              <a:latin typeface="Calibri" panose="020F0502020204030204" pitchFamily="34" charset="0"/>
              <a:cs typeface="Calibri" panose="020F0502020204030204" pitchFamily="34" charset="0"/>
            </a:endParaRPr>
          </a:p>
          <a:p>
            <a:pPr marL="692150" marR="0" lvl="0" indent="-476250" algn="l" rtl="0">
              <a:lnSpc>
                <a:spcPct val="90000"/>
              </a:lnSpc>
              <a:spcBef>
                <a:spcPts val="600"/>
              </a:spcBef>
              <a:spcAft>
                <a:spcPts val="0"/>
              </a:spcAft>
              <a:buClr>
                <a:schemeClr val="lt1"/>
              </a:buClr>
              <a:buSzPts val="2800"/>
              <a:buFont typeface="Twentieth Century"/>
              <a:buAutoNum type="arabicPeriod"/>
            </a:pPr>
            <a:r>
              <a:rPr lang="en-US" sz="2800" b="1">
                <a:solidFill>
                  <a:schemeClr val="lt1"/>
                </a:solidFill>
                <a:latin typeface="Calibri" panose="020F0502020204030204" pitchFamily="34" charset="0"/>
                <a:ea typeface="Twentieth Century"/>
                <a:cs typeface="Calibri" panose="020F0502020204030204" pitchFamily="34" charset="0"/>
                <a:sym typeface="Twentieth Century"/>
              </a:rPr>
              <a:t>Gardening Activity Guide and Calendar (wall chart)</a:t>
            </a:r>
            <a:endParaRPr sz="2800">
              <a:latin typeface="Calibri" panose="020F0502020204030204" pitchFamily="34" charset="0"/>
              <a:cs typeface="Calibri" panose="020F0502020204030204" pitchFamily="34" charset="0"/>
            </a:endParaRPr>
          </a:p>
          <a:p>
            <a:pPr marL="692150" marR="0" lvl="0" indent="-476250" algn="l" rtl="0">
              <a:lnSpc>
                <a:spcPct val="90000"/>
              </a:lnSpc>
              <a:spcBef>
                <a:spcPts val="600"/>
              </a:spcBef>
              <a:spcAft>
                <a:spcPts val="0"/>
              </a:spcAft>
              <a:buClr>
                <a:schemeClr val="lt1"/>
              </a:buClr>
              <a:buSzPts val="2800"/>
              <a:buFont typeface="Twentieth Century"/>
              <a:buAutoNum type="arabicPeriod"/>
            </a:pPr>
            <a:r>
              <a:rPr lang="en-US" sz="2800" b="1">
                <a:solidFill>
                  <a:schemeClr val="lt1"/>
                </a:solidFill>
                <a:latin typeface="Calibri" panose="020F0502020204030204" pitchFamily="34" charset="0"/>
                <a:ea typeface="Twentieth Century"/>
                <a:cs typeface="Calibri" panose="020F0502020204030204" pitchFamily="34" charset="0"/>
                <a:sym typeface="Twentieth Century"/>
              </a:rPr>
              <a:t>Weekly garden visit</a:t>
            </a:r>
            <a:endParaRPr sz="2800">
              <a:latin typeface="Calibri" panose="020F0502020204030204" pitchFamily="34" charset="0"/>
              <a:cs typeface="Calibri" panose="020F0502020204030204" pitchFamily="34" charset="0"/>
            </a:endParaRPr>
          </a:p>
        </p:txBody>
      </p:sp>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pic>
        <p:nvPicPr>
          <p:cNvPr id="367" name="Google Shape;367;p8"/>
          <p:cNvPicPr preferRelativeResize="0"/>
          <p:nvPr/>
        </p:nvPicPr>
        <p:blipFill rotWithShape="1">
          <a:blip r:embed="rId3">
            <a:alphaModFix/>
          </a:blip>
          <a:srcRect/>
          <a:stretch/>
        </p:blipFill>
        <p:spPr>
          <a:xfrm>
            <a:off x="1312012" y="19034"/>
            <a:ext cx="7347044" cy="6857990"/>
          </a:xfrm>
          <a:prstGeom prst="rect">
            <a:avLst/>
          </a:prstGeom>
          <a:noFill/>
          <a:ln>
            <a:noFill/>
          </a:ln>
        </p:spPr>
      </p:pic>
      <p:sp>
        <p:nvSpPr>
          <p:cNvPr id="368" name="Google Shape;368;p8"/>
          <p:cNvSpPr txBox="1"/>
          <p:nvPr/>
        </p:nvSpPr>
        <p:spPr>
          <a:xfrm>
            <a:off x="1676403" y="180978"/>
            <a:ext cx="184731"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Helvetica Neue"/>
              <a:buNone/>
            </a:pPr>
            <a:endParaRPr sz="3200" b="0" i="0" u="none" strike="noStrike" cap="none">
              <a:solidFill>
                <a:srgbClr val="FF0000"/>
              </a:solidFill>
              <a:latin typeface="Calibri"/>
              <a:ea typeface="Calibri"/>
              <a:cs typeface="Calibri"/>
              <a:sym typeface="Calibri"/>
            </a:endParaRPr>
          </a:p>
        </p:txBody>
      </p:sp>
      <p:sp>
        <p:nvSpPr>
          <p:cNvPr id="369" name="Google Shape;369;p8"/>
          <p:cNvSpPr/>
          <p:nvPr/>
        </p:nvSpPr>
        <p:spPr>
          <a:xfrm>
            <a:off x="1" y="19034"/>
            <a:ext cx="12192000" cy="522774"/>
          </a:xfrm>
          <a:prstGeom prst="rect">
            <a:avLst/>
          </a:prstGeom>
          <a:solidFill>
            <a:schemeClr val="lt1"/>
          </a:solidFill>
          <a:ln>
            <a:noFill/>
          </a:ln>
        </p:spPr>
        <p:txBody>
          <a:bodyPr spcFirstLastPara="1" wrap="square" lIns="90975" tIns="45475" rIns="90975" bIns="45475" anchor="t" anchorCtr="0">
            <a:spAutoFit/>
          </a:bodyPr>
          <a:lstStyle/>
          <a:p>
            <a:pPr marL="241300" marR="0" lvl="0" indent="0" algn="l" rtl="0">
              <a:lnSpc>
                <a:spcPct val="100000"/>
              </a:lnSpc>
              <a:spcBef>
                <a:spcPts val="0"/>
              </a:spcBef>
              <a:spcAft>
                <a:spcPts val="0"/>
              </a:spcAft>
              <a:buClr>
                <a:schemeClr val="dk1"/>
              </a:buClr>
              <a:buSzPts val="2800"/>
              <a:buFont typeface="Calibri"/>
              <a:buNone/>
            </a:pPr>
            <a:endParaRPr sz="2800" b="0" i="0" u="none" strike="noStrike" cap="none">
              <a:solidFill>
                <a:srgbClr val="000000"/>
              </a:solidFill>
              <a:latin typeface="Calibri"/>
              <a:ea typeface="Calibri"/>
              <a:cs typeface="Calibri"/>
              <a:sym typeface="Calibri"/>
            </a:endParaRPr>
          </a:p>
        </p:txBody>
      </p:sp>
      <p:pic>
        <p:nvPicPr>
          <p:cNvPr id="370" name="Google Shape;370;p8"/>
          <p:cNvPicPr preferRelativeResize="0"/>
          <p:nvPr/>
        </p:nvPicPr>
        <p:blipFill rotWithShape="1">
          <a:blip r:embed="rId4">
            <a:alphaModFix/>
          </a:blip>
          <a:srcRect/>
          <a:stretch/>
        </p:blipFill>
        <p:spPr>
          <a:xfrm>
            <a:off x="9017876" y="280421"/>
            <a:ext cx="2892971" cy="1928646"/>
          </a:xfrm>
          <a:prstGeom prst="rect">
            <a:avLst/>
          </a:prstGeom>
          <a:noFill/>
          <a:ln>
            <a:noFill/>
          </a:ln>
        </p:spPr>
      </p:pic>
      <p:pic>
        <p:nvPicPr>
          <p:cNvPr id="371" name="Google Shape;371;p8"/>
          <p:cNvPicPr preferRelativeResize="0"/>
          <p:nvPr/>
        </p:nvPicPr>
        <p:blipFill rotWithShape="1">
          <a:blip r:embed="rId5">
            <a:alphaModFix/>
          </a:blip>
          <a:srcRect/>
          <a:stretch/>
        </p:blipFill>
        <p:spPr>
          <a:xfrm>
            <a:off x="9017876" y="4470303"/>
            <a:ext cx="2903481" cy="1953684"/>
          </a:xfrm>
          <a:prstGeom prst="rect">
            <a:avLst/>
          </a:prstGeom>
          <a:noFill/>
          <a:ln>
            <a:noFill/>
          </a:ln>
        </p:spPr>
      </p:pic>
      <p:pic>
        <p:nvPicPr>
          <p:cNvPr id="372" name="Google Shape;372;p8"/>
          <p:cNvPicPr preferRelativeResize="0"/>
          <p:nvPr/>
        </p:nvPicPr>
        <p:blipFill rotWithShape="1">
          <a:blip r:embed="rId6">
            <a:alphaModFix/>
          </a:blip>
          <a:srcRect/>
          <a:stretch/>
        </p:blipFill>
        <p:spPr>
          <a:xfrm>
            <a:off x="9017876" y="2362843"/>
            <a:ext cx="2930527" cy="1953684"/>
          </a:xfrm>
          <a:prstGeom prst="rect">
            <a:avLst/>
          </a:prstGeom>
          <a:noFill/>
          <a:ln>
            <a:noFill/>
          </a:ln>
        </p:spPr>
      </p:pic>
      <p:sp>
        <p:nvSpPr>
          <p:cNvPr id="373" name="Google Shape;373;p8"/>
          <p:cNvSpPr/>
          <p:nvPr/>
        </p:nvSpPr>
        <p:spPr>
          <a:xfrm>
            <a:off x="1" y="89320"/>
            <a:ext cx="12192000" cy="707391"/>
          </a:xfrm>
          <a:prstGeom prst="rect">
            <a:avLst/>
          </a:prstGeom>
          <a:noFill/>
          <a:ln>
            <a:noFill/>
          </a:ln>
        </p:spPr>
        <p:txBody>
          <a:bodyPr spcFirstLastPara="1" wrap="square" lIns="90975" tIns="45475" rIns="90975" bIns="45475" anchor="t" anchorCtr="0">
            <a:spAutoFit/>
          </a:bodyPr>
          <a:lstStyle/>
          <a:p>
            <a:pPr marL="241300" marR="0" lvl="0" indent="0" algn="l" rtl="0">
              <a:lnSpc>
                <a:spcPct val="100000"/>
              </a:lnSpc>
              <a:spcBef>
                <a:spcPts val="0"/>
              </a:spcBef>
              <a:spcAft>
                <a:spcPts val="0"/>
              </a:spcAft>
              <a:buClr>
                <a:srgbClr val="C00000"/>
              </a:buClr>
              <a:buSzPts val="4800"/>
              <a:buFont typeface="Twentieth Century"/>
              <a:buNone/>
            </a:pPr>
            <a:r>
              <a:rPr lang="en-US" sz="4000" b="0" i="0" u="none" strike="noStrike" cap="none">
                <a:solidFill>
                  <a:srgbClr val="C00000"/>
                </a:solidFill>
                <a:latin typeface="Calibri" panose="020F0502020204030204" pitchFamily="34" charset="0"/>
                <a:ea typeface="Twentieth Century"/>
                <a:cs typeface="Calibri" panose="020F0502020204030204" pitchFamily="34" charset="0"/>
                <a:sym typeface="Twentieth Century"/>
              </a:rPr>
              <a:t>The Intervention</a:t>
            </a:r>
            <a:endParaRPr sz="4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endParaRPr>
          </a:p>
        </p:txBody>
      </p:sp>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pic>
        <p:nvPicPr>
          <p:cNvPr id="379" name="Google Shape;379;p9" descr="A picture containing text, food, different, fruit&#10;&#10;Description automatically generated"/>
          <p:cNvPicPr preferRelativeResize="0"/>
          <p:nvPr/>
        </p:nvPicPr>
        <p:blipFill rotWithShape="1">
          <a:blip r:embed="rId3">
            <a:alphaModFix/>
          </a:blip>
          <a:srcRect/>
          <a:stretch/>
        </p:blipFill>
        <p:spPr>
          <a:xfrm>
            <a:off x="1115694" y="844621"/>
            <a:ext cx="4467357" cy="5818666"/>
          </a:xfrm>
          <a:prstGeom prst="rect">
            <a:avLst/>
          </a:prstGeom>
          <a:noFill/>
          <a:ln w="9525" cap="flat" cmpd="sng">
            <a:solidFill>
              <a:srgbClr val="B3C6E7"/>
            </a:solidFill>
            <a:prstDash val="solid"/>
            <a:round/>
            <a:headEnd type="none" w="sm" len="sm"/>
            <a:tailEnd type="none" w="sm" len="sm"/>
          </a:ln>
          <a:effectLst>
            <a:outerShdw blurRad="50800" dist="173665" dir="2700000" algn="tl" rotWithShape="0">
              <a:srgbClr val="BFBFBF">
                <a:alpha val="40000"/>
              </a:srgbClr>
            </a:outerShdw>
          </a:effectLst>
        </p:spPr>
      </p:pic>
      <p:sp>
        <p:nvSpPr>
          <p:cNvPr id="380" name="Google Shape;380;p9"/>
          <p:cNvSpPr txBox="1"/>
          <p:nvPr/>
        </p:nvSpPr>
        <p:spPr>
          <a:xfrm>
            <a:off x="5982623" y="756416"/>
            <a:ext cx="5373083" cy="57554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548235"/>
                </a:solidFill>
                <a:latin typeface="Calibri" panose="020F0502020204030204" pitchFamily="34" charset="0"/>
                <a:ea typeface="Twentieth Century"/>
                <a:cs typeface="Calibri" panose="020F0502020204030204" pitchFamily="34" charset="0"/>
                <a:sym typeface="Twentieth Century"/>
              </a:rPr>
              <a:t>TWELVE GARDENING ACTIVITIES</a:t>
            </a:r>
            <a:endParaRPr>
              <a:latin typeface="Calibri" panose="020F0502020204030204" pitchFamily="34" charset="0"/>
              <a:cs typeface="Calibri" panose="020F0502020204030204" pitchFamily="34" charset="0"/>
            </a:endParaRPr>
          </a:p>
          <a:p>
            <a:pPr marL="457200" marR="0" lvl="1" indent="0" algn="l" rtl="0">
              <a:spcBef>
                <a:spcPts val="0"/>
              </a:spcBef>
              <a:spcAft>
                <a:spcPts val="0"/>
              </a:spcAft>
              <a:buNone/>
            </a:pPr>
            <a:r>
              <a:rPr lang="en-US" sz="2000" b="0" i="1"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PREPARING</a:t>
            </a:r>
            <a:endParaRPr>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Examining seeds and plants</a:t>
            </a:r>
            <a:endParaRPr>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Sprouting seeds</a:t>
            </a:r>
            <a:endParaRPr>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Preparing beds</a:t>
            </a:r>
            <a:endParaRPr>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Planting</a:t>
            </a:r>
            <a:endParaRPr>
              <a:latin typeface="Calibri" panose="020F0502020204030204" pitchFamily="34" charset="0"/>
              <a:cs typeface="Calibri" panose="020F0502020204030204" pitchFamily="34" charset="0"/>
            </a:endParaRPr>
          </a:p>
          <a:p>
            <a:pPr marL="457200" marR="0" lvl="1" indent="0" algn="l" rtl="0">
              <a:spcBef>
                <a:spcPts val="0"/>
              </a:spcBef>
              <a:spcAft>
                <a:spcPts val="0"/>
              </a:spcAft>
              <a:buNone/>
            </a:pPr>
            <a:endParaRPr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endParaRPr>
          </a:p>
          <a:p>
            <a:pPr marL="457200" marR="0" lvl="1" indent="0" algn="l" rtl="0">
              <a:spcBef>
                <a:spcPts val="0"/>
              </a:spcBef>
              <a:spcAft>
                <a:spcPts val="0"/>
              </a:spcAft>
              <a:buNone/>
            </a:pPr>
            <a:r>
              <a:rPr lang="en-US" sz="2000" b="0" i="1"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CARING</a:t>
            </a:r>
            <a:endParaRPr>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Watering</a:t>
            </a:r>
            <a:endParaRPr>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Weeding</a:t>
            </a:r>
            <a:endParaRPr>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Observing plant growth</a:t>
            </a:r>
            <a:endParaRPr>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Observing garden bugs</a:t>
            </a:r>
            <a:endParaRPr>
              <a:latin typeface="Calibri" panose="020F0502020204030204" pitchFamily="34" charset="0"/>
              <a:cs typeface="Calibri" panose="020F0502020204030204" pitchFamily="34" charset="0"/>
            </a:endParaRPr>
          </a:p>
          <a:p>
            <a:pPr marL="457200" marR="0" lvl="1" indent="0" algn="l" rtl="0">
              <a:spcBef>
                <a:spcPts val="0"/>
              </a:spcBef>
              <a:spcAft>
                <a:spcPts val="0"/>
              </a:spcAft>
              <a:buNone/>
            </a:pPr>
            <a:endParaRPr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endParaRPr>
          </a:p>
          <a:p>
            <a:pPr marL="457200" marR="0" lvl="1" indent="0" algn="l" rtl="0">
              <a:spcBef>
                <a:spcPts val="0"/>
              </a:spcBef>
              <a:spcAft>
                <a:spcPts val="0"/>
              </a:spcAft>
              <a:buNone/>
            </a:pPr>
            <a:r>
              <a:rPr lang="en-US" sz="2000" b="0" i="1"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HARVESTING / EATING</a:t>
            </a:r>
            <a:endParaRPr i="1">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Harvesting</a:t>
            </a:r>
            <a:endParaRPr>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Preparing</a:t>
            </a:r>
            <a:endParaRPr>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Snacking</a:t>
            </a:r>
            <a:endParaRPr>
              <a:latin typeface="Calibri" panose="020F0502020204030204" pitchFamily="34" charset="0"/>
              <a:cs typeface="Calibri" panose="020F0502020204030204" pitchFamily="34" charset="0"/>
            </a:endParaRPr>
          </a:p>
          <a:p>
            <a:pPr marL="914400" marR="0" lvl="1" indent="-457200" algn="l" rtl="0">
              <a:spcBef>
                <a:spcPts val="0"/>
              </a:spcBef>
              <a:spcAft>
                <a:spcPts val="0"/>
              </a:spcAft>
              <a:buClr>
                <a:schemeClr val="dk1"/>
              </a:buClr>
              <a:buSzPts val="2000"/>
              <a:buFont typeface="Calibri"/>
              <a:buAutoNum type="arabicPeriod"/>
            </a:pPr>
            <a:r>
              <a:rPr lang="en-US" sz="2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rPr>
              <a:t>Taking home</a:t>
            </a:r>
            <a:endParaRPr>
              <a:latin typeface="Calibri" panose="020F0502020204030204" pitchFamily="34" charset="0"/>
              <a:cs typeface="Calibri" panose="020F0502020204030204" pitchFamily="34" charset="0"/>
            </a:endParaRPr>
          </a:p>
        </p:txBody>
      </p:sp>
      <p:sp>
        <p:nvSpPr>
          <p:cNvPr id="381" name="Google Shape;381;p9"/>
          <p:cNvSpPr/>
          <p:nvPr/>
        </p:nvSpPr>
        <p:spPr>
          <a:xfrm>
            <a:off x="215901" y="80413"/>
            <a:ext cx="12192000" cy="707391"/>
          </a:xfrm>
          <a:prstGeom prst="rect">
            <a:avLst/>
          </a:prstGeom>
          <a:noFill/>
          <a:ln>
            <a:noFill/>
          </a:ln>
        </p:spPr>
        <p:txBody>
          <a:bodyPr spcFirstLastPara="1" wrap="square" lIns="90975" tIns="45475" rIns="90975" bIns="45475" anchor="t" anchorCtr="0">
            <a:spAutoFit/>
          </a:bodyPr>
          <a:lstStyle/>
          <a:p>
            <a:pPr marL="241300" marR="0" lvl="0" indent="0" algn="l" rtl="0">
              <a:lnSpc>
                <a:spcPct val="100000"/>
              </a:lnSpc>
              <a:spcBef>
                <a:spcPts val="0"/>
              </a:spcBef>
              <a:spcAft>
                <a:spcPts val="0"/>
              </a:spcAft>
              <a:buClr>
                <a:srgbClr val="C00000"/>
              </a:buClr>
              <a:buSzPts val="4800"/>
              <a:buFont typeface="Twentieth Century"/>
              <a:buNone/>
            </a:pPr>
            <a:r>
              <a:rPr lang="en-US" sz="4000" b="0" i="0" u="none" strike="noStrike" cap="none">
                <a:solidFill>
                  <a:srgbClr val="C00000"/>
                </a:solidFill>
                <a:latin typeface="Calibri" panose="020F0502020204030204" pitchFamily="34" charset="0"/>
                <a:ea typeface="Twentieth Century"/>
                <a:cs typeface="Calibri" panose="020F0502020204030204" pitchFamily="34" charset="0"/>
                <a:sym typeface="Twentieth Century"/>
              </a:rPr>
              <a:t>The Intervention</a:t>
            </a:r>
            <a:endParaRPr sz="4000" b="0" i="0" u="none" strike="noStrike" cap="none">
              <a:solidFill>
                <a:schemeClr val="dk1"/>
              </a:solidFill>
              <a:latin typeface="Calibri" panose="020F0502020204030204" pitchFamily="34" charset="0"/>
              <a:ea typeface="Twentieth Century"/>
              <a:cs typeface="Calibri" panose="020F0502020204030204" pitchFamily="34" charset="0"/>
              <a:sym typeface="Twentieth Century"/>
            </a:endParaRPr>
          </a:p>
        </p:txBody>
      </p:sp>
    </p:spTree>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pic>
        <p:nvPicPr>
          <p:cNvPr id="387" name="Google Shape;387;p10"/>
          <p:cNvPicPr preferRelativeResize="0"/>
          <p:nvPr/>
        </p:nvPicPr>
        <p:blipFill rotWithShape="1">
          <a:blip r:embed="rId3">
            <a:alphaModFix/>
          </a:blip>
          <a:srcRect/>
          <a:stretch/>
        </p:blipFill>
        <p:spPr>
          <a:xfrm>
            <a:off x="7320547" y="25084"/>
            <a:ext cx="3932213" cy="4753168"/>
          </a:xfrm>
          <a:prstGeom prst="rect">
            <a:avLst/>
          </a:prstGeom>
          <a:noFill/>
          <a:ln w="9525" cap="flat" cmpd="sng">
            <a:solidFill>
              <a:srgbClr val="B3C6E7"/>
            </a:solidFill>
            <a:prstDash val="solid"/>
            <a:round/>
            <a:headEnd type="none" w="sm" len="sm"/>
            <a:tailEnd type="none" w="sm" len="sm"/>
          </a:ln>
          <a:effectLst>
            <a:outerShdw blurRad="50800" dist="120107" dir="2700000" algn="tl" rotWithShape="0">
              <a:srgbClr val="BFBFBF">
                <a:alpha val="40000"/>
              </a:srgbClr>
            </a:outerShdw>
          </a:effectLst>
        </p:spPr>
      </p:pic>
      <p:pic>
        <p:nvPicPr>
          <p:cNvPr id="388" name="Google Shape;388;p10"/>
          <p:cNvPicPr preferRelativeResize="0"/>
          <p:nvPr/>
        </p:nvPicPr>
        <p:blipFill rotWithShape="1">
          <a:blip r:embed="rId4">
            <a:alphaModFix/>
          </a:blip>
          <a:srcRect/>
          <a:stretch/>
        </p:blipFill>
        <p:spPr>
          <a:xfrm>
            <a:off x="714281" y="72975"/>
            <a:ext cx="6334913" cy="4705277"/>
          </a:xfrm>
          <a:prstGeom prst="rect">
            <a:avLst/>
          </a:prstGeom>
          <a:noFill/>
          <a:ln w="9525" cap="flat" cmpd="sng">
            <a:solidFill>
              <a:srgbClr val="B3C6E7"/>
            </a:solidFill>
            <a:prstDash val="solid"/>
            <a:round/>
            <a:headEnd type="none" w="sm" len="sm"/>
            <a:tailEnd type="none" w="sm" len="sm"/>
          </a:ln>
        </p:spPr>
      </p:pic>
      <p:pic>
        <p:nvPicPr>
          <p:cNvPr id="389" name="Google Shape;389;p10"/>
          <p:cNvPicPr preferRelativeResize="0"/>
          <p:nvPr/>
        </p:nvPicPr>
        <p:blipFill rotWithShape="1">
          <a:blip r:embed="rId5">
            <a:alphaModFix/>
          </a:blip>
          <a:srcRect/>
          <a:stretch/>
        </p:blipFill>
        <p:spPr>
          <a:xfrm>
            <a:off x="160098" y="4962872"/>
            <a:ext cx="2413769" cy="1810329"/>
          </a:xfrm>
          <a:prstGeom prst="rect">
            <a:avLst/>
          </a:prstGeom>
          <a:noFill/>
          <a:ln>
            <a:noFill/>
          </a:ln>
        </p:spPr>
      </p:pic>
      <p:pic>
        <p:nvPicPr>
          <p:cNvPr id="390" name="Google Shape;390;p10"/>
          <p:cNvPicPr preferRelativeResize="0"/>
          <p:nvPr/>
        </p:nvPicPr>
        <p:blipFill rotWithShape="1">
          <a:blip r:embed="rId6">
            <a:alphaModFix/>
          </a:blip>
          <a:srcRect/>
          <a:stretch/>
        </p:blipFill>
        <p:spPr>
          <a:xfrm rot="5400000">
            <a:off x="5825676" y="4662575"/>
            <a:ext cx="1810331" cy="2410925"/>
          </a:xfrm>
          <a:prstGeom prst="rect">
            <a:avLst/>
          </a:prstGeom>
          <a:noFill/>
          <a:ln>
            <a:noFill/>
          </a:ln>
        </p:spPr>
      </p:pic>
      <p:pic>
        <p:nvPicPr>
          <p:cNvPr id="391" name="Google Shape;391;p10"/>
          <p:cNvPicPr preferRelativeResize="0"/>
          <p:nvPr/>
        </p:nvPicPr>
        <p:blipFill rotWithShape="1">
          <a:blip r:embed="rId7">
            <a:alphaModFix/>
          </a:blip>
          <a:srcRect/>
          <a:stretch/>
        </p:blipFill>
        <p:spPr>
          <a:xfrm>
            <a:off x="2737254" y="4962872"/>
            <a:ext cx="2624740" cy="1810329"/>
          </a:xfrm>
          <a:prstGeom prst="rect">
            <a:avLst/>
          </a:prstGeom>
          <a:noFill/>
          <a:ln>
            <a:noFill/>
          </a:ln>
        </p:spPr>
      </p:pic>
      <p:sp>
        <p:nvSpPr>
          <p:cNvPr id="392" name="Google Shape;392;p10"/>
          <p:cNvSpPr/>
          <p:nvPr/>
        </p:nvSpPr>
        <p:spPr>
          <a:xfrm>
            <a:off x="8099689" y="4962872"/>
            <a:ext cx="3932213" cy="16311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3A3838"/>
                </a:solidFill>
                <a:latin typeface="Calibri" panose="020F0502020204030204" pitchFamily="34" charset="0"/>
                <a:ea typeface="Calibri"/>
                <a:cs typeface="Calibri" panose="020F0502020204030204" pitchFamily="34" charset="0"/>
                <a:sym typeface="Calibri"/>
              </a:rPr>
              <a:t>Weekly Research Assistant visits documented garden activities.</a:t>
            </a:r>
            <a:endParaRPr sz="200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2000">
              <a:solidFill>
                <a:srgbClr val="3A3838"/>
              </a:solidFill>
              <a:latin typeface="Calibri" panose="020F0502020204030204" pitchFamily="34" charset="0"/>
              <a:ea typeface="Calibri"/>
              <a:cs typeface="Calibri" panose="020F0502020204030204" pitchFamily="34" charset="0"/>
              <a:sym typeface="Calibri"/>
            </a:endParaRPr>
          </a:p>
          <a:p>
            <a:pPr marL="0" marR="0" lvl="0" indent="0" algn="l" rtl="0">
              <a:spcBef>
                <a:spcPts val="0"/>
              </a:spcBef>
              <a:spcAft>
                <a:spcPts val="0"/>
              </a:spcAft>
              <a:buNone/>
            </a:pPr>
            <a:r>
              <a:rPr lang="en-US" sz="2000">
                <a:solidFill>
                  <a:srgbClr val="3A3838"/>
                </a:solidFill>
                <a:latin typeface="Calibri" panose="020F0502020204030204" pitchFamily="34" charset="0"/>
                <a:ea typeface="Calibri"/>
                <a:cs typeface="Calibri" panose="020F0502020204030204" pitchFamily="34" charset="0"/>
                <a:sym typeface="Calibri"/>
              </a:rPr>
              <a:t>Teachers kept record of their activities in the monthly calendar. </a:t>
            </a:r>
            <a:endParaRPr sz="2000">
              <a:latin typeface="Calibri" panose="020F0502020204030204" pitchFamily="34" charset="0"/>
              <a:cs typeface="Calibri" panose="020F0502020204030204" pitchFamily="34" charset="0"/>
            </a:endParaRPr>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11"/>
          <p:cNvSpPr/>
          <p:nvPr/>
        </p:nvSpPr>
        <p:spPr>
          <a:xfrm>
            <a:off x="0" y="89320"/>
            <a:ext cx="12192000" cy="707391"/>
          </a:xfrm>
          <a:prstGeom prst="rect">
            <a:avLst/>
          </a:prstGeom>
          <a:solidFill>
            <a:schemeClr val="lt1"/>
          </a:solidFill>
          <a:ln>
            <a:noFill/>
          </a:ln>
        </p:spPr>
        <p:txBody>
          <a:bodyPr spcFirstLastPara="1" wrap="square" lIns="90975" tIns="45475" rIns="90975" bIns="45475" anchor="t" anchorCtr="0">
            <a:spAutoFit/>
          </a:bodyPr>
          <a:lstStyle/>
          <a:p>
            <a:pPr marL="241300" marR="0" lvl="0" indent="0" algn="l" rtl="0">
              <a:lnSpc>
                <a:spcPct val="100000"/>
              </a:lnSpc>
              <a:spcBef>
                <a:spcPts val="0"/>
              </a:spcBef>
              <a:spcAft>
                <a:spcPts val="0"/>
              </a:spcAft>
              <a:buClr>
                <a:srgbClr val="C00000"/>
              </a:buClr>
              <a:buSzPts val="4800"/>
              <a:buFont typeface="Twentieth Century"/>
              <a:buNone/>
            </a:pPr>
            <a:r>
              <a:rPr lang="en-US" sz="4000" b="0" i="0" u="none" strike="noStrike" cap="none">
                <a:solidFill>
                  <a:srgbClr val="C00000"/>
                </a:solidFill>
                <a:latin typeface="Calibri" panose="020F0502020204030204" pitchFamily="34" charset="0"/>
                <a:ea typeface="Twentieth Century"/>
                <a:cs typeface="Calibri" panose="020F0502020204030204" pitchFamily="34" charset="0"/>
                <a:sym typeface="Twentieth Century"/>
              </a:rPr>
              <a:t>The Intervention:  </a:t>
            </a:r>
            <a:r>
              <a:rPr lang="en-US" sz="4000" b="0" i="0" u="none" strike="noStrike" cap="none">
                <a:solidFill>
                  <a:srgbClr val="548235"/>
                </a:solidFill>
                <a:latin typeface="Calibri" panose="020F0502020204030204" pitchFamily="34" charset="0"/>
                <a:ea typeface="Twentieth Century"/>
                <a:cs typeface="Calibri" panose="020F0502020204030204" pitchFamily="34" charset="0"/>
                <a:sym typeface="Twentieth Century"/>
              </a:rPr>
              <a:t>Two Examples of Activities</a:t>
            </a:r>
            <a:endParaRPr sz="4000">
              <a:latin typeface="Calibri" panose="020F0502020204030204" pitchFamily="34" charset="0"/>
              <a:cs typeface="Calibri" panose="020F0502020204030204" pitchFamily="34" charset="0"/>
            </a:endParaRPr>
          </a:p>
        </p:txBody>
      </p:sp>
      <p:pic>
        <p:nvPicPr>
          <p:cNvPr id="399" name="Google Shape;399;p11"/>
          <p:cNvPicPr preferRelativeResize="0"/>
          <p:nvPr/>
        </p:nvPicPr>
        <p:blipFill rotWithShape="1">
          <a:blip r:embed="rId3">
            <a:alphaModFix/>
          </a:blip>
          <a:srcRect/>
          <a:stretch/>
        </p:blipFill>
        <p:spPr>
          <a:xfrm>
            <a:off x="497402" y="1034321"/>
            <a:ext cx="10850152" cy="6312023"/>
          </a:xfrm>
          <a:prstGeom prst="rect">
            <a:avLst/>
          </a:prstGeom>
          <a:noFill/>
          <a:ln w="9525" cap="flat" cmpd="sng">
            <a:solidFill>
              <a:srgbClr val="B3C6E7"/>
            </a:solidFill>
            <a:prstDash val="solid"/>
            <a:round/>
            <a:headEnd type="none" w="sm" len="sm"/>
            <a:tailEnd type="none" w="sm" len="sm"/>
          </a:ln>
          <a:effectLst>
            <a:outerShdw blurRad="50800" dist="132560" dir="2700000" algn="tl" rotWithShape="0">
              <a:srgbClr val="BFBFBF">
                <a:alpha val="40000"/>
              </a:srgbClr>
            </a:outerShdw>
          </a:effectLst>
        </p:spPr>
      </p:pic>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12"/>
          <p:cNvSpPr txBox="1"/>
          <p:nvPr/>
        </p:nvSpPr>
        <p:spPr>
          <a:xfrm>
            <a:off x="4935699" y="1595061"/>
            <a:ext cx="7151370" cy="5693826"/>
          </a:xfrm>
          <a:prstGeom prst="rect">
            <a:avLst/>
          </a:prstGeom>
          <a:noFill/>
          <a:ln>
            <a:noFill/>
          </a:ln>
        </p:spPr>
        <p:txBody>
          <a:bodyPr spcFirstLastPara="1" wrap="square" lIns="91425" tIns="45700" rIns="91425" bIns="45700" anchor="t" anchorCtr="0">
            <a:spAutoFit/>
          </a:bodyPr>
          <a:lstStyle/>
          <a:p>
            <a:pPr marL="457200" marR="0" lvl="0" indent="-330200" algn="l" rtl="0">
              <a:spcBef>
                <a:spcPts val="0"/>
              </a:spcBef>
              <a:spcAft>
                <a:spcPts val="0"/>
              </a:spcAft>
              <a:buClr>
                <a:schemeClr val="dk1"/>
              </a:buClr>
              <a:buSzPts val="2000"/>
              <a:buFont typeface="Calibri"/>
              <a:buNone/>
            </a:pPr>
            <a:endParaRPr sz="2800" b="1">
              <a:solidFill>
                <a:srgbClr val="548135"/>
              </a:solidFill>
              <a:latin typeface="Calibri" panose="020F0502020204030204" pitchFamily="34" charset="0"/>
              <a:ea typeface="Twentieth Century"/>
              <a:cs typeface="Calibri" panose="020F0502020204030204" pitchFamily="34" charset="0"/>
              <a:sym typeface="Twentieth Century"/>
            </a:endParaRPr>
          </a:p>
          <a:p>
            <a:pPr marL="0" marR="0" lvl="0" indent="0" algn="l" rtl="0">
              <a:spcBef>
                <a:spcPts val="0"/>
              </a:spcBef>
              <a:spcAft>
                <a:spcPts val="0"/>
              </a:spcAft>
              <a:buNone/>
            </a:pPr>
            <a:r>
              <a:rPr lang="en-US" sz="2800" b="1">
                <a:solidFill>
                  <a:srgbClr val="548135"/>
                </a:solidFill>
                <a:latin typeface="Calibri" panose="020F0502020204030204" pitchFamily="34" charset="0"/>
                <a:ea typeface="Twentieth Century"/>
                <a:cs typeface="Calibri" panose="020F0502020204030204" pitchFamily="34" charset="0"/>
                <a:sym typeface="Twentieth Century"/>
              </a:rPr>
              <a:t>Actigraph GT3X_ Accelerometers</a:t>
            </a:r>
            <a:endParaRPr sz="2800">
              <a:latin typeface="Calibri" panose="020F0502020204030204" pitchFamily="34" charset="0"/>
              <a:cs typeface="Calibri" panose="020F0502020204030204" pitchFamily="34" charset="0"/>
            </a:endParaRPr>
          </a:p>
          <a:p>
            <a:pPr marL="457200" marR="0" lvl="0" indent="-457200" algn="l" rtl="0">
              <a:spcBef>
                <a:spcPts val="0"/>
              </a:spcBef>
              <a:spcAft>
                <a:spcPts val="0"/>
              </a:spcAft>
              <a:buClr>
                <a:schemeClr val="dk1"/>
              </a:buClr>
              <a:buSzPts val="2800"/>
              <a:buFont typeface="Arial"/>
              <a:buChar char="•"/>
            </a:pPr>
            <a:r>
              <a:rPr lang="en-US" sz="2800">
                <a:solidFill>
                  <a:schemeClr val="dk1"/>
                </a:solidFill>
                <a:latin typeface="Calibri" panose="020F0502020204030204" pitchFamily="34" charset="0"/>
                <a:ea typeface="Twentieth Century"/>
                <a:cs typeface="Calibri" panose="020F0502020204030204" pitchFamily="34" charset="0"/>
                <a:sym typeface="Twentieth Century"/>
              </a:rPr>
              <a:t>Attached at waist with nylon belt</a:t>
            </a:r>
          </a:p>
          <a:p>
            <a:pPr marR="0" lvl="0" algn="l" rtl="0">
              <a:spcBef>
                <a:spcPts val="0"/>
              </a:spcBef>
              <a:spcAft>
                <a:spcPts val="0"/>
              </a:spcAft>
              <a:buClr>
                <a:schemeClr val="dk1"/>
              </a:buClr>
              <a:buSzPts val="2800"/>
            </a:pPr>
            <a:endParaRPr sz="2800">
              <a:latin typeface="Calibri" panose="020F0502020204030204" pitchFamily="34" charset="0"/>
              <a:cs typeface="Calibri" panose="020F0502020204030204" pitchFamily="34" charset="0"/>
            </a:endParaRPr>
          </a:p>
          <a:p>
            <a:pPr marL="457200" marR="0" lvl="0" indent="-457200" algn="l" rtl="0">
              <a:spcBef>
                <a:spcPts val="0"/>
              </a:spcBef>
              <a:spcAft>
                <a:spcPts val="0"/>
              </a:spcAft>
              <a:buClr>
                <a:schemeClr val="dk1"/>
              </a:buClr>
              <a:buSzPts val="2800"/>
              <a:buFont typeface="Arial"/>
              <a:buChar char="•"/>
            </a:pPr>
            <a:r>
              <a:rPr lang="en-US" sz="2800">
                <a:solidFill>
                  <a:schemeClr val="dk1"/>
                </a:solidFill>
                <a:latin typeface="Calibri" panose="020F0502020204030204" pitchFamily="34" charset="0"/>
                <a:ea typeface="Twentieth Century"/>
                <a:cs typeface="Calibri" panose="020F0502020204030204" pitchFamily="34" charset="0"/>
                <a:sym typeface="Twentieth Century"/>
              </a:rPr>
              <a:t>Worn during the day, at childcare center</a:t>
            </a:r>
            <a:endParaRPr sz="280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2800">
                <a:solidFill>
                  <a:schemeClr val="dk1"/>
                </a:solidFill>
                <a:latin typeface="Calibri" panose="020F0502020204030204" pitchFamily="34" charset="0"/>
                <a:ea typeface="Twentieth Century"/>
                <a:cs typeface="Calibri" panose="020F0502020204030204" pitchFamily="34" charset="0"/>
                <a:sym typeface="Twentieth Century"/>
              </a:rPr>
              <a:t> </a:t>
            </a:r>
          </a:p>
          <a:p>
            <a:pPr lvl="0"/>
            <a:r>
              <a:rPr lang="en-US" sz="2800" b="1">
                <a:solidFill>
                  <a:srgbClr val="C00000"/>
                </a:solidFill>
                <a:latin typeface="Calibri" panose="020F0502020204030204" pitchFamily="34" charset="0"/>
                <a:cs typeface="Calibri" panose="020F0502020204030204" pitchFamily="34" charset="0"/>
                <a:sym typeface="Twentieth Century"/>
              </a:rPr>
              <a:t>Measured </a:t>
            </a:r>
            <a:endParaRPr sz="2800">
              <a:solidFill>
                <a:srgbClr val="C00000"/>
              </a:solidFill>
              <a:latin typeface="Calibri" panose="020F0502020204030204" pitchFamily="34" charset="0"/>
              <a:cs typeface="Calibri" panose="020F0502020204030204" pitchFamily="34" charset="0"/>
            </a:endParaRPr>
          </a:p>
          <a:p>
            <a:pPr marL="514350" marR="0" lvl="0" indent="-514350" algn="l" rtl="0">
              <a:spcBef>
                <a:spcPts val="0"/>
              </a:spcBef>
              <a:spcAft>
                <a:spcPts val="0"/>
              </a:spcAft>
              <a:buClr>
                <a:srgbClr val="C00000"/>
              </a:buClr>
              <a:buSzPts val="2800"/>
              <a:buFont typeface="Arial" panose="020B0604020202020204" pitchFamily="34" charset="0"/>
              <a:buChar char="•"/>
            </a:pPr>
            <a:r>
              <a:rPr lang="en-US" sz="2800" b="1">
                <a:solidFill>
                  <a:srgbClr val="C00000"/>
                </a:solidFill>
                <a:latin typeface="Calibri" panose="020F0502020204030204" pitchFamily="34" charset="0"/>
                <a:ea typeface="Twentieth Century"/>
                <a:cs typeface="Calibri" panose="020F0502020204030204" pitchFamily="34" charset="0"/>
                <a:sym typeface="Twentieth Century"/>
              </a:rPr>
              <a:t>Moderate to Vigorous Physical Activity (MVPA): minutes per day</a:t>
            </a:r>
            <a:endParaRPr lang="en-US" sz="2800">
              <a:latin typeface="Calibri" panose="020F0502020204030204" pitchFamily="34" charset="0"/>
              <a:cs typeface="Calibri" panose="020F0502020204030204" pitchFamily="34" charset="0"/>
            </a:endParaRPr>
          </a:p>
          <a:p>
            <a:pPr marL="457200" marR="0" lvl="0" indent="-457200" algn="l" rtl="0">
              <a:spcBef>
                <a:spcPts val="0"/>
              </a:spcBef>
              <a:spcAft>
                <a:spcPts val="0"/>
              </a:spcAft>
              <a:buFont typeface="Arial" panose="020B0604020202020204" pitchFamily="34" charset="0"/>
              <a:buChar char="•"/>
            </a:pPr>
            <a:endParaRPr lang="en-US" sz="2800" b="1">
              <a:solidFill>
                <a:srgbClr val="C00000"/>
              </a:solidFill>
              <a:latin typeface="Calibri" panose="020F0502020204030204" pitchFamily="34" charset="0"/>
              <a:ea typeface="Twentieth Century"/>
              <a:cs typeface="Calibri" panose="020F0502020204030204" pitchFamily="34" charset="0"/>
              <a:sym typeface="Twentieth Century"/>
            </a:endParaRPr>
          </a:p>
          <a:p>
            <a:pPr marL="457200" marR="0" lvl="0" indent="-457200" algn="l" rtl="0">
              <a:spcBef>
                <a:spcPts val="0"/>
              </a:spcBef>
              <a:spcAft>
                <a:spcPts val="0"/>
              </a:spcAft>
              <a:buFont typeface="Arial" panose="020B0604020202020204" pitchFamily="34" charset="0"/>
              <a:buChar char="•"/>
            </a:pPr>
            <a:r>
              <a:rPr lang="en-US" sz="2800" b="1">
                <a:solidFill>
                  <a:srgbClr val="C00000"/>
                </a:solidFill>
                <a:latin typeface="Calibri" panose="020F0502020204030204" pitchFamily="34" charset="0"/>
                <a:ea typeface="Twentieth Century"/>
                <a:cs typeface="Calibri" panose="020F0502020204030204" pitchFamily="34" charset="0"/>
                <a:sym typeface="Twentieth Century"/>
              </a:rPr>
              <a:t>Sedentary time: minutes per day</a:t>
            </a:r>
            <a:endParaRPr sz="2800">
              <a:latin typeface="Calibri" panose="020F0502020204030204" pitchFamily="34" charset="0"/>
              <a:cs typeface="Calibri" panose="020F0502020204030204" pitchFamily="34" charset="0"/>
            </a:endParaRPr>
          </a:p>
          <a:p>
            <a:pPr marL="469900" marR="0" lvl="0" indent="-342900" algn="l" rtl="0">
              <a:spcBef>
                <a:spcPts val="0"/>
              </a:spcBef>
              <a:spcAft>
                <a:spcPts val="0"/>
              </a:spcAft>
              <a:buClr>
                <a:schemeClr val="dk1"/>
              </a:buClr>
              <a:buSzPts val="2000"/>
              <a:buFont typeface="Arial" panose="020B0604020202020204" pitchFamily="34" charset="0"/>
              <a:buChar char="•"/>
            </a:pPr>
            <a:endParaRPr sz="2800" b="1">
              <a:solidFill>
                <a:srgbClr val="548135"/>
              </a:solidFill>
              <a:latin typeface="Calibri" panose="020F0502020204030204" pitchFamily="34" charset="0"/>
              <a:ea typeface="Twentieth Century"/>
              <a:cs typeface="Calibri" panose="020F0502020204030204" pitchFamily="34" charset="0"/>
              <a:sym typeface="Twentieth Century"/>
            </a:endParaRPr>
          </a:p>
          <a:p>
            <a:pPr marL="0" marR="0" lvl="0" indent="0" algn="l" rtl="0">
              <a:spcBef>
                <a:spcPts val="0"/>
              </a:spcBef>
              <a:spcAft>
                <a:spcPts val="0"/>
              </a:spcAft>
              <a:buNone/>
            </a:pPr>
            <a:endParaRPr sz="2800">
              <a:solidFill>
                <a:schemeClr val="dk1"/>
              </a:solidFill>
              <a:latin typeface="Calibri" panose="020F0502020204030204" pitchFamily="34" charset="0"/>
              <a:ea typeface="Twentieth Century"/>
              <a:cs typeface="Calibri" panose="020F0502020204030204" pitchFamily="34" charset="0"/>
              <a:sym typeface="Twentieth Century"/>
            </a:endParaRPr>
          </a:p>
        </p:txBody>
      </p:sp>
      <p:sp>
        <p:nvSpPr>
          <p:cNvPr id="406" name="Google Shape;406;p12"/>
          <p:cNvSpPr txBox="1">
            <a:spLocks noGrp="1"/>
          </p:cNvSpPr>
          <p:nvPr>
            <p:ph type="title"/>
          </p:nvPr>
        </p:nvSpPr>
        <p:spPr>
          <a:xfrm>
            <a:off x="238356" y="198042"/>
            <a:ext cx="11715288" cy="125100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400"/>
              <a:buFont typeface="Twentieth Century"/>
              <a:buNone/>
            </a:pPr>
            <a:r>
              <a:rPr lang="en-US">
                <a:solidFill>
                  <a:srgbClr val="C00000"/>
                </a:solidFill>
                <a:latin typeface="Calibri" panose="020F0502020204030204" pitchFamily="34" charset="0"/>
                <a:ea typeface="Twentieth Century"/>
                <a:cs typeface="Calibri" panose="020F0502020204030204" pitchFamily="34" charset="0"/>
                <a:sym typeface="Twentieth Century"/>
              </a:rPr>
              <a:t>Physical Activity</a:t>
            </a:r>
            <a:endParaRPr>
              <a:latin typeface="Calibri" panose="020F0502020204030204" pitchFamily="34" charset="0"/>
              <a:cs typeface="Calibri" panose="020F0502020204030204" pitchFamily="34" charset="0"/>
            </a:endParaRPr>
          </a:p>
        </p:txBody>
      </p:sp>
      <p:pic>
        <p:nvPicPr>
          <p:cNvPr id="407" name="Google Shape;407;p12" descr="A picture containing person, floor, indoor&#10;&#10;Description automatically generated"/>
          <p:cNvPicPr preferRelativeResize="0"/>
          <p:nvPr/>
        </p:nvPicPr>
        <p:blipFill rotWithShape="1">
          <a:blip r:embed="rId3">
            <a:alphaModFix/>
          </a:blip>
          <a:srcRect/>
          <a:stretch/>
        </p:blipFill>
        <p:spPr>
          <a:xfrm>
            <a:off x="0" y="1627040"/>
            <a:ext cx="3820972" cy="5236832"/>
          </a:xfrm>
          <a:prstGeom prst="rect">
            <a:avLst/>
          </a:prstGeom>
          <a:noFill/>
          <a:ln>
            <a:noFill/>
          </a:ln>
        </p:spPr>
      </p:pic>
    </p:spTree>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13"/>
          <p:cNvSpPr txBox="1">
            <a:spLocks noGrp="1"/>
          </p:cNvSpPr>
          <p:nvPr>
            <p:ph type="title"/>
          </p:nvPr>
        </p:nvSpPr>
        <p:spPr>
          <a:xfrm>
            <a:off x="261852" y="1"/>
            <a:ext cx="10515600" cy="71889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400"/>
              <a:buFont typeface="Twentieth Century"/>
              <a:buNone/>
            </a:pPr>
            <a:r>
              <a:rPr lang="en-US">
                <a:solidFill>
                  <a:srgbClr val="C00000"/>
                </a:solidFill>
                <a:latin typeface="Calibri" panose="020F0502020204030204" pitchFamily="34" charset="0"/>
                <a:ea typeface="Twentieth Century"/>
                <a:cs typeface="Calibri" panose="020F0502020204030204" pitchFamily="34" charset="0"/>
                <a:sym typeface="Twentieth Century"/>
              </a:rPr>
              <a:t>Physical Activity - Results</a:t>
            </a:r>
            <a:endParaRPr>
              <a:latin typeface="Calibri" panose="020F0502020204030204" pitchFamily="34" charset="0"/>
              <a:cs typeface="Calibri" panose="020F0502020204030204" pitchFamily="34" charset="0"/>
            </a:endParaRPr>
          </a:p>
        </p:txBody>
      </p:sp>
      <p:pic>
        <p:nvPicPr>
          <p:cNvPr id="414" name="Google Shape;414;p13" descr="A picture containing ground, outdoor, child, little&#10;&#10;Description automatically generated"/>
          <p:cNvPicPr preferRelativeResize="0"/>
          <p:nvPr/>
        </p:nvPicPr>
        <p:blipFill rotWithShape="1">
          <a:blip r:embed="rId3">
            <a:alphaModFix/>
          </a:blip>
          <a:srcRect/>
          <a:stretch/>
        </p:blipFill>
        <p:spPr>
          <a:xfrm>
            <a:off x="6357852" y="-11045"/>
            <a:ext cx="6451600" cy="6880090"/>
          </a:xfrm>
          <a:prstGeom prst="rect">
            <a:avLst/>
          </a:prstGeom>
          <a:noFill/>
          <a:ln>
            <a:noFill/>
          </a:ln>
        </p:spPr>
      </p:pic>
      <p:sp>
        <p:nvSpPr>
          <p:cNvPr id="415" name="Google Shape;415;p13"/>
          <p:cNvSpPr txBox="1"/>
          <p:nvPr/>
        </p:nvSpPr>
        <p:spPr>
          <a:xfrm>
            <a:off x="355601" y="1668429"/>
            <a:ext cx="5478548" cy="16311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000000"/>
                </a:solidFill>
                <a:latin typeface="Calibri" panose="020F0502020204030204" pitchFamily="34" charset="0"/>
                <a:ea typeface="Calibri"/>
                <a:cs typeface="Calibri" panose="020F0502020204030204" pitchFamily="34" charset="0"/>
                <a:sym typeface="Calibri"/>
              </a:rPr>
              <a:t>Yes. Physical activity increased</a:t>
            </a:r>
            <a:endParaRPr sz="200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2000">
                <a:solidFill>
                  <a:srgbClr val="000000"/>
                </a:solidFill>
                <a:latin typeface="Calibri" panose="020F0502020204030204" pitchFamily="34" charset="0"/>
                <a:ea typeface="Calibri"/>
                <a:cs typeface="Calibri" panose="020F0502020204030204" pitchFamily="34" charset="0"/>
                <a:sym typeface="Calibri"/>
              </a:rPr>
              <a:t>Intervention effects were statistically significant MVPA [controlling for accelerometry wear time, number days with no outside time (0-2), number of days with rain (0-2) and cohort (year 1 or 2)]. </a:t>
            </a:r>
            <a:endParaRPr sz="2000">
              <a:solidFill>
                <a:srgbClr val="000000"/>
              </a:solidFill>
              <a:latin typeface="Calibri" panose="020F0502020204030204" pitchFamily="34" charset="0"/>
              <a:ea typeface="Calibri"/>
              <a:cs typeface="Calibri" panose="020F0502020204030204" pitchFamily="34" charset="0"/>
              <a:sym typeface="Calibri"/>
            </a:endParaRPr>
          </a:p>
        </p:txBody>
      </p:sp>
      <p:sp>
        <p:nvSpPr>
          <p:cNvPr id="416" name="Google Shape;416;p13"/>
          <p:cNvSpPr txBox="1"/>
          <p:nvPr/>
        </p:nvSpPr>
        <p:spPr>
          <a:xfrm>
            <a:off x="261852" y="3942256"/>
            <a:ext cx="12192001" cy="652962"/>
          </a:xfrm>
          <a:prstGeom prst="rect">
            <a:avLst/>
          </a:prstGeom>
          <a:solidFill>
            <a:srgbClr val="E1EFD8">
              <a:alpha val="57647"/>
            </a:srgbClr>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2800"/>
              <a:buFont typeface="Arial"/>
              <a:buNone/>
            </a:pPr>
            <a:r>
              <a:rPr lang="en-US" sz="2800">
                <a:solidFill>
                  <a:schemeClr val="dk1"/>
                </a:solidFill>
                <a:latin typeface="Calibri" panose="020F0502020204030204" pitchFamily="34" charset="0"/>
                <a:ea typeface="Calibri"/>
                <a:cs typeface="Calibri" panose="020F0502020204030204" pitchFamily="34" charset="0"/>
                <a:sym typeface="Calibri"/>
              </a:rPr>
              <a:t>2) Does the garden intervention affect </a:t>
            </a:r>
            <a:r>
              <a:rPr lang="en-US" sz="2800" b="1">
                <a:solidFill>
                  <a:schemeClr val="dk1"/>
                </a:solidFill>
                <a:latin typeface="Calibri" panose="020F0502020204030204" pitchFamily="34" charset="0"/>
                <a:ea typeface="Calibri"/>
                <a:cs typeface="Calibri" panose="020F0502020204030204" pitchFamily="34" charset="0"/>
                <a:sym typeface="Calibri"/>
              </a:rPr>
              <a:t>children’s sedentary behavior?</a:t>
            </a:r>
            <a:endParaRPr sz="2800">
              <a:solidFill>
                <a:srgbClr val="FFFFFF"/>
              </a:solidFill>
              <a:latin typeface="Calibri" panose="020F0502020204030204" pitchFamily="34" charset="0"/>
              <a:cs typeface="Calibri" panose="020F0502020204030204" pitchFamily="34" charset="0"/>
              <a:sym typeface="Arial"/>
            </a:endParaRPr>
          </a:p>
        </p:txBody>
      </p:sp>
      <p:sp>
        <p:nvSpPr>
          <p:cNvPr id="417" name="Google Shape;417;p13"/>
          <p:cNvSpPr txBox="1"/>
          <p:nvPr/>
        </p:nvSpPr>
        <p:spPr>
          <a:xfrm>
            <a:off x="355601" y="4740220"/>
            <a:ext cx="5580148" cy="1631175"/>
          </a:xfrm>
          <a:prstGeom prst="rect">
            <a:avLst/>
          </a:prstGeom>
          <a:solidFill>
            <a:srgbClr val="FFFFFF">
              <a:alpha val="58039"/>
            </a:srgb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rgbClr val="000000"/>
                </a:solidFill>
                <a:latin typeface="Calibri" panose="020F0502020204030204" pitchFamily="34" charset="0"/>
                <a:ea typeface="Calibri"/>
                <a:cs typeface="Calibri" panose="020F0502020204030204" pitchFamily="34" charset="0"/>
                <a:sym typeface="Calibri"/>
              </a:rPr>
              <a:t>Yes. Sedentary time decreased</a:t>
            </a:r>
            <a:endParaRPr sz="200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2000">
                <a:solidFill>
                  <a:srgbClr val="000000"/>
                </a:solidFill>
                <a:latin typeface="Calibri" panose="020F0502020204030204" pitchFamily="34" charset="0"/>
                <a:ea typeface="Calibri"/>
                <a:cs typeface="Calibri" panose="020F0502020204030204" pitchFamily="34" charset="0"/>
                <a:sym typeface="Calibri"/>
              </a:rPr>
              <a:t>Intervention effects were statistically significant and in the expected direction for sedentary behavior.</a:t>
            </a:r>
            <a:endParaRPr sz="2000">
              <a:solidFill>
                <a:srgbClr val="000000"/>
              </a:solidFill>
              <a:latin typeface="Calibri" panose="020F0502020204030204" pitchFamily="34" charset="0"/>
              <a:ea typeface="Calibri"/>
              <a:cs typeface="Calibri" panose="020F0502020204030204" pitchFamily="34" charset="0"/>
              <a:sym typeface="Calibri"/>
            </a:endParaRPr>
          </a:p>
          <a:p>
            <a:pPr marL="0" marR="0" lvl="0" indent="0" algn="l" rtl="0">
              <a:spcBef>
                <a:spcPts val="0"/>
              </a:spcBef>
              <a:spcAft>
                <a:spcPts val="0"/>
              </a:spcAft>
              <a:buNone/>
            </a:pPr>
            <a:endParaRPr sz="2000">
              <a:solidFill>
                <a:srgbClr val="000000"/>
              </a:solidFill>
              <a:latin typeface="Calibri" panose="020F0502020204030204" pitchFamily="34" charset="0"/>
              <a:ea typeface="Calibri"/>
              <a:cs typeface="Calibri" panose="020F0502020204030204" pitchFamily="34" charset="0"/>
              <a:sym typeface="Calibri"/>
            </a:endParaRPr>
          </a:p>
        </p:txBody>
      </p:sp>
      <p:sp>
        <p:nvSpPr>
          <p:cNvPr id="418" name="Google Shape;418;p13"/>
          <p:cNvSpPr txBox="1">
            <a:spLocks noGrp="1"/>
          </p:cNvSpPr>
          <p:nvPr>
            <p:ph type="body" idx="1"/>
          </p:nvPr>
        </p:nvSpPr>
        <p:spPr>
          <a:xfrm>
            <a:off x="160251" y="709976"/>
            <a:ext cx="12398461" cy="718889"/>
          </a:xfrm>
          <a:prstGeom prst="rect">
            <a:avLst/>
          </a:prstGeom>
          <a:solidFill>
            <a:srgbClr val="E1EFD8">
              <a:alpha val="60000"/>
            </a:srgbClr>
          </a:solidFill>
          <a:ln>
            <a:noFill/>
          </a:ln>
        </p:spPr>
        <p:txBody>
          <a:bodyPr spcFirstLastPara="1" wrap="square" lIns="91425" tIns="45700" rIns="91425" bIns="45700" anchor="ctr" anchorCtr="0">
            <a:noAutofit/>
          </a:bodyPr>
          <a:lstStyle/>
          <a:p>
            <a:pPr marL="279400" lvl="0" indent="-228600" algn="l" rtl="0">
              <a:lnSpc>
                <a:spcPct val="90000"/>
              </a:lnSpc>
              <a:spcBef>
                <a:spcPts val="0"/>
              </a:spcBef>
              <a:spcAft>
                <a:spcPts val="0"/>
              </a:spcAft>
              <a:buClr>
                <a:srgbClr val="000000"/>
              </a:buClr>
              <a:buSzPts val="2800"/>
              <a:buNone/>
            </a:pPr>
            <a:r>
              <a:rPr lang="en-US">
                <a:solidFill>
                  <a:schemeClr val="dk1"/>
                </a:solidFill>
                <a:latin typeface="Calibri" panose="020F0502020204030204" pitchFamily="34" charset="0"/>
                <a:cs typeface="Calibri" panose="020F0502020204030204" pitchFamily="34" charset="0"/>
                <a:sym typeface="Calibri"/>
              </a:rPr>
              <a:t>1) Does the garden intervention affect children’s </a:t>
            </a:r>
            <a:r>
              <a:rPr lang="en-US" b="1">
                <a:solidFill>
                  <a:schemeClr val="dk1"/>
                </a:solidFill>
                <a:latin typeface="Calibri" panose="020F0502020204030204" pitchFamily="34" charset="0"/>
                <a:cs typeface="Calibri" panose="020F0502020204030204" pitchFamily="34" charset="0"/>
                <a:sym typeface="Calibri"/>
              </a:rPr>
              <a:t>Moderate to Vigorous Physical Activity</a:t>
            </a:r>
            <a:r>
              <a:rPr lang="en-US">
                <a:solidFill>
                  <a:schemeClr val="dk1"/>
                </a:solidFill>
                <a:latin typeface="Calibri" panose="020F0502020204030204" pitchFamily="34" charset="0"/>
                <a:cs typeface="Calibri" panose="020F0502020204030204" pitchFamily="34" charset="0"/>
                <a:sym typeface="Calibri"/>
              </a:rPr>
              <a:t>? </a:t>
            </a:r>
            <a:endParaRPr b="0" i="0" u="none" strike="noStrike" cap="none">
              <a:solidFill>
                <a:schemeClr val="dk1"/>
              </a:solidFill>
              <a:latin typeface="Calibri" panose="020F0502020204030204" pitchFamily="34" charset="0"/>
              <a:ea typeface="Arial"/>
              <a:cs typeface="Calibri" panose="020F0502020204030204" pitchFamily="34" charset="0"/>
              <a:sym typeface="Arial"/>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3"/>
        <p:cNvGrpSpPr/>
        <p:nvPr/>
      </p:nvGrpSpPr>
      <p:grpSpPr>
        <a:xfrm>
          <a:off x="0" y="0"/>
          <a:ext cx="0" cy="0"/>
          <a:chOff x="0" y="0"/>
          <a:chExt cx="0" cy="0"/>
        </a:xfrm>
      </p:grpSpPr>
      <p:sp>
        <p:nvSpPr>
          <p:cNvPr id="424" name="Google Shape;424;p1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25" name="Google Shape;425;p14" descr="A picture containing fruit, person, outdoor, plant&#10;&#10;Description automatically generated"/>
          <p:cNvPicPr preferRelativeResize="0"/>
          <p:nvPr/>
        </p:nvPicPr>
        <p:blipFill rotWithShape="1">
          <a:blip r:embed="rId3">
            <a:alphaModFix/>
          </a:blip>
          <a:srcRect/>
          <a:stretch/>
        </p:blipFill>
        <p:spPr>
          <a:xfrm>
            <a:off x="0" y="-48486"/>
            <a:ext cx="5047751" cy="6954972"/>
          </a:xfrm>
          <a:prstGeom prst="rect">
            <a:avLst/>
          </a:prstGeom>
          <a:noFill/>
          <a:ln>
            <a:noFill/>
          </a:ln>
        </p:spPr>
      </p:pic>
      <p:sp>
        <p:nvSpPr>
          <p:cNvPr id="427" name="Google Shape;427;p14"/>
          <p:cNvSpPr/>
          <p:nvPr/>
        </p:nvSpPr>
        <p:spPr>
          <a:xfrm>
            <a:off x="6505574" y="3597638"/>
            <a:ext cx="4848225" cy="1071883"/>
          </a:xfrm>
          <a:prstGeom prst="roundRect">
            <a:avLst>
              <a:gd name="adj" fmla="val 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panose="020F0502020204030204" pitchFamily="34" charset="0"/>
              <a:ea typeface="Calibri"/>
              <a:cs typeface="Calibri" panose="020F0502020204030204" pitchFamily="34" charset="0"/>
              <a:sym typeface="Calibri"/>
            </a:endParaRPr>
          </a:p>
        </p:txBody>
      </p:sp>
      <p:sp>
        <p:nvSpPr>
          <p:cNvPr id="428" name="Google Shape;428;p14"/>
          <p:cNvSpPr txBox="1">
            <a:spLocks noGrp="1"/>
          </p:cNvSpPr>
          <p:nvPr>
            <p:ph type="title"/>
          </p:nvPr>
        </p:nvSpPr>
        <p:spPr>
          <a:xfrm>
            <a:off x="6505574" y="3916652"/>
            <a:ext cx="4835524" cy="53949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ct val="100000"/>
              <a:buFont typeface="Calibri"/>
              <a:buNone/>
            </a:pPr>
            <a:r>
              <a:rPr lang="en-US" sz="2800" b="1">
                <a:solidFill>
                  <a:schemeClr val="lt1"/>
                </a:solidFill>
              </a:rPr>
              <a:t>The intervention group achieved…</a:t>
            </a:r>
            <a:endParaRPr sz="2800" b="1">
              <a:solidFill>
                <a:schemeClr val="lt1"/>
              </a:solidFill>
            </a:endParaRPr>
          </a:p>
        </p:txBody>
      </p:sp>
      <p:sp>
        <p:nvSpPr>
          <p:cNvPr id="429" name="Google Shape;429;p14"/>
          <p:cNvSpPr txBox="1">
            <a:spLocks noGrp="1"/>
          </p:cNvSpPr>
          <p:nvPr>
            <p:ph type="body" idx="1"/>
          </p:nvPr>
        </p:nvSpPr>
        <p:spPr>
          <a:xfrm>
            <a:off x="5229226" y="4669522"/>
            <a:ext cx="6962774" cy="1435608"/>
          </a:xfrm>
          <a:prstGeom prst="rect">
            <a:avLst/>
          </a:prstGeom>
          <a:noFill/>
          <a:ln>
            <a:noFill/>
          </a:ln>
        </p:spPr>
        <p:txBody>
          <a:bodyPr spcFirstLastPara="1" wrap="square" lIns="91425" tIns="45700" rIns="91425" bIns="45700" anchor="ctr" anchorCtr="0">
            <a:noAutofit/>
          </a:bodyPr>
          <a:lstStyle/>
          <a:p>
            <a:pPr marL="514350" lvl="0" indent="-342900" algn="l" rtl="0">
              <a:lnSpc>
                <a:spcPct val="90000"/>
              </a:lnSpc>
              <a:spcBef>
                <a:spcPts val="0"/>
              </a:spcBef>
              <a:spcAft>
                <a:spcPts val="0"/>
              </a:spcAft>
              <a:buClr>
                <a:schemeClr val="dk1"/>
              </a:buClr>
              <a:buSzPts val="2000"/>
              <a:buChar char="•"/>
            </a:pPr>
            <a:r>
              <a:rPr lang="en-US" sz="2000" b="1">
                <a:latin typeface="Calibri" panose="020F0502020204030204" pitchFamily="34" charset="0"/>
                <a:cs typeface="Calibri" panose="020F0502020204030204" pitchFamily="34" charset="0"/>
              </a:rPr>
              <a:t>6 more minutes </a:t>
            </a:r>
            <a:r>
              <a:rPr lang="en-US" sz="2000" b="1">
                <a:solidFill>
                  <a:schemeClr val="dk1"/>
                </a:solidFill>
                <a:latin typeface="Calibri" panose="020F0502020204030204" pitchFamily="34" charset="0"/>
                <a:cs typeface="Calibri" panose="020F0502020204030204" pitchFamily="34" charset="0"/>
              </a:rPr>
              <a:t>MVPA</a:t>
            </a:r>
            <a:endParaRPr sz="2000" b="1">
              <a:latin typeface="Calibri" panose="020F0502020204030204" pitchFamily="34" charset="0"/>
              <a:cs typeface="Calibri" panose="020F0502020204030204" pitchFamily="34" charset="0"/>
            </a:endParaRPr>
          </a:p>
          <a:p>
            <a:pPr marL="514350" lvl="0" indent="-342900" algn="l" rtl="0">
              <a:lnSpc>
                <a:spcPct val="90000"/>
              </a:lnSpc>
              <a:spcBef>
                <a:spcPts val="1000"/>
              </a:spcBef>
              <a:spcAft>
                <a:spcPts val="0"/>
              </a:spcAft>
              <a:buClr>
                <a:schemeClr val="dk1"/>
              </a:buClr>
              <a:buSzPts val="2000"/>
              <a:buChar char="•"/>
            </a:pPr>
            <a:r>
              <a:rPr lang="en-US" sz="2000" b="1">
                <a:latin typeface="Calibri" panose="020F0502020204030204" pitchFamily="34" charset="0"/>
                <a:cs typeface="Calibri" panose="020F0502020204030204" pitchFamily="34" charset="0"/>
              </a:rPr>
              <a:t>14 minutes less sedentary time </a:t>
            </a:r>
            <a:endParaRPr sz="2000">
              <a:latin typeface="Calibri" panose="020F0502020204030204" pitchFamily="34" charset="0"/>
              <a:cs typeface="Calibri" panose="020F0502020204030204" pitchFamily="34" charset="0"/>
            </a:endParaRPr>
          </a:p>
          <a:p>
            <a:pPr marL="171450" lvl="0" indent="0" algn="l" rtl="0">
              <a:lnSpc>
                <a:spcPct val="90000"/>
              </a:lnSpc>
              <a:spcBef>
                <a:spcPts val="1000"/>
              </a:spcBef>
              <a:spcAft>
                <a:spcPts val="0"/>
              </a:spcAft>
              <a:buClr>
                <a:schemeClr val="dk1"/>
              </a:buClr>
              <a:buSzPts val="2000"/>
              <a:buNone/>
            </a:pPr>
            <a:r>
              <a:rPr lang="en-US" sz="2000">
                <a:latin typeface="Calibri" panose="020F0502020204030204" pitchFamily="34" charset="0"/>
                <a:cs typeface="Calibri" panose="020F0502020204030204" pitchFamily="34" charset="0"/>
              </a:rPr>
              <a:t>	compared to the control group</a:t>
            </a:r>
            <a:endParaRPr sz="2000">
              <a:latin typeface="Calibri" panose="020F0502020204030204" pitchFamily="34" charset="0"/>
              <a:cs typeface="Calibri" panose="020F0502020204030204" pitchFamily="34" charset="0"/>
            </a:endParaRPr>
          </a:p>
        </p:txBody>
      </p:sp>
    </p:spTree>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5"/>
          <p:cNvSpPr txBox="1">
            <a:spLocks noGrp="1"/>
          </p:cNvSpPr>
          <p:nvPr>
            <p:ph type="title"/>
          </p:nvPr>
        </p:nvSpPr>
        <p:spPr>
          <a:xfrm>
            <a:off x="198302" y="-91785"/>
            <a:ext cx="11795396"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400"/>
              <a:buFont typeface="Twentieth Century"/>
              <a:buNone/>
            </a:pPr>
            <a:r>
              <a:rPr lang="en-US" sz="4000">
                <a:solidFill>
                  <a:srgbClr val="C00000"/>
                </a:solidFill>
                <a:latin typeface="Calibri" panose="020F0502020204030204" pitchFamily="34" charset="0"/>
                <a:ea typeface="Twentieth Century"/>
                <a:cs typeface="Calibri" panose="020F0502020204030204" pitchFamily="34" charset="0"/>
                <a:sym typeface="Twentieth Century"/>
              </a:rPr>
              <a:t>Physical Activity – Results</a:t>
            </a:r>
            <a:endParaRPr sz="4000">
              <a:latin typeface="Calibri" panose="020F0502020204030204" pitchFamily="34" charset="0"/>
              <a:cs typeface="Calibri" panose="020F0502020204030204" pitchFamily="34" charset="0"/>
            </a:endParaRPr>
          </a:p>
        </p:txBody>
      </p:sp>
      <p:sp>
        <p:nvSpPr>
          <p:cNvPr id="436" name="Google Shape;436;p15"/>
          <p:cNvSpPr txBox="1">
            <a:spLocks noGrp="1"/>
          </p:cNvSpPr>
          <p:nvPr>
            <p:ph type="body" idx="1"/>
          </p:nvPr>
        </p:nvSpPr>
        <p:spPr>
          <a:xfrm>
            <a:off x="284050" y="1017948"/>
            <a:ext cx="11907950" cy="773424"/>
          </a:xfrm>
          <a:prstGeom prst="rect">
            <a:avLst/>
          </a:prstGeom>
          <a:gradFill>
            <a:gsLst>
              <a:gs pos="0">
                <a:srgbClr val="E5F7DB"/>
              </a:gs>
              <a:gs pos="35000">
                <a:srgbClr val="E5F7DB"/>
              </a:gs>
              <a:gs pos="65000">
                <a:srgbClr val="F2FAED"/>
              </a:gs>
              <a:gs pos="92000">
                <a:schemeClr val="lt1"/>
              </a:gs>
              <a:gs pos="100000">
                <a:schemeClr val="lt1"/>
              </a:gs>
            </a:gsLst>
            <a:lin ang="0" scaled="0"/>
          </a:gradFill>
          <a:ln>
            <a:noFill/>
          </a:ln>
        </p:spPr>
        <p:txBody>
          <a:bodyPr spcFirstLastPara="1" wrap="square" lIns="91425" tIns="45700" rIns="91425" bIns="45700" anchor="ctr" anchorCtr="0">
            <a:normAutofit/>
          </a:bodyPr>
          <a:lstStyle/>
          <a:p>
            <a:pPr marL="114300" lvl="0" indent="0" algn="l" rtl="0">
              <a:lnSpc>
                <a:spcPct val="90000"/>
              </a:lnSpc>
              <a:spcBef>
                <a:spcPts val="0"/>
              </a:spcBef>
              <a:spcAft>
                <a:spcPts val="0"/>
              </a:spcAft>
              <a:buClr>
                <a:srgbClr val="000000"/>
              </a:buClr>
              <a:buSzPts val="2800"/>
              <a:buNone/>
            </a:pPr>
            <a:r>
              <a:rPr lang="en-US">
                <a:solidFill>
                  <a:schemeClr val="dk1"/>
                </a:solidFill>
                <a:latin typeface="Calibri" panose="020F0502020204030204" pitchFamily="34" charset="0"/>
                <a:cs typeface="Calibri" panose="020F0502020204030204" pitchFamily="34" charset="0"/>
                <a:sym typeface="Calibri"/>
              </a:rPr>
              <a:t>3b) Does </a:t>
            </a:r>
            <a:r>
              <a:rPr lang="en-US" b="1">
                <a:solidFill>
                  <a:srgbClr val="C00000"/>
                </a:solidFill>
                <a:latin typeface="Calibri" panose="020F0502020204030204" pitchFamily="34" charset="0"/>
                <a:cs typeface="Calibri" panose="020F0502020204030204" pitchFamily="34" charset="0"/>
                <a:sym typeface="Calibri"/>
              </a:rPr>
              <a:t>age</a:t>
            </a:r>
            <a:r>
              <a:rPr lang="en-US">
                <a:solidFill>
                  <a:schemeClr val="dk1"/>
                </a:solidFill>
                <a:latin typeface="Calibri" panose="020F0502020204030204" pitchFamily="34" charset="0"/>
                <a:cs typeface="Calibri" panose="020F0502020204030204" pitchFamily="34" charset="0"/>
                <a:sym typeface="Calibri"/>
              </a:rPr>
              <a:t> moderate the effect of the garden on </a:t>
            </a:r>
            <a:r>
              <a:rPr lang="en-US" b="1">
                <a:solidFill>
                  <a:schemeClr val="dk1"/>
                </a:solidFill>
                <a:latin typeface="Calibri" panose="020F0502020204030204" pitchFamily="34" charset="0"/>
                <a:cs typeface="Calibri" panose="020F0502020204030204" pitchFamily="34" charset="0"/>
                <a:sym typeface="Calibri"/>
              </a:rPr>
              <a:t>MVPA?</a:t>
            </a:r>
            <a:r>
              <a:rPr lang="en-US">
                <a:solidFill>
                  <a:schemeClr val="dk1"/>
                </a:solidFill>
                <a:latin typeface="Calibri" panose="020F0502020204030204" pitchFamily="34" charset="0"/>
                <a:cs typeface="Calibri" panose="020F0502020204030204" pitchFamily="34" charset="0"/>
                <a:sym typeface="Calibri"/>
              </a:rPr>
              <a:t> On </a:t>
            </a:r>
            <a:r>
              <a:rPr lang="en-US" b="1">
                <a:solidFill>
                  <a:schemeClr val="dk1"/>
                </a:solidFill>
                <a:latin typeface="Calibri" panose="020F0502020204030204" pitchFamily="34" charset="0"/>
                <a:cs typeface="Calibri" panose="020F0502020204030204" pitchFamily="34" charset="0"/>
                <a:sym typeface="Calibri"/>
              </a:rPr>
              <a:t>sedentary</a:t>
            </a:r>
            <a:r>
              <a:rPr lang="en-US">
                <a:solidFill>
                  <a:schemeClr val="dk1"/>
                </a:solidFill>
                <a:latin typeface="Calibri" panose="020F0502020204030204" pitchFamily="34" charset="0"/>
                <a:cs typeface="Calibri" panose="020F0502020204030204" pitchFamily="34" charset="0"/>
                <a:sym typeface="Calibri"/>
              </a:rPr>
              <a:t> time? </a:t>
            </a:r>
            <a:endParaRPr>
              <a:latin typeface="Calibri" panose="020F0502020204030204" pitchFamily="34" charset="0"/>
              <a:cs typeface="Calibri" panose="020F0502020204030204" pitchFamily="34" charset="0"/>
            </a:endParaRPr>
          </a:p>
        </p:txBody>
      </p:sp>
      <p:graphicFrame>
        <p:nvGraphicFramePr>
          <p:cNvPr id="437" name="Google Shape;437;p15"/>
          <p:cNvGraphicFramePr/>
          <p:nvPr>
            <p:extLst>
              <p:ext uri="{D42A27DB-BD31-4B8C-83A1-F6EECF244321}">
                <p14:modId xmlns:p14="http://schemas.microsoft.com/office/powerpoint/2010/main" val="2358207509"/>
              </p:ext>
            </p:extLst>
          </p:nvPr>
        </p:nvGraphicFramePr>
        <p:xfrm>
          <a:off x="284051" y="2092103"/>
          <a:ext cx="5224383" cy="3395653"/>
        </p:xfrm>
        <a:graphic>
          <a:graphicData uri="http://schemas.openxmlformats.org/drawingml/2006/chart">
            <c:chart xmlns:c="http://schemas.openxmlformats.org/drawingml/2006/chart" xmlns:r="http://schemas.openxmlformats.org/officeDocument/2006/relationships" r:id="rId3"/>
          </a:graphicData>
        </a:graphic>
      </p:graphicFrame>
      <p:pic>
        <p:nvPicPr>
          <p:cNvPr id="438" name="Google Shape;438;p15" descr="A picture containing chart&#10;&#10;Description automatically generated"/>
          <p:cNvPicPr preferRelativeResize="0"/>
          <p:nvPr/>
        </p:nvPicPr>
        <p:blipFill rotWithShape="1">
          <a:blip r:embed="rId4">
            <a:alphaModFix/>
          </a:blip>
          <a:srcRect/>
          <a:stretch/>
        </p:blipFill>
        <p:spPr>
          <a:xfrm>
            <a:off x="6345716" y="2137467"/>
            <a:ext cx="4949102" cy="3216731"/>
          </a:xfrm>
          <a:prstGeom prst="rect">
            <a:avLst/>
          </a:prstGeom>
          <a:noFill/>
          <a:ln>
            <a:noFill/>
          </a:ln>
        </p:spPr>
      </p:pic>
      <p:sp>
        <p:nvSpPr>
          <p:cNvPr id="439" name="Google Shape;439;p15"/>
          <p:cNvSpPr txBox="1"/>
          <p:nvPr/>
        </p:nvSpPr>
        <p:spPr>
          <a:xfrm>
            <a:off x="322958" y="5654929"/>
            <a:ext cx="5242129" cy="614886"/>
          </a:xfrm>
          <a:prstGeom prst="rect">
            <a:avLst/>
          </a:prstGeom>
          <a:gradFill>
            <a:gsLst>
              <a:gs pos="0">
                <a:srgbClr val="E5F7DB"/>
              </a:gs>
              <a:gs pos="35000">
                <a:srgbClr val="E5F7DB"/>
              </a:gs>
              <a:gs pos="65000">
                <a:srgbClr val="F2FAED"/>
              </a:gs>
              <a:gs pos="92000">
                <a:schemeClr val="lt1"/>
              </a:gs>
              <a:gs pos="100000">
                <a:schemeClr val="lt1"/>
              </a:gs>
            </a:gsLst>
            <a:lin ang="0" scaled="0"/>
          </a:gradFill>
          <a:ln>
            <a:noFill/>
          </a:ln>
        </p:spPr>
        <p:txBody>
          <a:bodyPr spcFirstLastPara="1" wrap="square" lIns="91425" tIns="45700" rIns="91425" bIns="45700" anchor="ctr" anchorCtr="0">
            <a:normAutofit lnSpcReduction="10000"/>
          </a:bodyPr>
          <a:lstStyle/>
          <a:p>
            <a:pPr marL="0" marR="0" lvl="0" indent="0" algn="ctr" rtl="0">
              <a:lnSpc>
                <a:spcPct val="90000"/>
              </a:lnSpc>
              <a:spcBef>
                <a:spcPts val="0"/>
              </a:spcBef>
              <a:spcAft>
                <a:spcPts val="0"/>
              </a:spcAft>
              <a:buClr>
                <a:srgbClr val="000000"/>
              </a:buClr>
              <a:buSzPts val="1800"/>
              <a:buFont typeface="Arial"/>
              <a:buNone/>
            </a:pPr>
            <a:r>
              <a:rPr lang="en-US" sz="2000">
                <a:solidFill>
                  <a:schemeClr val="dk1"/>
                </a:solidFill>
                <a:latin typeface="Calibri" panose="020F0502020204030204" pitchFamily="34" charset="0"/>
                <a:ea typeface="Calibri"/>
                <a:cs typeface="Calibri" panose="020F0502020204030204" pitchFamily="34" charset="0"/>
                <a:sym typeface="Calibri"/>
              </a:rPr>
              <a:t>Effects of garden on </a:t>
            </a:r>
            <a:r>
              <a:rPr lang="en-US" sz="2000" b="1">
                <a:solidFill>
                  <a:schemeClr val="dk1"/>
                </a:solidFill>
                <a:latin typeface="Calibri" panose="020F0502020204030204" pitchFamily="34" charset="0"/>
                <a:ea typeface="Calibri"/>
                <a:cs typeface="Calibri" panose="020F0502020204030204" pitchFamily="34" charset="0"/>
                <a:sym typeface="Calibri"/>
              </a:rPr>
              <a:t>MVPA</a:t>
            </a:r>
            <a:r>
              <a:rPr lang="en-US" sz="2000">
                <a:solidFill>
                  <a:schemeClr val="dk1"/>
                </a:solidFill>
                <a:latin typeface="Calibri" panose="020F0502020204030204" pitchFamily="34" charset="0"/>
                <a:ea typeface="Calibri"/>
                <a:cs typeface="Calibri" panose="020F0502020204030204" pitchFamily="34" charset="0"/>
                <a:sym typeface="Calibri"/>
              </a:rPr>
              <a:t> </a:t>
            </a:r>
            <a:r>
              <a:rPr lang="en-US" sz="2000" i="1">
                <a:solidFill>
                  <a:schemeClr val="dk1"/>
                </a:solidFill>
                <a:latin typeface="Calibri" panose="020F0502020204030204" pitchFamily="34" charset="0"/>
                <a:ea typeface="Calibri"/>
                <a:cs typeface="Calibri" panose="020F0502020204030204" pitchFamily="34" charset="0"/>
                <a:sym typeface="Calibri"/>
              </a:rPr>
              <a:t>stronger for youngest children.</a:t>
            </a:r>
            <a:endParaRPr sz="2000">
              <a:latin typeface="Calibri" panose="020F0502020204030204" pitchFamily="34" charset="0"/>
              <a:cs typeface="Calibri" panose="020F0502020204030204" pitchFamily="34" charset="0"/>
            </a:endParaRPr>
          </a:p>
        </p:txBody>
      </p:sp>
      <p:sp>
        <p:nvSpPr>
          <p:cNvPr id="440" name="Google Shape;440;p15"/>
          <p:cNvSpPr txBox="1"/>
          <p:nvPr/>
        </p:nvSpPr>
        <p:spPr>
          <a:xfrm>
            <a:off x="6096000" y="5654929"/>
            <a:ext cx="6096000" cy="614886"/>
          </a:xfrm>
          <a:prstGeom prst="rect">
            <a:avLst/>
          </a:prstGeom>
          <a:gradFill>
            <a:gsLst>
              <a:gs pos="0">
                <a:srgbClr val="E5F7DB"/>
              </a:gs>
              <a:gs pos="35000">
                <a:srgbClr val="E5F7DB"/>
              </a:gs>
              <a:gs pos="65000">
                <a:srgbClr val="F2FAED"/>
              </a:gs>
              <a:gs pos="92000">
                <a:schemeClr val="lt1"/>
              </a:gs>
              <a:gs pos="100000">
                <a:schemeClr val="lt1"/>
              </a:gs>
            </a:gsLst>
            <a:lin ang="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2000">
                <a:solidFill>
                  <a:schemeClr val="dk1"/>
                </a:solidFill>
                <a:latin typeface="Calibri" panose="020F0502020204030204" pitchFamily="34" charset="0"/>
                <a:ea typeface="Calibri"/>
                <a:cs typeface="Calibri" panose="020F0502020204030204" pitchFamily="34" charset="0"/>
                <a:sym typeface="Calibri"/>
              </a:rPr>
              <a:t>Effects of garden on </a:t>
            </a:r>
            <a:r>
              <a:rPr lang="en-US" sz="2000" b="1">
                <a:solidFill>
                  <a:schemeClr val="dk1"/>
                </a:solidFill>
                <a:latin typeface="Calibri" panose="020F0502020204030204" pitchFamily="34" charset="0"/>
                <a:ea typeface="Calibri"/>
                <a:cs typeface="Calibri" panose="020F0502020204030204" pitchFamily="34" charset="0"/>
                <a:sym typeface="Calibri"/>
              </a:rPr>
              <a:t>sedentary time </a:t>
            </a:r>
            <a:r>
              <a:rPr lang="en-US" sz="2000" i="1">
                <a:solidFill>
                  <a:schemeClr val="dk1"/>
                </a:solidFill>
                <a:latin typeface="Calibri" panose="020F0502020204030204" pitchFamily="34" charset="0"/>
                <a:ea typeface="Calibri"/>
                <a:cs typeface="Calibri" panose="020F0502020204030204" pitchFamily="34" charset="0"/>
                <a:sym typeface="Calibri"/>
              </a:rPr>
              <a:t>stronger for youngest children.</a:t>
            </a:r>
            <a:endParaRPr sz="2000">
              <a:latin typeface="Calibri" panose="020F0502020204030204" pitchFamily="34" charset="0"/>
              <a:cs typeface="Calibri" panose="020F0502020204030204" pitchFamily="34" charset="0"/>
            </a:endParaRPr>
          </a:p>
        </p:txBody>
      </p:sp>
      <p:sp>
        <p:nvSpPr>
          <p:cNvPr id="441" name="Google Shape;441;p15"/>
          <p:cNvSpPr txBox="1"/>
          <p:nvPr/>
        </p:nvSpPr>
        <p:spPr>
          <a:xfrm>
            <a:off x="4413716" y="2803342"/>
            <a:ext cx="1069319"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panose="020F0502020204030204" pitchFamily="34" charset="0"/>
                <a:ea typeface="Calibri"/>
                <a:cs typeface="Calibri" panose="020F0502020204030204" pitchFamily="34" charset="0"/>
                <a:sym typeface="Calibri"/>
              </a:rPr>
              <a:t>Youngest</a:t>
            </a:r>
            <a:endParaRPr sz="1600">
              <a:latin typeface="Calibri" panose="020F0502020204030204" pitchFamily="34" charset="0"/>
              <a:cs typeface="Calibri" panose="020F0502020204030204" pitchFamily="34" charset="0"/>
            </a:endParaRPr>
          </a:p>
        </p:txBody>
      </p:sp>
      <p:sp>
        <p:nvSpPr>
          <p:cNvPr id="442" name="Google Shape;442;p15"/>
          <p:cNvSpPr txBox="1"/>
          <p:nvPr/>
        </p:nvSpPr>
        <p:spPr>
          <a:xfrm>
            <a:off x="4413717" y="3438055"/>
            <a:ext cx="774387"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panose="020F0502020204030204" pitchFamily="34" charset="0"/>
                <a:ea typeface="Calibri"/>
                <a:cs typeface="Calibri" panose="020F0502020204030204" pitchFamily="34" charset="0"/>
                <a:sym typeface="Calibri"/>
              </a:rPr>
              <a:t>Middle</a:t>
            </a:r>
            <a:endParaRPr sz="1600">
              <a:latin typeface="Calibri" panose="020F0502020204030204" pitchFamily="34" charset="0"/>
              <a:cs typeface="Calibri" panose="020F0502020204030204" pitchFamily="34" charset="0"/>
            </a:endParaRPr>
          </a:p>
        </p:txBody>
      </p:sp>
      <p:sp>
        <p:nvSpPr>
          <p:cNvPr id="443" name="Google Shape;443;p15"/>
          <p:cNvSpPr txBox="1"/>
          <p:nvPr/>
        </p:nvSpPr>
        <p:spPr>
          <a:xfrm>
            <a:off x="4413716" y="4072768"/>
            <a:ext cx="727909"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panose="020F0502020204030204" pitchFamily="34" charset="0"/>
                <a:ea typeface="Calibri"/>
                <a:cs typeface="Calibri" panose="020F0502020204030204" pitchFamily="34" charset="0"/>
                <a:sym typeface="Calibri"/>
              </a:rPr>
              <a:t>Oldest</a:t>
            </a:r>
            <a:endParaRPr sz="1600">
              <a:latin typeface="Calibri" panose="020F0502020204030204" pitchFamily="34" charset="0"/>
              <a:cs typeface="Calibri" panose="020F0502020204030204" pitchFamily="34" charset="0"/>
            </a:endParaRPr>
          </a:p>
        </p:txBody>
      </p:sp>
      <p:sp>
        <p:nvSpPr>
          <p:cNvPr id="444" name="Google Shape;444;p15"/>
          <p:cNvSpPr txBox="1"/>
          <p:nvPr/>
        </p:nvSpPr>
        <p:spPr>
          <a:xfrm>
            <a:off x="10205522" y="3854116"/>
            <a:ext cx="992501"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panose="020F0502020204030204" pitchFamily="34" charset="0"/>
                <a:ea typeface="Calibri"/>
                <a:cs typeface="Calibri" panose="020F0502020204030204" pitchFamily="34" charset="0"/>
                <a:sym typeface="Calibri"/>
              </a:rPr>
              <a:t>Youngest</a:t>
            </a:r>
            <a:endParaRPr sz="1600">
              <a:latin typeface="Calibri" panose="020F0502020204030204" pitchFamily="34" charset="0"/>
              <a:cs typeface="Calibri" panose="020F0502020204030204" pitchFamily="34" charset="0"/>
            </a:endParaRPr>
          </a:p>
        </p:txBody>
      </p:sp>
      <p:sp>
        <p:nvSpPr>
          <p:cNvPr id="445" name="Google Shape;445;p15"/>
          <p:cNvSpPr txBox="1"/>
          <p:nvPr/>
        </p:nvSpPr>
        <p:spPr>
          <a:xfrm>
            <a:off x="10351355" y="3415373"/>
            <a:ext cx="943463"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panose="020F0502020204030204" pitchFamily="34" charset="0"/>
                <a:ea typeface="Calibri"/>
                <a:cs typeface="Calibri" panose="020F0502020204030204" pitchFamily="34" charset="0"/>
                <a:sym typeface="Calibri"/>
              </a:rPr>
              <a:t>Middle</a:t>
            </a:r>
            <a:endParaRPr sz="1600">
              <a:latin typeface="Calibri" panose="020F0502020204030204" pitchFamily="34" charset="0"/>
              <a:cs typeface="Calibri" panose="020F0502020204030204" pitchFamily="34" charset="0"/>
            </a:endParaRPr>
          </a:p>
        </p:txBody>
      </p:sp>
      <p:sp>
        <p:nvSpPr>
          <p:cNvPr id="446" name="Google Shape;446;p15"/>
          <p:cNvSpPr txBox="1"/>
          <p:nvPr/>
        </p:nvSpPr>
        <p:spPr>
          <a:xfrm>
            <a:off x="10250929" y="2929016"/>
            <a:ext cx="943463"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panose="020F0502020204030204" pitchFamily="34" charset="0"/>
                <a:ea typeface="Calibri"/>
                <a:cs typeface="Calibri" panose="020F0502020204030204" pitchFamily="34" charset="0"/>
                <a:sym typeface="Calibri"/>
              </a:rPr>
              <a:t>Oldest</a:t>
            </a:r>
            <a:endParaRPr sz="1600">
              <a:latin typeface="Calibri" panose="020F0502020204030204" pitchFamily="34" charset="0"/>
              <a:cs typeface="Calibri" panose="020F0502020204030204" pitchFamily="34"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pic>
        <p:nvPicPr>
          <p:cNvPr id="452" name="Google Shape;452;p16"/>
          <p:cNvPicPr preferRelativeResize="0"/>
          <p:nvPr/>
        </p:nvPicPr>
        <p:blipFill rotWithShape="1">
          <a:blip r:embed="rId3">
            <a:alphaModFix/>
          </a:blip>
          <a:srcRect/>
          <a:stretch/>
        </p:blipFill>
        <p:spPr>
          <a:xfrm>
            <a:off x="12607637" y="4809449"/>
            <a:ext cx="3643745" cy="2048551"/>
          </a:xfrm>
          <a:prstGeom prst="rect">
            <a:avLst/>
          </a:prstGeom>
          <a:noFill/>
          <a:ln>
            <a:noFill/>
          </a:ln>
        </p:spPr>
      </p:pic>
      <p:sp>
        <p:nvSpPr>
          <p:cNvPr id="453" name="Google Shape;453;p16"/>
          <p:cNvSpPr/>
          <p:nvPr/>
        </p:nvSpPr>
        <p:spPr>
          <a:xfrm>
            <a:off x="272516" y="1274044"/>
            <a:ext cx="11919484" cy="755425"/>
          </a:xfrm>
          <a:prstGeom prst="rect">
            <a:avLst/>
          </a:prstGeom>
          <a:gradFill>
            <a:gsLst>
              <a:gs pos="0">
                <a:srgbClr val="E5F7DB"/>
              </a:gs>
              <a:gs pos="35000">
                <a:srgbClr val="E5F7DB"/>
              </a:gs>
              <a:gs pos="65000">
                <a:srgbClr val="F2FAED"/>
              </a:gs>
              <a:gs pos="92000">
                <a:schemeClr val="lt1"/>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n-US" sz="2800">
                <a:solidFill>
                  <a:schemeClr val="dk1"/>
                </a:solidFill>
                <a:latin typeface="Calibri" panose="020F0502020204030204" pitchFamily="34" charset="0"/>
                <a:ea typeface="Calibri"/>
                <a:cs typeface="Calibri" panose="020F0502020204030204" pitchFamily="34" charset="0"/>
                <a:sym typeface="Calibri"/>
              </a:rPr>
              <a:t>1) Does the garden intervention affect children’s </a:t>
            </a:r>
            <a:r>
              <a:rPr lang="en-US" sz="2800" b="1">
                <a:solidFill>
                  <a:schemeClr val="dk1"/>
                </a:solidFill>
                <a:latin typeface="Calibri" panose="020F0502020204030204" pitchFamily="34" charset="0"/>
                <a:ea typeface="Calibri"/>
                <a:cs typeface="Calibri" panose="020F0502020204030204" pitchFamily="34" charset="0"/>
                <a:sym typeface="Calibri"/>
              </a:rPr>
              <a:t>Moderate to Vigorous Physical Activity</a:t>
            </a:r>
            <a:r>
              <a:rPr lang="en-US" sz="2800">
                <a:solidFill>
                  <a:schemeClr val="dk1"/>
                </a:solidFill>
                <a:latin typeface="Calibri" panose="020F0502020204030204" pitchFamily="34" charset="0"/>
                <a:ea typeface="Calibri"/>
                <a:cs typeface="Calibri" panose="020F0502020204030204" pitchFamily="34" charset="0"/>
                <a:sym typeface="Calibri"/>
              </a:rPr>
              <a:t>? </a:t>
            </a:r>
            <a:r>
              <a:rPr lang="en-US" sz="2800">
                <a:solidFill>
                  <a:srgbClr val="C00000"/>
                </a:solidFill>
                <a:latin typeface="Calibri" panose="020F0502020204030204" pitchFamily="34" charset="0"/>
                <a:ea typeface="Calibri"/>
                <a:cs typeface="Calibri" panose="020F0502020204030204" pitchFamily="34" charset="0"/>
                <a:sym typeface="Calibri"/>
              </a:rPr>
              <a:t>Yes.</a:t>
            </a:r>
            <a:r>
              <a:rPr lang="en-US" sz="2800">
                <a:solidFill>
                  <a:schemeClr val="dk1"/>
                </a:solidFill>
                <a:latin typeface="Calibri" panose="020F0502020204030204" pitchFamily="34" charset="0"/>
                <a:ea typeface="Calibri"/>
                <a:cs typeface="Calibri" panose="020F0502020204030204" pitchFamily="34" charset="0"/>
                <a:sym typeface="Calibri"/>
              </a:rPr>
              <a:t> </a:t>
            </a:r>
            <a:endParaRPr sz="2800" b="0" i="0" u="none" strike="noStrike" cap="none">
              <a:solidFill>
                <a:schemeClr val="dk1"/>
              </a:solidFill>
              <a:latin typeface="Calibri" panose="020F0502020204030204" pitchFamily="34" charset="0"/>
              <a:cs typeface="Calibri" panose="020F0502020204030204" pitchFamily="34" charset="0"/>
              <a:sym typeface="Arial"/>
            </a:endParaRPr>
          </a:p>
        </p:txBody>
      </p:sp>
      <p:sp>
        <p:nvSpPr>
          <p:cNvPr id="454" name="Google Shape;454;p16"/>
          <p:cNvSpPr/>
          <p:nvPr/>
        </p:nvSpPr>
        <p:spPr>
          <a:xfrm>
            <a:off x="272516" y="2431334"/>
            <a:ext cx="11919484" cy="590324"/>
          </a:xfrm>
          <a:prstGeom prst="rect">
            <a:avLst/>
          </a:prstGeom>
          <a:gradFill>
            <a:gsLst>
              <a:gs pos="0">
                <a:srgbClr val="E5F7DB"/>
              </a:gs>
              <a:gs pos="35000">
                <a:srgbClr val="E5F7DB"/>
              </a:gs>
              <a:gs pos="65000">
                <a:srgbClr val="F2FAED"/>
              </a:gs>
              <a:gs pos="92000">
                <a:schemeClr val="lt1"/>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n-US" sz="2800">
                <a:solidFill>
                  <a:schemeClr val="dk1"/>
                </a:solidFill>
                <a:latin typeface="Calibri" panose="020F0502020204030204" pitchFamily="34" charset="0"/>
                <a:ea typeface="Calibri"/>
                <a:cs typeface="Calibri" panose="020F0502020204030204" pitchFamily="34" charset="0"/>
                <a:sym typeface="Calibri"/>
              </a:rPr>
              <a:t>2) Does the garden intervention affect </a:t>
            </a:r>
            <a:r>
              <a:rPr lang="en-US" sz="2800" b="1">
                <a:solidFill>
                  <a:schemeClr val="dk1"/>
                </a:solidFill>
                <a:latin typeface="Calibri" panose="020F0502020204030204" pitchFamily="34" charset="0"/>
                <a:ea typeface="Calibri"/>
                <a:cs typeface="Calibri" panose="020F0502020204030204" pitchFamily="34" charset="0"/>
                <a:sym typeface="Calibri"/>
              </a:rPr>
              <a:t>children’s sedentary behavior</a:t>
            </a:r>
            <a:r>
              <a:rPr lang="en-US" sz="2800">
                <a:solidFill>
                  <a:schemeClr val="dk1"/>
                </a:solidFill>
                <a:latin typeface="Calibri" panose="020F0502020204030204" pitchFamily="34" charset="0"/>
                <a:ea typeface="Calibri"/>
                <a:cs typeface="Calibri" panose="020F0502020204030204" pitchFamily="34" charset="0"/>
                <a:sym typeface="Calibri"/>
              </a:rPr>
              <a:t>? </a:t>
            </a:r>
            <a:r>
              <a:rPr lang="en-US" sz="2800">
                <a:solidFill>
                  <a:srgbClr val="C00000"/>
                </a:solidFill>
                <a:latin typeface="Calibri" panose="020F0502020204030204" pitchFamily="34" charset="0"/>
                <a:ea typeface="Calibri"/>
                <a:cs typeface="Calibri" panose="020F0502020204030204" pitchFamily="34" charset="0"/>
                <a:sym typeface="Calibri"/>
              </a:rPr>
              <a:t>Yes. </a:t>
            </a:r>
            <a:endParaRPr sz="2800">
              <a:solidFill>
                <a:srgbClr val="C00000"/>
              </a:solidFill>
              <a:latin typeface="Calibri" panose="020F0502020204030204" pitchFamily="34" charset="0"/>
              <a:cs typeface="Calibri" panose="020F0502020204030204" pitchFamily="34" charset="0"/>
              <a:sym typeface="Arial"/>
            </a:endParaRPr>
          </a:p>
        </p:txBody>
      </p:sp>
      <p:sp>
        <p:nvSpPr>
          <p:cNvPr id="455" name="Google Shape;455;p16"/>
          <p:cNvSpPr txBox="1"/>
          <p:nvPr/>
        </p:nvSpPr>
        <p:spPr>
          <a:xfrm>
            <a:off x="-37546" y="250308"/>
            <a:ext cx="12192000" cy="855748"/>
          </a:xfrm>
          <a:prstGeom prst="rect">
            <a:avLst/>
          </a:prstGeom>
          <a:noFill/>
          <a:ln>
            <a:noFill/>
          </a:ln>
        </p:spPr>
        <p:txBody>
          <a:bodyPr spcFirstLastPara="1" wrap="square" lIns="91425" tIns="45700" rIns="91425" bIns="45700" anchor="ctr" anchorCtr="0">
            <a:normAutofit/>
          </a:bodyPr>
          <a:lstStyle/>
          <a:p>
            <a:pPr marL="473075" marR="0" lvl="0" indent="0" algn="l" rtl="0">
              <a:lnSpc>
                <a:spcPct val="100000"/>
              </a:lnSpc>
              <a:spcBef>
                <a:spcPts val="0"/>
              </a:spcBef>
              <a:spcAft>
                <a:spcPts val="0"/>
              </a:spcAft>
              <a:buClr>
                <a:srgbClr val="000000"/>
              </a:buClr>
              <a:buSzPts val="4800"/>
              <a:buFont typeface="Arial"/>
              <a:buNone/>
            </a:pPr>
            <a:r>
              <a:rPr lang="en-US" sz="4000">
                <a:solidFill>
                  <a:srgbClr val="C00000"/>
                </a:solidFill>
                <a:latin typeface="Calibri" panose="020F0502020204030204" pitchFamily="34" charset="0"/>
                <a:ea typeface="Twentieth Century"/>
                <a:cs typeface="Calibri" panose="020F0502020204030204" pitchFamily="34" charset="0"/>
                <a:sym typeface="Twentieth Century"/>
              </a:rPr>
              <a:t>Physical Activity Conclusions</a:t>
            </a:r>
            <a:endParaRPr sz="4000" b="0" i="0" u="none" strike="noStrike" cap="none">
              <a:solidFill>
                <a:srgbClr val="C00000"/>
              </a:solidFill>
              <a:latin typeface="Calibri" panose="020F0502020204030204" pitchFamily="34" charset="0"/>
              <a:ea typeface="Twentieth Century"/>
              <a:cs typeface="Calibri" panose="020F0502020204030204" pitchFamily="34" charset="0"/>
              <a:sym typeface="Twentieth Century"/>
            </a:endParaRPr>
          </a:p>
        </p:txBody>
      </p:sp>
      <p:sp>
        <p:nvSpPr>
          <p:cNvPr id="456" name="Google Shape;456;p16"/>
          <p:cNvSpPr txBox="1"/>
          <p:nvPr/>
        </p:nvSpPr>
        <p:spPr>
          <a:xfrm>
            <a:off x="272516" y="3189646"/>
            <a:ext cx="11881938" cy="101562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2000">
                <a:solidFill>
                  <a:schemeClr val="dk1"/>
                </a:solidFill>
                <a:latin typeface="Calibri" panose="020F0502020204030204" pitchFamily="34" charset="0"/>
                <a:ea typeface="Calibri"/>
                <a:cs typeface="Calibri" panose="020F0502020204030204" pitchFamily="34" charset="0"/>
                <a:sym typeface="Calibri"/>
              </a:rPr>
              <a:t>Consistent with prior research, garden intervention increased children’s MVPA + reduced sedentary behavior.</a:t>
            </a:r>
            <a:endParaRPr sz="2000">
              <a:latin typeface="Calibri" panose="020F0502020204030204" pitchFamily="34" charset="0"/>
              <a:cs typeface="Calibri" panose="020F0502020204030204" pitchFamily="34" charset="0"/>
            </a:endParaRPr>
          </a:p>
          <a:p>
            <a:pPr marL="285750" marR="0" lvl="0" indent="-285750" algn="l" rtl="0">
              <a:spcBef>
                <a:spcPts val="0"/>
              </a:spcBef>
              <a:spcAft>
                <a:spcPts val="0"/>
              </a:spcAft>
              <a:buClr>
                <a:schemeClr val="dk1"/>
              </a:buClr>
              <a:buSzPts val="1800"/>
              <a:buFont typeface="Arial"/>
              <a:buChar char="•"/>
            </a:pPr>
            <a:r>
              <a:rPr lang="en-US" sz="2000">
                <a:solidFill>
                  <a:schemeClr val="dk1"/>
                </a:solidFill>
                <a:latin typeface="Calibri" panose="020F0502020204030204" pitchFamily="34" charset="0"/>
                <a:ea typeface="Calibri"/>
                <a:cs typeface="Calibri" panose="020F0502020204030204" pitchFamily="34" charset="0"/>
                <a:sym typeface="Calibri"/>
              </a:rPr>
              <a:t>Our findings were consistent with prior findings to early childhood and to the under-studied childcare context.</a:t>
            </a:r>
            <a:endParaRPr sz="200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2000">
              <a:solidFill>
                <a:schemeClr val="dk1"/>
              </a:solidFill>
              <a:latin typeface="Calibri" panose="020F0502020204030204" pitchFamily="34" charset="0"/>
              <a:ea typeface="Calibri"/>
              <a:cs typeface="Calibri" panose="020F0502020204030204" pitchFamily="34" charset="0"/>
              <a:sym typeface="Calibri"/>
            </a:endParaRPr>
          </a:p>
        </p:txBody>
      </p:sp>
      <p:sp>
        <p:nvSpPr>
          <p:cNvPr id="457" name="Google Shape;457;p16"/>
          <p:cNvSpPr/>
          <p:nvPr/>
        </p:nvSpPr>
        <p:spPr>
          <a:xfrm>
            <a:off x="272516" y="4247932"/>
            <a:ext cx="11919484" cy="1210700"/>
          </a:xfrm>
          <a:prstGeom prst="rect">
            <a:avLst/>
          </a:prstGeom>
          <a:gradFill>
            <a:gsLst>
              <a:gs pos="0">
                <a:srgbClr val="E5F7DB"/>
              </a:gs>
              <a:gs pos="35000">
                <a:srgbClr val="E5F7DB"/>
              </a:gs>
              <a:gs pos="65000">
                <a:srgbClr val="F2FAED"/>
              </a:gs>
              <a:gs pos="92000">
                <a:schemeClr val="lt1"/>
              </a:gs>
              <a:gs pos="100000">
                <a:schemeClr val="lt1"/>
              </a:gs>
            </a:gsLst>
            <a:lin ang="0" scaled="0"/>
          </a:gra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n-US" sz="2800">
                <a:solidFill>
                  <a:schemeClr val="dk1"/>
                </a:solidFill>
                <a:latin typeface="Calibri" panose="020F0502020204030204" pitchFamily="34" charset="0"/>
                <a:ea typeface="Calibri"/>
                <a:cs typeface="Calibri" panose="020F0502020204030204" pitchFamily="34" charset="0"/>
                <a:sym typeface="Calibri"/>
              </a:rPr>
              <a:t>3) Does </a:t>
            </a:r>
            <a:r>
              <a:rPr lang="en-US" sz="2800" b="1">
                <a:solidFill>
                  <a:schemeClr val="dk1"/>
                </a:solidFill>
                <a:latin typeface="Calibri" panose="020F0502020204030204" pitchFamily="34" charset="0"/>
                <a:ea typeface="Calibri"/>
                <a:cs typeface="Calibri" panose="020F0502020204030204" pitchFamily="34" charset="0"/>
                <a:sym typeface="Calibri"/>
              </a:rPr>
              <a:t>age</a:t>
            </a:r>
            <a:r>
              <a:rPr lang="en-US" sz="2800">
                <a:solidFill>
                  <a:schemeClr val="dk1"/>
                </a:solidFill>
                <a:latin typeface="Calibri" panose="020F0502020204030204" pitchFamily="34" charset="0"/>
                <a:ea typeface="Calibri"/>
                <a:cs typeface="Calibri" panose="020F0502020204030204" pitchFamily="34" charset="0"/>
                <a:sym typeface="Calibri"/>
              </a:rPr>
              <a:t> moderate the effect of garden on Moderate to Vigorous Physical Activity? </a:t>
            </a:r>
            <a:r>
              <a:rPr lang="en-US" sz="2800">
                <a:solidFill>
                  <a:srgbClr val="C00000"/>
                </a:solidFill>
                <a:latin typeface="Calibri" panose="020F0502020204030204" pitchFamily="34" charset="0"/>
                <a:ea typeface="Calibri"/>
                <a:cs typeface="Calibri" panose="020F0502020204030204" pitchFamily="34" charset="0"/>
                <a:sym typeface="Calibri"/>
              </a:rPr>
              <a:t>Yes.</a:t>
            </a:r>
            <a:r>
              <a:rPr lang="en-US" sz="2800">
                <a:solidFill>
                  <a:schemeClr val="dk1"/>
                </a:solidFill>
                <a:latin typeface="Calibri" panose="020F0502020204030204" pitchFamily="34" charset="0"/>
                <a:ea typeface="Calibri"/>
                <a:cs typeface="Calibri" panose="020F0502020204030204" pitchFamily="34" charset="0"/>
                <a:sym typeface="Calibri"/>
              </a:rPr>
              <a:t> </a:t>
            </a:r>
            <a:endParaRPr sz="2800">
              <a:latin typeface="Calibri" panose="020F0502020204030204" pitchFamily="34" charset="0"/>
              <a:cs typeface="Calibri" panose="020F0502020204030204" pitchFamily="34" charset="0"/>
            </a:endParaRPr>
          </a:p>
          <a:p>
            <a:pPr marL="0" marR="0" lvl="0" indent="0" algn="l" rtl="0">
              <a:lnSpc>
                <a:spcPct val="90000"/>
              </a:lnSpc>
              <a:spcBef>
                <a:spcPts val="840"/>
              </a:spcBef>
              <a:spcAft>
                <a:spcPts val="0"/>
              </a:spcAft>
              <a:buNone/>
            </a:pPr>
            <a:r>
              <a:rPr lang="en-US" sz="2800">
                <a:solidFill>
                  <a:schemeClr val="dk1"/>
                </a:solidFill>
                <a:latin typeface="Calibri" panose="020F0502020204030204" pitchFamily="34" charset="0"/>
                <a:ea typeface="Calibri"/>
                <a:cs typeface="Calibri" panose="020F0502020204030204" pitchFamily="34" charset="0"/>
                <a:sym typeface="Calibri"/>
              </a:rPr>
              <a:t>	And on sedentary behavior?  </a:t>
            </a:r>
            <a:r>
              <a:rPr lang="en-US" sz="2800">
                <a:solidFill>
                  <a:srgbClr val="C00000"/>
                </a:solidFill>
                <a:latin typeface="Calibri" panose="020F0502020204030204" pitchFamily="34" charset="0"/>
                <a:ea typeface="Calibri"/>
                <a:cs typeface="Calibri" panose="020F0502020204030204" pitchFamily="34" charset="0"/>
                <a:sym typeface="Calibri"/>
              </a:rPr>
              <a:t>Yes.</a:t>
            </a:r>
            <a:endParaRPr sz="2800">
              <a:solidFill>
                <a:srgbClr val="C00000"/>
              </a:solidFill>
              <a:latin typeface="Calibri" panose="020F0502020204030204" pitchFamily="34" charset="0"/>
              <a:cs typeface="Calibri" panose="020F0502020204030204" pitchFamily="34" charset="0"/>
              <a:sym typeface="Arial"/>
            </a:endParaRPr>
          </a:p>
        </p:txBody>
      </p:sp>
      <p:sp>
        <p:nvSpPr>
          <p:cNvPr id="458" name="Google Shape;458;p16"/>
          <p:cNvSpPr txBox="1"/>
          <p:nvPr/>
        </p:nvSpPr>
        <p:spPr>
          <a:xfrm>
            <a:off x="-109106" y="5776695"/>
            <a:ext cx="1219200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Calibri" panose="020F0502020204030204" pitchFamily="34" charset="0"/>
                <a:ea typeface="Calibri"/>
                <a:cs typeface="Calibri" panose="020F0502020204030204" pitchFamily="34" charset="0"/>
                <a:sym typeface="Calibri"/>
              </a:rPr>
              <a:t>Consistent with prior research and popular knowledge </a:t>
            </a:r>
            <a:r>
              <a:rPr lang="en-US" sz="2400" b="1">
                <a:solidFill>
                  <a:schemeClr val="dk1"/>
                </a:solidFill>
                <a:latin typeface="Calibri" panose="020F0502020204030204" pitchFamily="34" charset="0"/>
                <a:ea typeface="Calibri"/>
                <a:cs typeface="Calibri" panose="020F0502020204030204" pitchFamily="34" charset="0"/>
                <a:sym typeface="Calibri"/>
              </a:rPr>
              <a:t>“the earlier the better.”</a:t>
            </a:r>
            <a:endParaRPr sz="2400">
              <a:solidFill>
                <a:schemeClr val="dk1"/>
              </a:solidFill>
              <a:latin typeface="Calibri" panose="020F0502020204030204" pitchFamily="34" charset="0"/>
              <a:ea typeface="Calibri"/>
              <a:cs typeface="Calibri" panose="020F0502020204030204" pitchFamily="34" charset="0"/>
              <a:sym typeface="Calibri"/>
            </a:endParaRPr>
          </a:p>
          <a:p>
            <a:pPr marL="0" marR="0" lvl="0" indent="0" algn="ctr" rtl="0">
              <a:spcBef>
                <a:spcPts val="0"/>
              </a:spcBef>
              <a:spcAft>
                <a:spcPts val="0"/>
              </a:spcAft>
              <a:buNone/>
            </a:pPr>
            <a:r>
              <a:rPr lang="en-US" sz="2400">
                <a:solidFill>
                  <a:schemeClr val="dk1"/>
                </a:solidFill>
                <a:latin typeface="Calibri" panose="020F0502020204030204" pitchFamily="34" charset="0"/>
                <a:ea typeface="Calibri"/>
                <a:cs typeface="Calibri" panose="020F0502020204030204" pitchFamily="34" charset="0"/>
                <a:sym typeface="Calibri"/>
              </a:rPr>
              <a:t>Effects of the intervention were greater for the youngest children.</a:t>
            </a:r>
            <a:endParaRPr>
              <a:latin typeface="Calibri" panose="020F0502020204030204" pitchFamily="34" charset="0"/>
              <a:cs typeface="Calibri" panose="020F0502020204030204" pitchFamily="34" charset="0"/>
            </a:endParaRP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pic>
        <p:nvPicPr>
          <p:cNvPr id="464" name="Google Shape;464;p17"/>
          <p:cNvPicPr preferRelativeResize="0"/>
          <p:nvPr/>
        </p:nvPicPr>
        <p:blipFill rotWithShape="1">
          <a:blip r:embed="rId3">
            <a:alphaModFix/>
          </a:blip>
          <a:srcRect/>
          <a:stretch/>
        </p:blipFill>
        <p:spPr>
          <a:xfrm>
            <a:off x="203200" y="1241413"/>
            <a:ext cx="10248900" cy="5604714"/>
          </a:xfrm>
          <a:prstGeom prst="rect">
            <a:avLst/>
          </a:prstGeom>
          <a:noFill/>
          <a:ln>
            <a:noFill/>
          </a:ln>
        </p:spPr>
      </p:pic>
      <p:sp>
        <p:nvSpPr>
          <p:cNvPr id="465" name="Google Shape;465;p17"/>
          <p:cNvSpPr txBox="1">
            <a:spLocks noGrp="1"/>
          </p:cNvSpPr>
          <p:nvPr>
            <p:ph type="title"/>
          </p:nvPr>
        </p:nvSpPr>
        <p:spPr>
          <a:xfrm>
            <a:off x="0" y="11873"/>
            <a:ext cx="12192000" cy="1271409"/>
          </a:xfrm>
          <a:prstGeom prst="rect">
            <a:avLst/>
          </a:prstGeom>
          <a:noFill/>
          <a:ln>
            <a:noFill/>
          </a:ln>
        </p:spPr>
        <p:txBody>
          <a:bodyPr spcFirstLastPara="1" wrap="square" lIns="91425" tIns="45700" rIns="91425" bIns="45700" anchor="ctr" anchorCtr="0">
            <a:normAutofit fontScale="90000"/>
          </a:bodyPr>
          <a:lstStyle/>
          <a:p>
            <a:pPr marL="114300" lvl="0" indent="0" algn="l" rtl="0">
              <a:lnSpc>
                <a:spcPct val="90000"/>
              </a:lnSpc>
              <a:spcBef>
                <a:spcPts val="0"/>
              </a:spcBef>
              <a:spcAft>
                <a:spcPts val="0"/>
              </a:spcAft>
              <a:buClr>
                <a:srgbClr val="C00000"/>
              </a:buClr>
              <a:buSzPct val="100000"/>
              <a:buFont typeface="Twentieth Century"/>
              <a:buNone/>
            </a:pPr>
            <a:r>
              <a:rPr lang="en-US">
                <a:solidFill>
                  <a:srgbClr val="C00000"/>
                </a:solidFill>
                <a:latin typeface="Calibri" panose="020F0502020204030204" pitchFamily="34" charset="0"/>
                <a:ea typeface="Twentieth Century"/>
                <a:cs typeface="Calibri" panose="020F0502020204030204" pitchFamily="34" charset="0"/>
                <a:sym typeface="Twentieth Century"/>
              </a:rPr>
              <a:t>Fruit &amp; Vegetable Identification, Liking and Consumption in Tasting Sessions - Results</a:t>
            </a:r>
            <a:endParaRPr>
              <a:latin typeface="Calibri" panose="020F0502020204030204" pitchFamily="34" charset="0"/>
              <a:cs typeface="Calibri" panose="020F0502020204030204" pitchFamily="34" charset="0"/>
            </a:endParaRPr>
          </a:p>
        </p:txBody>
      </p:sp>
    </p:spTree>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18"/>
          <p:cNvSpPr txBox="1">
            <a:spLocks noGrp="1"/>
          </p:cNvSpPr>
          <p:nvPr>
            <p:ph type="title"/>
          </p:nvPr>
        </p:nvSpPr>
        <p:spPr>
          <a:xfrm>
            <a:off x="0" y="0"/>
            <a:ext cx="12192000" cy="1271409"/>
          </a:xfrm>
          <a:prstGeom prst="rect">
            <a:avLst/>
          </a:prstGeom>
          <a:noFill/>
          <a:ln>
            <a:noFill/>
          </a:ln>
        </p:spPr>
        <p:txBody>
          <a:bodyPr spcFirstLastPara="1" wrap="square" lIns="91425" tIns="45700" rIns="91425" bIns="45700" anchor="ctr" anchorCtr="0">
            <a:normAutofit fontScale="90000"/>
          </a:bodyPr>
          <a:lstStyle/>
          <a:p>
            <a:pPr marL="114300" lvl="0" indent="0" algn="l" rtl="0">
              <a:lnSpc>
                <a:spcPct val="90000"/>
              </a:lnSpc>
              <a:spcBef>
                <a:spcPts val="0"/>
              </a:spcBef>
              <a:spcAft>
                <a:spcPts val="0"/>
              </a:spcAft>
              <a:buClr>
                <a:srgbClr val="C00000"/>
              </a:buClr>
              <a:buSzPct val="100000"/>
              <a:buFont typeface="Twentieth Century"/>
              <a:buNone/>
            </a:pPr>
            <a:r>
              <a:rPr lang="en-US">
                <a:solidFill>
                  <a:srgbClr val="C00000"/>
                </a:solidFill>
                <a:latin typeface="Calibri" panose="020F0502020204030204" pitchFamily="34" charset="0"/>
                <a:ea typeface="Twentieth Century"/>
                <a:cs typeface="Calibri" panose="020F0502020204030204" pitchFamily="34" charset="0"/>
                <a:sym typeface="Twentieth Century"/>
              </a:rPr>
              <a:t>Fruit &amp; Vegetable Identification, Liking and Consumption in Tasting Sessions - Measurements</a:t>
            </a:r>
            <a:endParaRPr>
              <a:latin typeface="Calibri" panose="020F0502020204030204" pitchFamily="34" charset="0"/>
              <a:cs typeface="Calibri" panose="020F0502020204030204" pitchFamily="34" charset="0"/>
            </a:endParaRPr>
          </a:p>
        </p:txBody>
      </p:sp>
      <p:pic>
        <p:nvPicPr>
          <p:cNvPr id="472" name="Google Shape;472;p18"/>
          <p:cNvPicPr preferRelativeResize="0"/>
          <p:nvPr/>
        </p:nvPicPr>
        <p:blipFill rotWithShape="1">
          <a:blip r:embed="rId3">
            <a:alphaModFix/>
          </a:blip>
          <a:srcRect/>
          <a:stretch/>
        </p:blipFill>
        <p:spPr>
          <a:xfrm>
            <a:off x="321858" y="3717926"/>
            <a:ext cx="4516842" cy="3387633"/>
          </a:xfrm>
          <a:prstGeom prst="rect">
            <a:avLst/>
          </a:prstGeom>
          <a:noFill/>
          <a:ln>
            <a:noFill/>
          </a:ln>
        </p:spPr>
      </p:pic>
      <p:pic>
        <p:nvPicPr>
          <p:cNvPr id="473" name="Google Shape;473;p18"/>
          <p:cNvPicPr preferRelativeResize="0"/>
          <p:nvPr/>
        </p:nvPicPr>
        <p:blipFill rotWithShape="1">
          <a:blip r:embed="rId4">
            <a:alphaModFix/>
          </a:blip>
          <a:srcRect/>
          <a:stretch/>
        </p:blipFill>
        <p:spPr>
          <a:xfrm>
            <a:off x="321858" y="1241413"/>
            <a:ext cx="4516842" cy="3011226"/>
          </a:xfrm>
          <a:prstGeom prst="rect">
            <a:avLst/>
          </a:prstGeom>
          <a:noFill/>
          <a:ln>
            <a:noFill/>
          </a:ln>
        </p:spPr>
      </p:pic>
      <p:sp>
        <p:nvSpPr>
          <p:cNvPr id="474" name="Google Shape;474;p18"/>
          <p:cNvSpPr txBox="1"/>
          <p:nvPr/>
        </p:nvSpPr>
        <p:spPr>
          <a:xfrm>
            <a:off x="5426439" y="2163674"/>
            <a:ext cx="6563624" cy="3108503"/>
          </a:xfrm>
          <a:prstGeom prst="rect">
            <a:avLst/>
          </a:prstGeom>
          <a:noFill/>
          <a:ln>
            <a:noFill/>
          </a:ln>
        </p:spPr>
        <p:txBody>
          <a:bodyPr spcFirstLastPara="1" wrap="square" lIns="91425" tIns="45700" rIns="91425" bIns="45700" anchor="t" anchorCtr="0">
            <a:spAutoFit/>
          </a:bodyPr>
          <a:lstStyle/>
          <a:p>
            <a:pPr marL="457200" marR="0" lvl="0" indent="-304800" algn="l" rtl="0">
              <a:spcBef>
                <a:spcPts val="0"/>
              </a:spcBef>
              <a:spcAft>
                <a:spcPts val="0"/>
              </a:spcAft>
              <a:buClr>
                <a:schemeClr val="dk1"/>
              </a:buClr>
              <a:buSzPts val="2400"/>
              <a:buFont typeface="Calibri"/>
              <a:buNone/>
            </a:pPr>
            <a:endParaRPr sz="2800" b="1">
              <a:solidFill>
                <a:srgbClr val="548135"/>
              </a:solidFill>
              <a:latin typeface="Calibri"/>
              <a:ea typeface="Calibri"/>
              <a:cs typeface="Calibri"/>
              <a:sym typeface="Calibri"/>
            </a:endParaRPr>
          </a:p>
          <a:p>
            <a:pPr marL="285750" marR="0" lvl="0" indent="-285750" algn="l" rtl="0">
              <a:spcBef>
                <a:spcPts val="0"/>
              </a:spcBef>
              <a:spcAft>
                <a:spcPts val="0"/>
              </a:spcAft>
              <a:buClr>
                <a:schemeClr val="dk1"/>
              </a:buClr>
              <a:buSzPts val="2400"/>
              <a:buFont typeface="Calibri"/>
              <a:buChar char="-"/>
            </a:pPr>
            <a:r>
              <a:rPr lang="en-US" sz="2800">
                <a:solidFill>
                  <a:schemeClr val="dk1"/>
                </a:solidFill>
                <a:latin typeface="Calibri" panose="020F0502020204030204" pitchFamily="34" charset="0"/>
                <a:cs typeface="Calibri" panose="020F0502020204030204" pitchFamily="34" charset="0"/>
                <a:sym typeface="Calibri"/>
              </a:rPr>
              <a:t>Identification and Liking Survey</a:t>
            </a:r>
            <a:endParaRPr sz="2800">
              <a:solidFill>
                <a:schemeClr val="dk1"/>
              </a:solidFill>
              <a:latin typeface="Calibri" panose="020F0502020204030204" pitchFamily="34" charset="0"/>
              <a:cs typeface="Calibri" panose="020F0502020204030204" pitchFamily="34" charset="0"/>
              <a:sym typeface="Calibri"/>
            </a:endParaRPr>
          </a:p>
          <a:p>
            <a:pPr marL="283464" marR="0" lvl="0" indent="0" algn="l" rtl="0">
              <a:spcBef>
                <a:spcPts val="0"/>
              </a:spcBef>
              <a:spcAft>
                <a:spcPts val="0"/>
              </a:spcAft>
              <a:buNone/>
            </a:pPr>
            <a:r>
              <a:rPr lang="en-US" sz="2800">
                <a:solidFill>
                  <a:schemeClr val="dk1"/>
                </a:solidFill>
                <a:latin typeface="Calibri" panose="020F0502020204030204" pitchFamily="34" charset="0"/>
                <a:cs typeface="Calibri" panose="020F0502020204030204" pitchFamily="34" charset="0"/>
                <a:sym typeface="Calibri"/>
              </a:rPr>
              <a:t>Modified “Super yummy / Super yucky” - Electronic recording system</a:t>
            </a:r>
            <a:endParaRPr sz="2800">
              <a:solidFill>
                <a:schemeClr val="dk1"/>
              </a:solidFill>
              <a:latin typeface="Calibri" panose="020F0502020204030204" pitchFamily="34" charset="0"/>
              <a:cs typeface="Calibri" panose="020F0502020204030204" pitchFamily="34" charset="0"/>
              <a:sym typeface="Calibri"/>
            </a:endParaRPr>
          </a:p>
          <a:p>
            <a:pPr marL="285750" marR="0" lvl="0" indent="-133350" algn="l" rtl="0">
              <a:spcBef>
                <a:spcPts val="0"/>
              </a:spcBef>
              <a:spcAft>
                <a:spcPts val="0"/>
              </a:spcAft>
              <a:buClr>
                <a:schemeClr val="dk1"/>
              </a:buClr>
              <a:buSzPts val="2400"/>
              <a:buFont typeface="Calibri"/>
              <a:buNone/>
            </a:pPr>
            <a:endParaRPr sz="2800">
              <a:solidFill>
                <a:schemeClr val="dk1"/>
              </a:solidFill>
              <a:latin typeface="Calibri" panose="020F0502020204030204" pitchFamily="34" charset="0"/>
              <a:cs typeface="Calibri" panose="020F0502020204030204" pitchFamily="34" charset="0"/>
              <a:sym typeface="Calibri"/>
            </a:endParaRPr>
          </a:p>
          <a:p>
            <a:pPr marL="285750" marR="0" lvl="0" indent="-285750" algn="l" rtl="0">
              <a:spcBef>
                <a:spcPts val="0"/>
              </a:spcBef>
              <a:spcAft>
                <a:spcPts val="0"/>
              </a:spcAft>
              <a:buClr>
                <a:schemeClr val="dk1"/>
              </a:buClr>
              <a:buSzPts val="2400"/>
              <a:buFont typeface="Calibri"/>
              <a:buChar char="-"/>
            </a:pPr>
            <a:r>
              <a:rPr lang="en-US" sz="2800">
                <a:solidFill>
                  <a:schemeClr val="dk1"/>
                </a:solidFill>
                <a:latin typeface="Calibri" panose="020F0502020204030204" pitchFamily="34" charset="0"/>
                <a:cs typeface="Calibri" panose="020F0502020204030204" pitchFamily="34" charset="0"/>
                <a:sym typeface="Calibri"/>
              </a:rPr>
              <a:t>FV Consumption Tasting Session Snack Tool</a:t>
            </a:r>
            <a:endParaRPr sz="2800">
              <a:solidFill>
                <a:schemeClr val="dk1"/>
              </a:solidFill>
              <a:latin typeface="Calibri" panose="020F0502020204030204" pitchFamily="34" charset="0"/>
              <a:cs typeface="Calibri" panose="020F0502020204030204" pitchFamily="34" charset="0"/>
              <a:sym typeface="Calibri"/>
            </a:endParaRPr>
          </a:p>
        </p:txBody>
      </p:sp>
    </p:spTree>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p19" descr="A picture containing indoor, cluttered&#10;&#10;Description automatically generated"/>
          <p:cNvPicPr preferRelativeResize="0"/>
          <p:nvPr/>
        </p:nvPicPr>
        <p:blipFill rotWithShape="1">
          <a:blip r:embed="rId3">
            <a:alphaModFix/>
          </a:blip>
          <a:srcRect/>
          <a:stretch/>
        </p:blipFill>
        <p:spPr>
          <a:xfrm rot="5400000">
            <a:off x="8476669" y="856112"/>
            <a:ext cx="4300380" cy="4079660"/>
          </a:xfrm>
          <a:prstGeom prst="rect">
            <a:avLst/>
          </a:prstGeom>
          <a:noFill/>
          <a:ln>
            <a:noFill/>
          </a:ln>
          <a:effectLst>
            <a:outerShdw blurRad="292100" dist="139700" dir="2700000" algn="tl" rotWithShape="0">
              <a:srgbClr val="333333">
                <a:alpha val="64705"/>
              </a:srgbClr>
            </a:outerShdw>
          </a:effectLst>
        </p:spPr>
      </p:pic>
      <p:sp>
        <p:nvSpPr>
          <p:cNvPr id="481" name="Google Shape;481;p19"/>
          <p:cNvSpPr txBox="1"/>
          <p:nvPr/>
        </p:nvSpPr>
        <p:spPr>
          <a:xfrm>
            <a:off x="177799" y="2613816"/>
            <a:ext cx="8409230" cy="732585"/>
          </a:xfrm>
          <a:prstGeom prst="rect">
            <a:avLst/>
          </a:prstGeom>
          <a:solidFill>
            <a:srgbClr val="E1EFD8">
              <a:alpha val="57647"/>
            </a:srgbClr>
          </a:solidFill>
          <a:ln>
            <a:noFill/>
          </a:ln>
        </p:spPr>
        <p:txBody>
          <a:bodyPr spcFirstLastPara="1" wrap="square" lIns="91425" tIns="45700" rIns="91425" bIns="45700" anchor="ctr" anchorCtr="0">
            <a:normAutofit/>
          </a:bodyPr>
          <a:lstStyle/>
          <a:p>
            <a:pPr marL="66675" lvl="0">
              <a:lnSpc>
                <a:spcPct val="90000"/>
              </a:lnSpc>
              <a:buSzPts val="2400"/>
            </a:pPr>
            <a:r>
              <a:rPr lang="en-US" sz="2800">
                <a:solidFill>
                  <a:schemeClr val="dk1"/>
                </a:solidFill>
                <a:latin typeface="Calibri" panose="020F0502020204030204" pitchFamily="34" charset="0"/>
                <a:ea typeface="Calibri"/>
                <a:cs typeface="Calibri" panose="020F0502020204030204" pitchFamily="34" charset="0"/>
                <a:sym typeface="Calibri"/>
              </a:rPr>
              <a:t>2) Does the garden intervention affect </a:t>
            </a:r>
            <a:r>
              <a:rPr lang="en-US" sz="2800" b="1">
                <a:solidFill>
                  <a:schemeClr val="dk1"/>
                </a:solidFill>
                <a:latin typeface="Calibri" panose="020F0502020204030204" pitchFamily="34" charset="0"/>
                <a:ea typeface="Calibri"/>
                <a:cs typeface="Calibri" panose="020F0502020204030204" pitchFamily="34" charset="0"/>
                <a:sym typeface="Calibri"/>
              </a:rPr>
              <a:t>FV liking? </a:t>
            </a:r>
            <a:r>
              <a:rPr lang="en-US" sz="2800">
                <a:solidFill>
                  <a:srgbClr val="C00000"/>
                </a:solidFill>
                <a:latin typeface="Calibri" panose="020F0502020204030204" pitchFamily="34" charset="0"/>
                <a:ea typeface="Calibri"/>
                <a:cs typeface="Calibri" panose="020F0502020204030204" pitchFamily="34" charset="0"/>
                <a:sym typeface="Calibri"/>
              </a:rPr>
              <a:t>No.</a:t>
            </a:r>
            <a:endParaRPr sz="2800">
              <a:solidFill>
                <a:srgbClr val="FFFFFF"/>
              </a:solidFill>
              <a:latin typeface="Calibri" panose="020F0502020204030204" pitchFamily="34" charset="0"/>
              <a:cs typeface="Calibri" panose="020F0502020204030204" pitchFamily="34" charset="0"/>
              <a:sym typeface="Arial"/>
            </a:endParaRPr>
          </a:p>
        </p:txBody>
      </p:sp>
      <p:sp>
        <p:nvSpPr>
          <p:cNvPr id="482" name="Google Shape;482;p19"/>
          <p:cNvSpPr txBox="1">
            <a:spLocks noGrp="1"/>
          </p:cNvSpPr>
          <p:nvPr>
            <p:ph type="body" idx="1"/>
          </p:nvPr>
        </p:nvSpPr>
        <p:spPr>
          <a:xfrm>
            <a:off x="177799" y="1252066"/>
            <a:ext cx="8409229" cy="718889"/>
          </a:xfrm>
          <a:prstGeom prst="rect">
            <a:avLst/>
          </a:prstGeom>
          <a:solidFill>
            <a:srgbClr val="E1EFD8">
              <a:alpha val="60000"/>
            </a:srgbClr>
          </a:solidFill>
          <a:ln>
            <a:noFill/>
          </a:ln>
        </p:spPr>
        <p:txBody>
          <a:bodyPr spcFirstLastPara="1" wrap="square" lIns="91425" tIns="45700" rIns="91425" bIns="45700" anchor="ctr" anchorCtr="0">
            <a:noAutofit/>
          </a:bodyPr>
          <a:lstStyle/>
          <a:p>
            <a:pPr marL="84138" lvl="0" indent="0" algn="l" rtl="0">
              <a:lnSpc>
                <a:spcPct val="90000"/>
              </a:lnSpc>
              <a:spcBef>
                <a:spcPts val="0"/>
              </a:spcBef>
              <a:spcAft>
                <a:spcPts val="0"/>
              </a:spcAft>
              <a:buClr>
                <a:srgbClr val="000000"/>
              </a:buClr>
              <a:buSzPts val="2400"/>
              <a:buNone/>
            </a:pPr>
            <a:r>
              <a:rPr lang="en-US">
                <a:latin typeface="Calibri" panose="020F0502020204030204" pitchFamily="34" charset="0"/>
                <a:cs typeface="Calibri" panose="020F0502020204030204" pitchFamily="34" charset="0"/>
              </a:rPr>
              <a:t>1) </a:t>
            </a:r>
            <a:r>
              <a:rPr lang="en-US">
                <a:solidFill>
                  <a:schemeClr val="dk1"/>
                </a:solidFill>
                <a:latin typeface="Calibri" panose="020F0502020204030204" pitchFamily="34" charset="0"/>
                <a:cs typeface="Calibri" panose="020F0502020204030204" pitchFamily="34" charset="0"/>
                <a:sym typeface="Calibri"/>
              </a:rPr>
              <a:t>Does the garden intervention affect children’s </a:t>
            </a:r>
            <a:r>
              <a:rPr lang="en-US" b="1">
                <a:solidFill>
                  <a:schemeClr val="dk1"/>
                </a:solidFill>
                <a:latin typeface="Calibri" panose="020F0502020204030204" pitchFamily="34" charset="0"/>
                <a:cs typeface="Calibri" panose="020F0502020204030204" pitchFamily="34" charset="0"/>
                <a:sym typeface="Calibri"/>
              </a:rPr>
              <a:t>FV identification</a:t>
            </a:r>
            <a:r>
              <a:rPr lang="en-US">
                <a:solidFill>
                  <a:schemeClr val="dk1"/>
                </a:solidFill>
                <a:latin typeface="Calibri" panose="020F0502020204030204" pitchFamily="34" charset="0"/>
                <a:cs typeface="Calibri" panose="020F0502020204030204" pitchFamily="34" charset="0"/>
                <a:sym typeface="Calibri"/>
              </a:rPr>
              <a:t>? </a:t>
            </a:r>
            <a:r>
              <a:rPr lang="en-US">
                <a:solidFill>
                  <a:srgbClr val="C00000"/>
                </a:solidFill>
                <a:latin typeface="Calibri" panose="020F0502020204030204" pitchFamily="34" charset="0"/>
                <a:cs typeface="Calibri" panose="020F0502020204030204" pitchFamily="34" charset="0"/>
                <a:sym typeface="Calibri"/>
              </a:rPr>
              <a:t>Yes.</a:t>
            </a:r>
            <a:r>
              <a:rPr lang="en-US">
                <a:solidFill>
                  <a:schemeClr val="dk1"/>
                </a:solidFill>
                <a:latin typeface="Calibri" panose="020F0502020204030204" pitchFamily="34" charset="0"/>
                <a:cs typeface="Calibri" panose="020F0502020204030204" pitchFamily="34" charset="0"/>
                <a:sym typeface="Calibri"/>
              </a:rPr>
              <a:t> </a:t>
            </a:r>
            <a:endParaRPr b="0" i="0" u="none" strike="noStrike" cap="none">
              <a:solidFill>
                <a:schemeClr val="dk1"/>
              </a:solidFill>
              <a:latin typeface="Calibri" panose="020F0502020204030204" pitchFamily="34" charset="0"/>
              <a:ea typeface="Arial"/>
              <a:cs typeface="Calibri" panose="020F0502020204030204" pitchFamily="34" charset="0"/>
              <a:sym typeface="Arial"/>
            </a:endParaRPr>
          </a:p>
        </p:txBody>
      </p:sp>
      <p:sp>
        <p:nvSpPr>
          <p:cNvPr id="483" name="Google Shape;483;p19"/>
          <p:cNvSpPr txBox="1"/>
          <p:nvPr/>
        </p:nvSpPr>
        <p:spPr>
          <a:xfrm>
            <a:off x="177797" y="4234084"/>
            <a:ext cx="8409231" cy="652962"/>
          </a:xfrm>
          <a:prstGeom prst="rect">
            <a:avLst/>
          </a:prstGeom>
          <a:solidFill>
            <a:srgbClr val="E1EFD8">
              <a:alpha val="57647"/>
            </a:srgbClr>
          </a:solidFill>
          <a:ln>
            <a:noFill/>
          </a:ln>
        </p:spPr>
        <p:txBody>
          <a:bodyPr spcFirstLastPara="1" wrap="square" lIns="91425" tIns="45700" rIns="91425" bIns="45700" anchor="ctr" anchorCtr="0">
            <a:noAutofit/>
          </a:bodyPr>
          <a:lstStyle/>
          <a:p>
            <a:pPr marL="406400" marR="0" lvl="0" indent="-355600" algn="l" rtl="0">
              <a:lnSpc>
                <a:spcPct val="100000"/>
              </a:lnSpc>
              <a:spcBef>
                <a:spcPts val="0"/>
              </a:spcBef>
              <a:spcAft>
                <a:spcPts val="0"/>
              </a:spcAft>
              <a:buClr>
                <a:srgbClr val="000000"/>
              </a:buClr>
              <a:buSzPts val="2400"/>
              <a:buFont typeface="Arial"/>
              <a:buNone/>
            </a:pPr>
            <a:r>
              <a:rPr lang="en-US" sz="2800">
                <a:solidFill>
                  <a:schemeClr val="dk1"/>
                </a:solidFill>
                <a:latin typeface="Calibri" panose="020F0502020204030204" pitchFamily="34" charset="0"/>
                <a:ea typeface="Calibri"/>
                <a:cs typeface="Calibri" panose="020F0502020204030204" pitchFamily="34" charset="0"/>
                <a:sym typeface="Calibri"/>
              </a:rPr>
              <a:t>3) Does the garden intervention affect </a:t>
            </a:r>
            <a:r>
              <a:rPr lang="en-US" sz="2800" b="1">
                <a:solidFill>
                  <a:schemeClr val="dk1"/>
                </a:solidFill>
                <a:latin typeface="Calibri" panose="020F0502020204030204" pitchFamily="34" charset="0"/>
                <a:ea typeface="Calibri"/>
                <a:cs typeface="Calibri" panose="020F0502020204030204" pitchFamily="34" charset="0"/>
                <a:sym typeface="Calibri"/>
              </a:rPr>
              <a:t>FV consumption in tasting sessions? </a:t>
            </a:r>
            <a:r>
              <a:rPr lang="en-US" sz="2800">
                <a:solidFill>
                  <a:srgbClr val="C00000"/>
                </a:solidFill>
                <a:latin typeface="Calibri" panose="020F0502020204030204" pitchFamily="34" charset="0"/>
                <a:ea typeface="Calibri"/>
                <a:cs typeface="Calibri" panose="020F0502020204030204" pitchFamily="34" charset="0"/>
                <a:sym typeface="Calibri"/>
              </a:rPr>
              <a:t>Yes.</a:t>
            </a:r>
            <a:r>
              <a:rPr lang="en-US" sz="2800">
                <a:solidFill>
                  <a:schemeClr val="dk1"/>
                </a:solidFill>
                <a:latin typeface="Calibri" panose="020F0502020204030204" pitchFamily="34" charset="0"/>
                <a:ea typeface="Calibri"/>
                <a:cs typeface="Calibri" panose="020F0502020204030204" pitchFamily="34" charset="0"/>
                <a:sym typeface="Calibri"/>
              </a:rPr>
              <a:t> </a:t>
            </a:r>
            <a:endParaRPr sz="2800" b="1">
              <a:solidFill>
                <a:schemeClr val="dk1"/>
              </a:solidFill>
              <a:latin typeface="Calibri" panose="020F0502020204030204" pitchFamily="34" charset="0"/>
              <a:ea typeface="Calibri"/>
              <a:cs typeface="Calibri" panose="020F0502020204030204" pitchFamily="34" charset="0"/>
              <a:sym typeface="Calibri"/>
            </a:endParaRPr>
          </a:p>
        </p:txBody>
      </p:sp>
      <p:sp>
        <p:nvSpPr>
          <p:cNvPr id="484" name="Google Shape;484;p19"/>
          <p:cNvSpPr txBox="1"/>
          <p:nvPr/>
        </p:nvSpPr>
        <p:spPr>
          <a:xfrm>
            <a:off x="337751" y="2066434"/>
            <a:ext cx="858703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libri" panose="020F0502020204030204" pitchFamily="34" charset="0"/>
                <a:ea typeface="Calibri"/>
                <a:cs typeface="Calibri" panose="020F0502020204030204" pitchFamily="34" charset="0"/>
                <a:sym typeface="Calibri"/>
              </a:rPr>
              <a:t>Intervention effects were statistically significant and in the expected direction. </a:t>
            </a:r>
            <a:endParaRPr>
              <a:latin typeface="Calibri" panose="020F0502020204030204" pitchFamily="34" charset="0"/>
              <a:cs typeface="Calibri" panose="020F0502020204030204" pitchFamily="34" charset="0"/>
            </a:endParaRPr>
          </a:p>
        </p:txBody>
      </p:sp>
      <p:sp>
        <p:nvSpPr>
          <p:cNvPr id="485" name="Google Shape;485;p19"/>
          <p:cNvSpPr txBox="1"/>
          <p:nvPr/>
        </p:nvSpPr>
        <p:spPr>
          <a:xfrm>
            <a:off x="337751" y="3474833"/>
            <a:ext cx="657074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libri" panose="020F0502020204030204" pitchFamily="34" charset="0"/>
                <a:ea typeface="Calibri"/>
                <a:cs typeface="Calibri" panose="020F0502020204030204" pitchFamily="34" charset="0"/>
                <a:sym typeface="Calibri"/>
              </a:rPr>
              <a:t>*Intervention effects were not statistically significant (ns).</a:t>
            </a:r>
            <a:endParaRPr>
              <a:latin typeface="Calibri" panose="020F0502020204030204" pitchFamily="34" charset="0"/>
              <a:cs typeface="Calibri" panose="020F0502020204030204" pitchFamily="34" charset="0"/>
            </a:endParaRPr>
          </a:p>
        </p:txBody>
      </p:sp>
      <p:sp>
        <p:nvSpPr>
          <p:cNvPr id="486" name="Google Shape;486;p19"/>
          <p:cNvSpPr txBox="1"/>
          <p:nvPr/>
        </p:nvSpPr>
        <p:spPr>
          <a:xfrm>
            <a:off x="337751" y="5046132"/>
            <a:ext cx="726439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libri" panose="020F0502020204030204" pitchFamily="34" charset="0"/>
                <a:ea typeface="Calibri"/>
                <a:cs typeface="Calibri" panose="020F0502020204030204" pitchFamily="34" charset="0"/>
                <a:sym typeface="Calibri"/>
              </a:rPr>
              <a:t>Intervention effects were statistically significant.</a:t>
            </a:r>
            <a:endParaRPr sz="2000">
              <a:solidFill>
                <a:schemeClr val="dk1"/>
              </a:solidFill>
              <a:latin typeface="Calibri" panose="020F0502020204030204" pitchFamily="34" charset="0"/>
              <a:ea typeface="Calibri"/>
              <a:cs typeface="Calibri" panose="020F0502020204030204" pitchFamily="34" charset="0"/>
              <a:sym typeface="Calibri"/>
            </a:endParaRPr>
          </a:p>
        </p:txBody>
      </p:sp>
      <p:sp>
        <p:nvSpPr>
          <p:cNvPr id="487" name="Google Shape;487;p19"/>
          <p:cNvSpPr txBox="1">
            <a:spLocks noGrp="1"/>
          </p:cNvSpPr>
          <p:nvPr>
            <p:ph type="title"/>
          </p:nvPr>
        </p:nvSpPr>
        <p:spPr>
          <a:xfrm>
            <a:off x="0" y="-29996"/>
            <a:ext cx="12192000" cy="1271409"/>
          </a:xfrm>
          <a:prstGeom prst="rect">
            <a:avLst/>
          </a:prstGeom>
          <a:noFill/>
          <a:ln>
            <a:noFill/>
          </a:ln>
        </p:spPr>
        <p:txBody>
          <a:bodyPr spcFirstLastPara="1" wrap="square" lIns="91425" tIns="45700" rIns="91425" bIns="45700" anchor="ctr" anchorCtr="0">
            <a:normAutofit fontScale="90000"/>
          </a:bodyPr>
          <a:lstStyle/>
          <a:p>
            <a:pPr marL="114300" lvl="0" indent="0" algn="l" rtl="0">
              <a:lnSpc>
                <a:spcPct val="90000"/>
              </a:lnSpc>
              <a:spcBef>
                <a:spcPts val="0"/>
              </a:spcBef>
              <a:spcAft>
                <a:spcPts val="0"/>
              </a:spcAft>
              <a:buClr>
                <a:srgbClr val="C00000"/>
              </a:buClr>
              <a:buSzPct val="100000"/>
              <a:buFont typeface="Twentieth Century"/>
              <a:buNone/>
            </a:pPr>
            <a:r>
              <a:rPr lang="en-US">
                <a:solidFill>
                  <a:srgbClr val="C00000"/>
                </a:solidFill>
                <a:latin typeface="Calibri" panose="020F0502020204030204" pitchFamily="34" charset="0"/>
                <a:ea typeface="Twentieth Century"/>
                <a:cs typeface="Calibri" panose="020F0502020204030204" pitchFamily="34" charset="0"/>
                <a:sym typeface="Twentieth Century"/>
              </a:rPr>
              <a:t>Fruit &amp; Vegetable Identification, Liking and Consumption in Tasting Sessions - Results</a:t>
            </a:r>
            <a:endParaRPr>
              <a:latin typeface="Calibri" panose="020F0502020204030204" pitchFamily="34" charset="0"/>
              <a:cs typeface="Calibri" panose="020F0502020204030204" pitchFamily="34" charset="0"/>
            </a:endParaRPr>
          </a:p>
        </p:txBody>
      </p:sp>
      <p:sp>
        <p:nvSpPr>
          <p:cNvPr id="488" name="Google Shape;488;p19"/>
          <p:cNvSpPr txBox="1"/>
          <p:nvPr/>
        </p:nvSpPr>
        <p:spPr>
          <a:xfrm>
            <a:off x="177800" y="5473046"/>
            <a:ext cx="11274685" cy="13849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Calibri" panose="020F0502020204030204" pitchFamily="34" charset="0"/>
                <a:ea typeface="Calibri"/>
                <a:cs typeface="Calibri" panose="020F0502020204030204" pitchFamily="34" charset="0"/>
                <a:sym typeface="Calibri"/>
              </a:rPr>
              <a:t>Children who received the garden intervention are expected to:</a:t>
            </a:r>
            <a:endParaRPr sz="2800">
              <a:latin typeface="Calibri" panose="020F0502020204030204" pitchFamily="34" charset="0"/>
              <a:cs typeface="Calibri" panose="020F0502020204030204" pitchFamily="34" charset="0"/>
            </a:endParaRPr>
          </a:p>
          <a:p>
            <a:pPr marL="0" marR="0" lvl="0" indent="0" algn="l" rtl="0">
              <a:spcBef>
                <a:spcPts val="0"/>
              </a:spcBef>
              <a:spcAft>
                <a:spcPts val="0"/>
              </a:spcAft>
              <a:buNone/>
            </a:pPr>
            <a:r>
              <a:rPr lang="en-US" sz="2800" b="1">
                <a:solidFill>
                  <a:schemeClr val="dk1"/>
                </a:solidFill>
                <a:latin typeface="Calibri" panose="020F0502020204030204" pitchFamily="34" charset="0"/>
                <a:ea typeface="Calibri"/>
                <a:cs typeface="Calibri" panose="020F0502020204030204" pitchFamily="34" charset="0"/>
                <a:sym typeface="Calibri"/>
              </a:rPr>
              <a:t>Eat more fruit (~25 grams) and more vegetables (~14 grams) </a:t>
            </a:r>
            <a:r>
              <a:rPr lang="en-US" sz="2800">
                <a:solidFill>
                  <a:schemeClr val="dk1"/>
                </a:solidFill>
                <a:latin typeface="Calibri" panose="020F0502020204030204" pitchFamily="34" charset="0"/>
                <a:ea typeface="Calibri"/>
                <a:cs typeface="Calibri" panose="020F0502020204030204" pitchFamily="34" charset="0"/>
                <a:sym typeface="Calibri"/>
              </a:rPr>
              <a:t>during snack time (~ </a:t>
            </a:r>
            <a:r>
              <a:rPr lang="en-US" sz="2800" b="1">
                <a:solidFill>
                  <a:schemeClr val="dk1"/>
                </a:solidFill>
                <a:latin typeface="Calibri" panose="020F0502020204030204" pitchFamily="34" charset="0"/>
                <a:ea typeface="Calibri"/>
                <a:cs typeface="Calibri" panose="020F0502020204030204" pitchFamily="34" charset="0"/>
                <a:sym typeface="Calibri"/>
              </a:rPr>
              <a:t>39 grams more FV combined</a:t>
            </a:r>
            <a:r>
              <a:rPr lang="en-US" sz="2800">
                <a:solidFill>
                  <a:schemeClr val="dk1"/>
                </a:solidFill>
                <a:latin typeface="Calibri" panose="020F0502020204030204" pitchFamily="34" charset="0"/>
                <a:ea typeface="Calibri"/>
                <a:cs typeface="Calibri" panose="020F0502020204030204" pitchFamily="34" charset="0"/>
                <a:sym typeface="Calibri"/>
              </a:rPr>
              <a:t>). </a:t>
            </a:r>
            <a:endParaRPr sz="2800">
              <a:solidFill>
                <a:schemeClr val="dk1"/>
              </a:solidFill>
              <a:latin typeface="Calibri" panose="020F0502020204030204" pitchFamily="34" charset="0"/>
              <a:ea typeface="Calibri"/>
              <a:cs typeface="Calibri" panose="020F0502020204030204" pitchFamily="34" charset="0"/>
              <a:sym typeface="Calibri"/>
            </a:endParaRPr>
          </a:p>
        </p:txBody>
      </p:sp>
    </p:spTree>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20"/>
          <p:cNvSpPr/>
          <p:nvPr/>
        </p:nvSpPr>
        <p:spPr>
          <a:xfrm>
            <a:off x="487566" y="1857581"/>
            <a:ext cx="4360306" cy="465079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000"/>
              <a:buFont typeface="Calibri"/>
              <a:buNone/>
            </a:pPr>
            <a:r>
              <a:rPr lang="en-US" sz="2000" b="1" i="0" u="none" strike="noStrike" cap="none">
                <a:solidFill>
                  <a:srgbClr val="000000"/>
                </a:solidFill>
                <a:latin typeface="Calibri" panose="020F0502020204030204" pitchFamily="34" charset="0"/>
                <a:ea typeface="Calibri"/>
                <a:cs typeface="Calibri" panose="020F0502020204030204" pitchFamily="34" charset="0"/>
                <a:sym typeface="Calibri"/>
              </a:rPr>
              <a:t>USDA – National Institute of Food and Agriculture (NIFA) Integrated Project</a:t>
            </a:r>
            <a:endParaRPr sz="2000">
              <a:latin typeface="Calibri" panose="020F0502020204030204" pitchFamily="34" charset="0"/>
              <a:cs typeface="Calibri" panose="020F0502020204030204" pitchFamily="34" charset="0"/>
            </a:endParaRPr>
          </a:p>
          <a:p>
            <a:pPr marL="0" marR="0" lvl="0" indent="0" algn="l" rtl="0">
              <a:lnSpc>
                <a:spcPct val="90000"/>
              </a:lnSpc>
              <a:spcBef>
                <a:spcPts val="600"/>
              </a:spcBef>
              <a:spcAft>
                <a:spcPts val="0"/>
              </a:spcAft>
              <a:buClr>
                <a:srgbClr val="000000"/>
              </a:buClr>
              <a:buSzPts val="2000"/>
              <a:buFont typeface="Calibri"/>
              <a:buNone/>
            </a:pPr>
            <a:r>
              <a:rPr lang="en-US" sz="2000" b="1">
                <a:solidFill>
                  <a:srgbClr val="000000"/>
                </a:solidFill>
                <a:latin typeface="Calibri" panose="020F0502020204030204" pitchFamily="34" charset="0"/>
                <a:ea typeface="Calibri"/>
                <a:cs typeface="Calibri" panose="020F0502020204030204" pitchFamily="34" charset="0"/>
                <a:sym typeface="Calibri"/>
              </a:rPr>
              <a:t>5 years</a:t>
            </a:r>
            <a:endParaRPr sz="2000" b="1" i="0" u="none" strike="noStrike" cap="none">
              <a:solidFill>
                <a:srgbClr val="000000"/>
              </a:solidFill>
              <a:latin typeface="Calibri" panose="020F0502020204030204" pitchFamily="34" charset="0"/>
              <a:ea typeface="Calibri"/>
              <a:cs typeface="Calibri" panose="020F0502020204030204" pitchFamily="34" charset="0"/>
              <a:sym typeface="Calibri"/>
            </a:endParaRPr>
          </a:p>
          <a:p>
            <a:pPr marL="0" marR="0" lvl="0" indent="127000" algn="l" rtl="0">
              <a:lnSpc>
                <a:spcPct val="90000"/>
              </a:lnSpc>
              <a:spcBef>
                <a:spcPts val="600"/>
              </a:spcBef>
              <a:spcAft>
                <a:spcPts val="0"/>
              </a:spcAft>
              <a:buClr>
                <a:schemeClr val="dk1"/>
              </a:buClr>
              <a:buSzPts val="2000"/>
              <a:buFont typeface="Arial"/>
              <a:buNone/>
            </a:pPr>
            <a:endParaRPr sz="2000" b="1" i="0" u="none" strike="noStrike" cap="none">
              <a:solidFill>
                <a:srgbClr val="000000"/>
              </a:solidFill>
              <a:latin typeface="Calibri" panose="020F0502020204030204" pitchFamily="34" charset="0"/>
              <a:ea typeface="Calibri"/>
              <a:cs typeface="Calibri" panose="020F0502020204030204" pitchFamily="34" charset="0"/>
              <a:sym typeface="Calibri"/>
            </a:endParaRPr>
          </a:p>
          <a:p>
            <a:pPr marL="234950" marR="0" lvl="0" indent="-234950" algn="l" rtl="0">
              <a:lnSpc>
                <a:spcPct val="90000"/>
              </a:lnSpc>
              <a:spcBef>
                <a:spcPts val="600"/>
              </a:spcBef>
              <a:spcAft>
                <a:spcPts val="0"/>
              </a:spcAft>
              <a:buClr>
                <a:srgbClr val="000000"/>
              </a:buClr>
              <a:buSzPts val="2000"/>
              <a:buFont typeface="Calibri"/>
              <a:buAutoNum type="arabicPeriod"/>
            </a:pPr>
            <a:r>
              <a:rPr lang="en-US" sz="2000" b="1" i="0" u="none" strike="noStrike" cap="none">
                <a:solidFill>
                  <a:srgbClr val="000000"/>
                </a:solidFill>
                <a:latin typeface="Calibri" panose="020F0502020204030204" pitchFamily="34" charset="0"/>
                <a:ea typeface="Calibri"/>
                <a:cs typeface="Calibri" panose="020F0502020204030204" pitchFamily="34" charset="0"/>
                <a:sym typeface="Calibri"/>
              </a:rPr>
              <a:t>Research</a:t>
            </a:r>
            <a:r>
              <a:rPr lang="en-US" sz="2000" b="0" i="0" u="none" strike="noStrike" cap="none">
                <a:solidFill>
                  <a:srgbClr val="000000"/>
                </a:solidFill>
                <a:latin typeface="Calibri" panose="020F0502020204030204" pitchFamily="34" charset="0"/>
                <a:ea typeface="Calibri"/>
                <a:cs typeface="Calibri" panose="020F0502020204030204" pitchFamily="34" charset="0"/>
                <a:sym typeface="Calibri"/>
              </a:rPr>
              <a:t> </a:t>
            </a:r>
            <a:r>
              <a:rPr lang="en-US" sz="2000" b="0" i="1" strike="noStrike" cap="none">
                <a:solidFill>
                  <a:srgbClr val="000000"/>
                </a:solidFill>
                <a:latin typeface="Calibri" panose="020F0502020204030204" pitchFamily="34" charset="0"/>
                <a:ea typeface="Calibri"/>
                <a:cs typeface="Calibri" panose="020F0502020204030204" pitchFamily="34" charset="0"/>
                <a:sym typeface="Calibri"/>
              </a:rPr>
              <a:t>Randomized controlled trial (RCT) research design </a:t>
            </a:r>
            <a:r>
              <a:rPr lang="en-US" sz="2000" b="0" i="0" u="none" strike="noStrike" cap="none">
                <a:solidFill>
                  <a:srgbClr val="000000"/>
                </a:solidFill>
                <a:latin typeface="Calibri" panose="020F0502020204030204" pitchFamily="34" charset="0"/>
                <a:ea typeface="Calibri"/>
                <a:cs typeface="Calibri" panose="020F0502020204030204" pitchFamily="34" charset="0"/>
                <a:sym typeface="Calibri"/>
              </a:rPr>
              <a:t>to assess the impact of gardening on 3-5 year old children’s physical activity, FV liking, knowledge, and consumption</a:t>
            </a:r>
            <a:endParaRPr sz="2000">
              <a:latin typeface="Calibri" panose="020F0502020204030204" pitchFamily="34" charset="0"/>
              <a:cs typeface="Calibri" panose="020F0502020204030204" pitchFamily="34" charset="0"/>
            </a:endParaRPr>
          </a:p>
          <a:p>
            <a:pPr marL="0" marR="0" lvl="0" indent="0" algn="l" rtl="0">
              <a:lnSpc>
                <a:spcPct val="90000"/>
              </a:lnSpc>
              <a:spcBef>
                <a:spcPts val="600"/>
              </a:spcBef>
              <a:spcAft>
                <a:spcPts val="0"/>
              </a:spcAft>
              <a:buNone/>
            </a:pPr>
            <a:endParaRPr sz="2000" b="0" i="0" u="none" strike="noStrike" cap="none">
              <a:solidFill>
                <a:srgbClr val="000000"/>
              </a:solidFill>
              <a:latin typeface="Calibri" panose="020F0502020204030204" pitchFamily="34" charset="0"/>
              <a:ea typeface="Calibri"/>
              <a:cs typeface="Calibri" panose="020F0502020204030204" pitchFamily="34" charset="0"/>
              <a:sym typeface="Calibri"/>
            </a:endParaRPr>
          </a:p>
        </p:txBody>
      </p:sp>
      <p:sp>
        <p:nvSpPr>
          <p:cNvPr id="495" name="Google Shape;495;p20"/>
          <p:cNvSpPr txBox="1"/>
          <p:nvPr/>
        </p:nvSpPr>
        <p:spPr>
          <a:xfrm>
            <a:off x="-2" y="703752"/>
            <a:ext cx="12191999" cy="929884"/>
          </a:xfrm>
          <a:prstGeom prst="rect">
            <a:avLst/>
          </a:prstGeom>
          <a:solidFill>
            <a:srgbClr val="E1EFD8"/>
          </a:solidFill>
          <a:ln>
            <a:noFill/>
          </a:ln>
        </p:spPr>
        <p:txBody>
          <a:bodyPr spcFirstLastPara="1" wrap="square" lIns="91425" tIns="45700" rIns="91425" bIns="45700" anchor="ctr" anchorCtr="0">
            <a:noAutofit/>
          </a:bodyPr>
          <a:lstStyle/>
          <a:p>
            <a:pPr marL="233351" marR="0" lvl="0" indent="0" algn="l" rtl="0">
              <a:lnSpc>
                <a:spcPct val="90000"/>
              </a:lnSpc>
              <a:spcBef>
                <a:spcPts val="0"/>
              </a:spcBef>
              <a:spcAft>
                <a:spcPts val="0"/>
              </a:spcAft>
              <a:buClr>
                <a:srgbClr val="000000"/>
              </a:buClr>
              <a:buSzPts val="2400"/>
              <a:buFont typeface="Calibri"/>
              <a:buNone/>
            </a:pPr>
            <a:r>
              <a:rPr lang="en-US" sz="2800" b="1" i="0" u="none" strike="noStrike" cap="none">
                <a:solidFill>
                  <a:srgbClr val="000000"/>
                </a:solidFill>
                <a:latin typeface="Calibri" panose="020F0502020204030204" pitchFamily="34" charset="0"/>
                <a:ea typeface="Calibri"/>
                <a:cs typeface="Calibri" panose="020F0502020204030204" pitchFamily="34" charset="0"/>
                <a:sym typeface="Calibri"/>
              </a:rPr>
              <a:t>Childcare Outdoor Learning Environments as Active Food Systems (COLEAFS): </a:t>
            </a:r>
            <a:endParaRPr sz="2800">
              <a:latin typeface="Calibri" panose="020F0502020204030204" pitchFamily="34" charset="0"/>
              <a:cs typeface="Calibri" panose="020F0502020204030204" pitchFamily="34" charset="0"/>
            </a:endParaRPr>
          </a:p>
          <a:p>
            <a:pPr marL="233351" marR="0" lvl="0" indent="0" algn="l" rtl="0">
              <a:lnSpc>
                <a:spcPct val="90000"/>
              </a:lnSpc>
              <a:spcBef>
                <a:spcPts val="600"/>
              </a:spcBef>
              <a:spcAft>
                <a:spcPts val="0"/>
              </a:spcAft>
              <a:buClr>
                <a:srgbClr val="000000"/>
              </a:buClr>
              <a:buSzPts val="2400"/>
              <a:buFont typeface="Calibri"/>
              <a:buNone/>
            </a:pPr>
            <a:r>
              <a:rPr lang="en-US" sz="2800" b="1" i="0" u="none" strike="noStrike" cap="none">
                <a:solidFill>
                  <a:srgbClr val="000000"/>
                </a:solidFill>
                <a:latin typeface="Calibri" panose="020F0502020204030204" pitchFamily="34" charset="0"/>
                <a:ea typeface="Calibri"/>
                <a:cs typeface="Calibri" panose="020F0502020204030204" pitchFamily="34" charset="0"/>
                <a:sym typeface="Calibri"/>
              </a:rPr>
              <a:t>Effectiveness of the Preventing Obesity by Design Gardening Component</a:t>
            </a:r>
            <a:endParaRPr sz="2800">
              <a:latin typeface="Calibri" panose="020F0502020204030204" pitchFamily="34" charset="0"/>
              <a:cs typeface="Calibri" panose="020F0502020204030204" pitchFamily="34" charset="0"/>
            </a:endParaRPr>
          </a:p>
        </p:txBody>
      </p:sp>
      <p:sp>
        <p:nvSpPr>
          <p:cNvPr id="496" name="Google Shape;496;p20"/>
          <p:cNvSpPr txBox="1"/>
          <p:nvPr/>
        </p:nvSpPr>
        <p:spPr>
          <a:xfrm>
            <a:off x="1676403" y="180978"/>
            <a:ext cx="184731"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Helvetica Neue"/>
              <a:buNone/>
            </a:pPr>
            <a:endParaRPr sz="3200" b="0" i="0" u="none" strike="noStrike" cap="none">
              <a:solidFill>
                <a:srgbClr val="FF0000"/>
              </a:solidFill>
              <a:latin typeface="Calibri"/>
              <a:ea typeface="Calibri"/>
              <a:cs typeface="Calibri"/>
              <a:sym typeface="Calibri"/>
            </a:endParaRPr>
          </a:p>
        </p:txBody>
      </p:sp>
      <p:sp>
        <p:nvSpPr>
          <p:cNvPr id="497" name="Google Shape;497;p20"/>
          <p:cNvSpPr/>
          <p:nvPr/>
        </p:nvSpPr>
        <p:spPr>
          <a:xfrm>
            <a:off x="1" y="19034"/>
            <a:ext cx="12192000" cy="707391"/>
          </a:xfrm>
          <a:prstGeom prst="rect">
            <a:avLst/>
          </a:prstGeom>
          <a:solidFill>
            <a:schemeClr val="lt1"/>
          </a:solidFill>
          <a:ln>
            <a:noFill/>
          </a:ln>
        </p:spPr>
        <p:txBody>
          <a:bodyPr spcFirstLastPara="1" wrap="square" lIns="90975" tIns="45475" rIns="90975" bIns="45475" anchor="t" anchorCtr="0">
            <a:spAutoFit/>
          </a:bodyPr>
          <a:lstStyle/>
          <a:p>
            <a:pPr marL="241300" marR="0" lvl="0" indent="0" algn="l" rtl="0">
              <a:lnSpc>
                <a:spcPct val="100000"/>
              </a:lnSpc>
              <a:spcBef>
                <a:spcPts val="0"/>
              </a:spcBef>
              <a:spcAft>
                <a:spcPts val="0"/>
              </a:spcAft>
              <a:buClr>
                <a:srgbClr val="C00000"/>
              </a:buClr>
              <a:buSzPts val="2800"/>
              <a:buFont typeface="Calibri"/>
              <a:buNone/>
            </a:pPr>
            <a:r>
              <a:rPr lang="en-US" sz="4000" b="0" i="0" u="none" strike="noStrike" cap="none">
                <a:solidFill>
                  <a:srgbClr val="C00000"/>
                </a:solidFill>
                <a:latin typeface="Calibri" panose="020F0502020204030204" pitchFamily="34" charset="0"/>
                <a:ea typeface="Calibri"/>
                <a:cs typeface="Calibri" panose="020F0502020204030204" pitchFamily="34" charset="0"/>
                <a:sym typeface="Calibri"/>
              </a:rPr>
              <a:t>Research </a:t>
            </a:r>
            <a:r>
              <a:rPr lang="en-US" sz="4000" b="0" i="0" u="none" strike="noStrike" cap="none">
                <a:solidFill>
                  <a:srgbClr val="000000"/>
                </a:solidFill>
                <a:latin typeface="Calibri" panose="020F0502020204030204" pitchFamily="34" charset="0"/>
                <a:ea typeface="Calibri"/>
                <a:cs typeface="Calibri" panose="020F0502020204030204" pitchFamily="34" charset="0"/>
                <a:sym typeface="Calibri"/>
              </a:rPr>
              <a:t>&gt;&gt; Building the evidence &gt;&gt; Applying findings</a:t>
            </a:r>
            <a:endParaRPr sz="4000">
              <a:latin typeface="Calibri" panose="020F0502020204030204" pitchFamily="34" charset="0"/>
              <a:cs typeface="Calibri" panose="020F0502020204030204" pitchFamily="34" charset="0"/>
            </a:endParaRPr>
          </a:p>
        </p:txBody>
      </p:sp>
      <p:sp>
        <p:nvSpPr>
          <p:cNvPr id="498" name="Google Shape;498;p20"/>
          <p:cNvSpPr/>
          <p:nvPr/>
        </p:nvSpPr>
        <p:spPr>
          <a:xfrm>
            <a:off x="6096000" y="1876088"/>
            <a:ext cx="4360306" cy="314797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endParaRPr sz="2000">
              <a:solidFill>
                <a:srgbClr val="000000"/>
              </a:solidFill>
              <a:latin typeface="Calibri" panose="020F0502020204030204" pitchFamily="34" charset="0"/>
              <a:ea typeface="Calibri"/>
              <a:cs typeface="Calibri" panose="020F0502020204030204" pitchFamily="34" charset="0"/>
              <a:sym typeface="Calibri"/>
            </a:endParaRPr>
          </a:p>
          <a:p>
            <a:pPr marL="0" marR="0" lvl="0" indent="0" algn="l" rtl="0">
              <a:lnSpc>
                <a:spcPct val="90000"/>
              </a:lnSpc>
              <a:spcBef>
                <a:spcPts val="600"/>
              </a:spcBef>
              <a:spcAft>
                <a:spcPts val="0"/>
              </a:spcAft>
              <a:buNone/>
            </a:pPr>
            <a:r>
              <a:rPr lang="en-US" sz="2000" b="1" i="0" u="none" strike="noStrike" cap="none">
                <a:solidFill>
                  <a:srgbClr val="000000"/>
                </a:solidFill>
                <a:latin typeface="Calibri" panose="020F0502020204030204" pitchFamily="34" charset="0"/>
                <a:ea typeface="Calibri"/>
                <a:cs typeface="Calibri" panose="020F0502020204030204" pitchFamily="34" charset="0"/>
                <a:sym typeface="Calibri"/>
              </a:rPr>
              <a:t>2. Education</a:t>
            </a:r>
            <a:endParaRPr sz="2000">
              <a:latin typeface="Calibri" panose="020F0502020204030204" pitchFamily="34" charset="0"/>
              <a:cs typeface="Calibri" panose="020F0502020204030204" pitchFamily="34" charset="0"/>
            </a:endParaRPr>
          </a:p>
          <a:p>
            <a:pPr marL="0" marR="0" lvl="0" indent="0" algn="l" rtl="0">
              <a:lnSpc>
                <a:spcPct val="90000"/>
              </a:lnSpc>
              <a:spcBef>
                <a:spcPts val="600"/>
              </a:spcBef>
              <a:spcAft>
                <a:spcPts val="0"/>
              </a:spcAft>
              <a:buNone/>
            </a:pPr>
            <a:r>
              <a:rPr lang="en-US" sz="2000" i="1">
                <a:solidFill>
                  <a:srgbClr val="000000"/>
                </a:solidFill>
                <a:latin typeface="Calibri" panose="020F0502020204030204" pitchFamily="34" charset="0"/>
                <a:ea typeface="Calibri"/>
                <a:cs typeface="Calibri" panose="020F0502020204030204" pitchFamily="34" charset="0"/>
                <a:sym typeface="Calibri"/>
              </a:rPr>
              <a:t>Community College / University education modules </a:t>
            </a:r>
            <a:endParaRPr sz="2000">
              <a:latin typeface="Calibri" panose="020F0502020204030204" pitchFamily="34" charset="0"/>
              <a:cs typeface="Calibri" panose="020F0502020204030204" pitchFamily="34" charset="0"/>
            </a:endParaRPr>
          </a:p>
          <a:p>
            <a:pPr marL="0" marR="0" lvl="0" indent="0" algn="l" rtl="0">
              <a:lnSpc>
                <a:spcPct val="90000"/>
              </a:lnSpc>
              <a:spcBef>
                <a:spcPts val="600"/>
              </a:spcBef>
              <a:spcAft>
                <a:spcPts val="0"/>
              </a:spcAft>
              <a:buNone/>
            </a:pPr>
            <a:endParaRPr sz="2000" b="1" i="0" u="none" strike="noStrike" cap="none">
              <a:solidFill>
                <a:srgbClr val="000000"/>
              </a:solidFill>
              <a:latin typeface="Calibri" panose="020F0502020204030204" pitchFamily="34" charset="0"/>
              <a:ea typeface="Calibri"/>
              <a:cs typeface="Calibri" panose="020F0502020204030204" pitchFamily="34" charset="0"/>
              <a:sym typeface="Calibri"/>
            </a:endParaRPr>
          </a:p>
          <a:p>
            <a:pPr marL="0" marR="0" lvl="0" indent="0" algn="l" rtl="0">
              <a:lnSpc>
                <a:spcPct val="90000"/>
              </a:lnSpc>
              <a:spcBef>
                <a:spcPts val="600"/>
              </a:spcBef>
              <a:spcAft>
                <a:spcPts val="0"/>
              </a:spcAft>
              <a:buNone/>
            </a:pPr>
            <a:endParaRPr sz="2000" b="1">
              <a:solidFill>
                <a:srgbClr val="000000"/>
              </a:solidFill>
              <a:latin typeface="Calibri" panose="020F0502020204030204" pitchFamily="34" charset="0"/>
              <a:ea typeface="Calibri"/>
              <a:cs typeface="Calibri" panose="020F0502020204030204" pitchFamily="34" charset="0"/>
              <a:sym typeface="Calibri"/>
            </a:endParaRPr>
          </a:p>
          <a:p>
            <a:pPr marL="0" marR="0" lvl="0" indent="0" algn="l" rtl="0">
              <a:lnSpc>
                <a:spcPct val="90000"/>
              </a:lnSpc>
              <a:spcBef>
                <a:spcPts val="600"/>
              </a:spcBef>
              <a:spcAft>
                <a:spcPts val="0"/>
              </a:spcAft>
              <a:buNone/>
            </a:pPr>
            <a:r>
              <a:rPr lang="en-US" sz="2000" b="1" i="0" u="none" strike="noStrike" cap="none">
                <a:solidFill>
                  <a:srgbClr val="000000"/>
                </a:solidFill>
                <a:latin typeface="Calibri" panose="020F0502020204030204" pitchFamily="34" charset="0"/>
                <a:ea typeface="Calibri"/>
                <a:cs typeface="Calibri" panose="020F0502020204030204" pitchFamily="34" charset="0"/>
                <a:sym typeface="Calibri"/>
              </a:rPr>
              <a:t>3. Extension</a:t>
            </a:r>
            <a:endParaRPr sz="2000">
              <a:latin typeface="Calibri" panose="020F0502020204030204" pitchFamily="34" charset="0"/>
              <a:cs typeface="Calibri" panose="020F0502020204030204" pitchFamily="34" charset="0"/>
            </a:endParaRPr>
          </a:p>
          <a:p>
            <a:pPr marL="0" marR="0" lvl="0" indent="0" algn="l" rtl="0">
              <a:lnSpc>
                <a:spcPct val="90000"/>
              </a:lnSpc>
              <a:spcBef>
                <a:spcPts val="600"/>
              </a:spcBef>
              <a:spcAft>
                <a:spcPts val="0"/>
              </a:spcAft>
              <a:buNone/>
            </a:pPr>
            <a:r>
              <a:rPr lang="en-US" sz="2000" i="1" u="none" strike="noStrike" cap="none">
                <a:solidFill>
                  <a:srgbClr val="000000"/>
                </a:solidFill>
                <a:latin typeface="Calibri" panose="020F0502020204030204" pitchFamily="34" charset="0"/>
                <a:ea typeface="Calibri"/>
                <a:cs typeface="Calibri" panose="020F0502020204030204" pitchFamily="34" charset="0"/>
                <a:sym typeface="Calibri"/>
              </a:rPr>
              <a:t>Gardening Activity Guide publication and course</a:t>
            </a:r>
            <a:endParaRPr sz="2000">
              <a:latin typeface="Calibri" panose="020F0502020204030204" pitchFamily="34" charset="0"/>
              <a:cs typeface="Calibri" panose="020F0502020204030204" pitchFamily="34" charset="0"/>
            </a:endParaRPr>
          </a:p>
        </p:txBody>
      </p:sp>
      <p:cxnSp>
        <p:nvCxnSpPr>
          <p:cNvPr id="499" name="Google Shape;499;p20"/>
          <p:cNvCxnSpPr/>
          <p:nvPr/>
        </p:nvCxnSpPr>
        <p:spPr>
          <a:xfrm rot="10800000" flipH="1">
            <a:off x="4726112" y="2527443"/>
            <a:ext cx="1284270" cy="565078"/>
          </a:xfrm>
          <a:prstGeom prst="straightConnector1">
            <a:avLst/>
          </a:prstGeom>
          <a:noFill/>
          <a:ln w="19050" cap="flat" cmpd="sng">
            <a:solidFill>
              <a:srgbClr val="C00000"/>
            </a:solidFill>
            <a:prstDash val="solid"/>
            <a:miter lim="800000"/>
            <a:headEnd type="none" w="sm" len="sm"/>
            <a:tailEnd type="triangle" w="med" len="med"/>
          </a:ln>
        </p:spPr>
      </p:cxnSp>
      <p:cxnSp>
        <p:nvCxnSpPr>
          <p:cNvPr id="500" name="Google Shape;500;p20"/>
          <p:cNvCxnSpPr/>
          <p:nvPr/>
        </p:nvCxnSpPr>
        <p:spPr>
          <a:xfrm>
            <a:off x="4683303" y="3660544"/>
            <a:ext cx="1327079" cy="325784"/>
          </a:xfrm>
          <a:prstGeom prst="straightConnector1">
            <a:avLst/>
          </a:prstGeom>
          <a:noFill/>
          <a:ln w="19050" cap="flat" cmpd="sng">
            <a:solidFill>
              <a:srgbClr val="C00000"/>
            </a:solidFill>
            <a:prstDash val="solid"/>
            <a:miter lim="800000"/>
            <a:headEnd type="none" w="sm" len="sm"/>
            <a:tailEnd type="triangle" w="med" len="med"/>
          </a:ln>
        </p:spPr>
      </p:cxnSp>
      <p:sp>
        <p:nvSpPr>
          <p:cNvPr id="501" name="Google Shape;501;p20"/>
          <p:cNvSpPr txBox="1"/>
          <p:nvPr/>
        </p:nvSpPr>
        <p:spPr>
          <a:xfrm>
            <a:off x="6095999" y="1795580"/>
            <a:ext cx="4741889"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C00000"/>
                </a:solidFill>
                <a:latin typeface="Calibri" panose="020F0502020204030204" pitchFamily="34" charset="0"/>
                <a:ea typeface="Calibri"/>
                <a:cs typeface="Calibri" panose="020F0502020204030204" pitchFamily="34" charset="0"/>
                <a:sym typeface="Calibri"/>
              </a:rPr>
              <a:t>Research translation and application</a:t>
            </a:r>
            <a:endParaRPr sz="2000">
              <a:latin typeface="Calibri" panose="020F0502020204030204" pitchFamily="34" charset="0"/>
              <a:cs typeface="Calibri" panose="020F0502020204030204" pitchFamily="34" charset="0"/>
            </a:endParaRPr>
          </a:p>
        </p:txBody>
      </p:sp>
      <p:sp>
        <p:nvSpPr>
          <p:cNvPr id="502" name="Google Shape;502;p20"/>
          <p:cNvSpPr txBox="1"/>
          <p:nvPr/>
        </p:nvSpPr>
        <p:spPr>
          <a:xfrm>
            <a:off x="-2" y="5878589"/>
            <a:ext cx="12106383" cy="70784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Calibri" panose="020F0502020204030204" pitchFamily="34" charset="0"/>
                <a:ea typeface="Calibri"/>
                <a:cs typeface="Calibri" panose="020F0502020204030204" pitchFamily="34" charset="0"/>
                <a:sym typeface="Calibri"/>
              </a:rPr>
              <a:t>Long term goal: </a:t>
            </a:r>
            <a:r>
              <a:rPr lang="en-US" sz="2000">
                <a:solidFill>
                  <a:srgbClr val="C00000"/>
                </a:solidFill>
                <a:latin typeface="Calibri" panose="020F0502020204030204" pitchFamily="34" charset="0"/>
                <a:ea typeface="Calibri"/>
                <a:cs typeface="Calibri" panose="020F0502020204030204" pitchFamily="34" charset="0"/>
                <a:sym typeface="Calibri"/>
              </a:rPr>
              <a:t>To influence childcare gardening practices and policies </a:t>
            </a:r>
            <a:r>
              <a:rPr lang="en-US" sz="2000">
                <a:solidFill>
                  <a:schemeClr val="dk1"/>
                </a:solidFill>
                <a:latin typeface="Calibri" panose="020F0502020204030204" pitchFamily="34" charset="0"/>
                <a:ea typeface="Calibri"/>
                <a:cs typeface="Calibri" panose="020F0502020204030204" pitchFamily="34" charset="0"/>
                <a:sym typeface="Calibri"/>
              </a:rPr>
              <a:t>(licensing regulations, accreditation standards)</a:t>
            </a:r>
            <a:endParaRPr sz="2000">
              <a:latin typeface="Calibri" panose="020F0502020204030204" pitchFamily="34" charset="0"/>
              <a:cs typeface="Calibri" panose="020F0502020204030204" pitchFamily="34" charset="0"/>
            </a:endParaRPr>
          </a:p>
        </p:txBody>
      </p:sp>
    </p:spTree>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pic>
        <p:nvPicPr>
          <p:cNvPr id="508" name="Google Shape;508;p21"/>
          <p:cNvPicPr preferRelativeResize="0"/>
          <p:nvPr/>
        </p:nvPicPr>
        <p:blipFill rotWithShape="1">
          <a:blip r:embed="rId3">
            <a:alphaModFix/>
          </a:blip>
          <a:srcRect/>
          <a:stretch/>
        </p:blipFill>
        <p:spPr>
          <a:xfrm>
            <a:off x="2792461" y="5805918"/>
            <a:ext cx="1717412" cy="889034"/>
          </a:xfrm>
          <a:prstGeom prst="rect">
            <a:avLst/>
          </a:prstGeom>
          <a:noFill/>
          <a:ln>
            <a:noFill/>
          </a:ln>
        </p:spPr>
      </p:pic>
      <p:sp>
        <p:nvSpPr>
          <p:cNvPr id="509" name="Google Shape;509;p21"/>
          <p:cNvSpPr txBox="1"/>
          <p:nvPr/>
        </p:nvSpPr>
        <p:spPr>
          <a:xfrm>
            <a:off x="0" y="5652780"/>
            <a:ext cx="2758595"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2000" b="0" i="0" u="none" strike="noStrike" cap="none">
                <a:solidFill>
                  <a:srgbClr val="000000"/>
                </a:solidFill>
                <a:latin typeface="Calibri" panose="020F0502020204030204" pitchFamily="34" charset="0"/>
                <a:ea typeface="Calibri"/>
                <a:cs typeface="Calibri" panose="020F0502020204030204" pitchFamily="34" charset="0"/>
                <a:sym typeface="Calibri"/>
              </a:rPr>
              <a:t>www.naturalearning.org</a:t>
            </a:r>
            <a:endParaRPr sz="2000">
              <a:latin typeface="Calibri" panose="020F0502020204030204" pitchFamily="34" charset="0"/>
              <a:cs typeface="Calibri" panose="020F0502020204030204" pitchFamily="34" charset="0"/>
            </a:endParaRPr>
          </a:p>
        </p:txBody>
      </p:sp>
      <p:sp>
        <p:nvSpPr>
          <p:cNvPr id="510" name="Google Shape;510;p21"/>
          <p:cNvSpPr txBox="1"/>
          <p:nvPr/>
        </p:nvSpPr>
        <p:spPr>
          <a:xfrm>
            <a:off x="8593494" y="2800327"/>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panose="020F0502020204030204" pitchFamily="34" charset="0"/>
              <a:ea typeface="Calibri"/>
              <a:cs typeface="Calibri" panose="020F0502020204030204" pitchFamily="34" charset="0"/>
              <a:sym typeface="Calibri"/>
            </a:endParaRPr>
          </a:p>
        </p:txBody>
      </p:sp>
      <p:sp>
        <p:nvSpPr>
          <p:cNvPr id="511" name="Google Shape;511;p21"/>
          <p:cNvSpPr/>
          <p:nvPr/>
        </p:nvSpPr>
        <p:spPr>
          <a:xfrm>
            <a:off x="4267129" y="5652780"/>
            <a:ext cx="3352850"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libri" panose="020F0502020204030204" pitchFamily="34" charset="0"/>
                <a:ea typeface="Calibri"/>
                <a:cs typeface="Calibri" panose="020F0502020204030204" pitchFamily="34" charset="0"/>
                <a:sym typeface="Calibri"/>
              </a:rPr>
              <a:t>naturalearning.org/greendesk/</a:t>
            </a:r>
            <a:endParaRPr sz="2000">
              <a:latin typeface="Calibri" panose="020F0502020204030204" pitchFamily="34" charset="0"/>
              <a:cs typeface="Calibri" panose="020F0502020204030204" pitchFamily="34" charset="0"/>
            </a:endParaRPr>
          </a:p>
        </p:txBody>
      </p:sp>
      <p:pic>
        <p:nvPicPr>
          <p:cNvPr id="512" name="Google Shape;512;p21"/>
          <p:cNvPicPr preferRelativeResize="0"/>
          <p:nvPr/>
        </p:nvPicPr>
        <p:blipFill rotWithShape="1">
          <a:blip r:embed="rId4">
            <a:alphaModFix/>
          </a:blip>
          <a:srcRect/>
          <a:stretch/>
        </p:blipFill>
        <p:spPr>
          <a:xfrm>
            <a:off x="0" y="13500"/>
            <a:ext cx="7586113" cy="5739551"/>
          </a:xfrm>
          <a:prstGeom prst="rect">
            <a:avLst/>
          </a:prstGeom>
          <a:noFill/>
          <a:ln>
            <a:noFill/>
          </a:ln>
        </p:spPr>
      </p:pic>
      <p:sp>
        <p:nvSpPr>
          <p:cNvPr id="513" name="Google Shape;513;p21"/>
          <p:cNvSpPr txBox="1">
            <a:spLocks noGrp="1"/>
          </p:cNvSpPr>
          <p:nvPr>
            <p:ph type="body" idx="1"/>
          </p:nvPr>
        </p:nvSpPr>
        <p:spPr>
          <a:xfrm>
            <a:off x="7586113" y="0"/>
            <a:ext cx="4605887" cy="6858000"/>
          </a:xfrm>
          <a:prstGeom prst="rect">
            <a:avLst/>
          </a:prstGeom>
          <a:solidFill>
            <a:srgbClr val="E1EFD8"/>
          </a:solid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800"/>
              <a:buNone/>
            </a:pPr>
            <a:endParaRPr b="1">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2800"/>
              <a:buNone/>
            </a:pPr>
            <a:r>
              <a:rPr lang="en-US" sz="4000" b="1">
                <a:latin typeface="Calibri" panose="020F0502020204030204" pitchFamily="34" charset="0"/>
                <a:cs typeface="Calibri" panose="020F0502020204030204" pitchFamily="34" charset="0"/>
              </a:rPr>
              <a:t>Thank you!</a:t>
            </a:r>
            <a:endParaRPr sz="4000">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1600"/>
              <a:buNone/>
            </a:pPr>
            <a:endParaRPr sz="1600">
              <a:latin typeface="Calibri" panose="020F0502020204030204" pitchFamily="34" charset="0"/>
              <a:cs typeface="Calibri" panose="020F0502020204030204" pitchFamily="34" charset="0"/>
            </a:endParaRPr>
          </a:p>
          <a:p>
            <a:pPr marL="0" lvl="0" indent="0">
              <a:buSzPts val="2400"/>
              <a:buNone/>
            </a:pPr>
            <a:r>
              <a:rPr lang="en-US">
                <a:latin typeface="Calibri" panose="020F0502020204030204" pitchFamily="34" charset="0"/>
                <a:cs typeface="Calibri" panose="020F0502020204030204" pitchFamily="34" charset="0"/>
              </a:rPr>
              <a:t>Nilda G. Cosco</a:t>
            </a:r>
            <a:r>
              <a:rPr lang="en-US" baseline="30000">
                <a:latin typeface="Calibri" panose="020F0502020204030204" pitchFamily="34" charset="0"/>
                <a:cs typeface="Calibri" panose="020F0502020204030204" pitchFamily="34" charset="0"/>
              </a:rPr>
              <a:t>1</a:t>
            </a:r>
            <a:r>
              <a:rPr lang="en-US">
                <a:latin typeface="Calibri" panose="020F0502020204030204" pitchFamily="34" charset="0"/>
                <a:cs typeface="Calibri" panose="020F0502020204030204" pitchFamily="34" charset="0"/>
              </a:rPr>
              <a:t> ,</a:t>
            </a:r>
            <a:endParaRPr>
              <a:latin typeface="Calibri" panose="020F0502020204030204" pitchFamily="34" charset="0"/>
              <a:cs typeface="Calibri" panose="020F0502020204030204" pitchFamily="34" charset="0"/>
            </a:endParaRPr>
          </a:p>
          <a:p>
            <a:pPr marL="0" lvl="0" indent="0">
              <a:buSzPts val="2400"/>
              <a:buNone/>
            </a:pPr>
            <a:r>
              <a:rPr lang="en-US">
                <a:latin typeface="Calibri" panose="020F0502020204030204" pitchFamily="34" charset="0"/>
                <a:cs typeface="Calibri" panose="020F0502020204030204" pitchFamily="34" charset="0"/>
              </a:rPr>
              <a:t>Nancy M. Wells</a:t>
            </a:r>
            <a:r>
              <a:rPr lang="en-US" baseline="30000">
                <a:latin typeface="Calibri" panose="020F0502020204030204" pitchFamily="34" charset="0"/>
                <a:cs typeface="Calibri" panose="020F0502020204030204" pitchFamily="34" charset="0"/>
              </a:rPr>
              <a:t>2</a:t>
            </a:r>
            <a:r>
              <a:rPr lang="en-US">
                <a:latin typeface="Calibri" panose="020F0502020204030204" pitchFamily="34" charset="0"/>
                <a:cs typeface="Calibri" panose="020F0502020204030204" pitchFamily="34" charset="0"/>
              </a:rPr>
              <a:t> , </a:t>
            </a:r>
            <a:endParaRPr>
              <a:latin typeface="Calibri" panose="020F0502020204030204" pitchFamily="34" charset="0"/>
              <a:cs typeface="Calibri" panose="020F0502020204030204" pitchFamily="34" charset="0"/>
            </a:endParaRPr>
          </a:p>
          <a:p>
            <a:pPr marL="0" lvl="0" indent="0">
              <a:buSzPts val="2400"/>
              <a:buNone/>
            </a:pPr>
            <a:r>
              <a:rPr lang="en-US" err="1">
                <a:latin typeface="Calibri" panose="020F0502020204030204" pitchFamily="34" charset="0"/>
                <a:cs typeface="Calibri" panose="020F0502020204030204" pitchFamily="34" charset="0"/>
              </a:rPr>
              <a:t>Daowen</a:t>
            </a:r>
            <a:r>
              <a:rPr lang="en-US">
                <a:latin typeface="Calibri" panose="020F0502020204030204" pitchFamily="34" charset="0"/>
                <a:cs typeface="Calibri" panose="020F0502020204030204" pitchFamily="34" charset="0"/>
              </a:rPr>
              <a:t> Zhang</a:t>
            </a:r>
            <a:r>
              <a:rPr lang="en-US" baseline="30000">
                <a:latin typeface="Calibri" panose="020F0502020204030204" pitchFamily="34" charset="0"/>
                <a:cs typeface="Calibri" panose="020F0502020204030204" pitchFamily="34" charset="0"/>
              </a:rPr>
              <a:t>1</a:t>
            </a:r>
            <a:r>
              <a:rPr lang="en-US">
                <a:latin typeface="Calibri" panose="020F0502020204030204" pitchFamily="34" charset="0"/>
                <a:cs typeface="Calibri" panose="020F0502020204030204" pitchFamily="34" charset="0"/>
              </a:rPr>
              <a:t> ,</a:t>
            </a:r>
            <a:endParaRPr>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2400"/>
              <a:buNone/>
            </a:pPr>
            <a:r>
              <a:rPr lang="en-US">
                <a:latin typeface="Calibri" panose="020F0502020204030204" pitchFamily="34" charset="0"/>
                <a:cs typeface="Calibri" panose="020F0502020204030204" pitchFamily="34" charset="0"/>
              </a:rPr>
              <a:t>Derek Hale</a:t>
            </a:r>
            <a:r>
              <a:rPr lang="en-US" baseline="30000">
                <a:latin typeface="Calibri" panose="020F0502020204030204" pitchFamily="34" charset="0"/>
                <a:cs typeface="Calibri" panose="020F0502020204030204" pitchFamily="34" charset="0"/>
              </a:rPr>
              <a:t>3</a:t>
            </a:r>
            <a:r>
              <a:rPr lang="en-US">
                <a:latin typeface="Calibri" panose="020F0502020204030204" pitchFamily="34" charset="0"/>
                <a:cs typeface="Calibri" panose="020F0502020204030204" pitchFamily="34" charset="0"/>
              </a:rPr>
              <a:t>, </a:t>
            </a:r>
            <a:endParaRPr>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2400"/>
              <a:buNone/>
            </a:pPr>
            <a:r>
              <a:rPr lang="en-US">
                <a:latin typeface="Calibri" panose="020F0502020204030204" pitchFamily="34" charset="0"/>
                <a:cs typeface="Calibri" panose="020F0502020204030204" pitchFamily="34" charset="0"/>
              </a:rPr>
              <a:t>Muntazar Monsur </a:t>
            </a:r>
            <a:r>
              <a:rPr lang="en-US" baseline="30000">
                <a:latin typeface="Calibri" panose="020F0502020204030204" pitchFamily="34" charset="0"/>
                <a:cs typeface="Calibri" panose="020F0502020204030204" pitchFamily="34" charset="0"/>
              </a:rPr>
              <a:t>4</a:t>
            </a:r>
            <a:r>
              <a:rPr lang="en-US">
                <a:latin typeface="Calibri" panose="020F0502020204030204" pitchFamily="34" charset="0"/>
                <a:cs typeface="Calibri" panose="020F0502020204030204" pitchFamily="34" charset="0"/>
              </a:rPr>
              <a:t>, </a:t>
            </a:r>
            <a:endParaRPr>
              <a:latin typeface="Calibri" panose="020F0502020204030204" pitchFamily="34" charset="0"/>
              <a:cs typeface="Calibri" panose="020F0502020204030204" pitchFamily="34" charset="0"/>
            </a:endParaRPr>
          </a:p>
          <a:p>
            <a:pPr marL="0" lvl="0" indent="0">
              <a:buSzPts val="2400"/>
              <a:buNone/>
            </a:pPr>
            <a:r>
              <a:rPr lang="en-US">
                <a:latin typeface="Calibri" panose="020F0502020204030204" pitchFamily="34" charset="0"/>
                <a:cs typeface="Calibri" panose="020F0502020204030204" pitchFamily="34" charset="0"/>
              </a:rPr>
              <a:t>Robin C. Moore</a:t>
            </a:r>
            <a:r>
              <a:rPr lang="en-US" baseline="30000">
                <a:latin typeface="Calibri" panose="020F0502020204030204" pitchFamily="34" charset="0"/>
                <a:cs typeface="Calibri" panose="020F0502020204030204" pitchFamily="34" charset="0"/>
              </a:rPr>
              <a:t>2</a:t>
            </a:r>
            <a:r>
              <a:rPr lang="en-US">
                <a:latin typeface="Calibri" panose="020F0502020204030204" pitchFamily="34" charset="0"/>
                <a:cs typeface="Calibri" panose="020F0502020204030204" pitchFamily="34" charset="0"/>
              </a:rPr>
              <a:t> , and</a:t>
            </a:r>
            <a:endParaRPr>
              <a:latin typeface="Calibri" panose="020F0502020204030204" pitchFamily="34" charset="0"/>
              <a:cs typeface="Calibri" panose="020F0502020204030204" pitchFamily="34" charset="0"/>
            </a:endParaRPr>
          </a:p>
          <a:p>
            <a:pPr marL="0" lvl="0" indent="0">
              <a:buSzPts val="2400"/>
              <a:buNone/>
            </a:pPr>
            <a:r>
              <a:rPr lang="en-US">
                <a:latin typeface="Calibri" panose="020F0502020204030204" pitchFamily="34" charset="0"/>
                <a:cs typeface="Calibri" panose="020F0502020204030204" pitchFamily="34" charset="0"/>
              </a:rPr>
              <a:t>Tong Xu</a:t>
            </a:r>
            <a:r>
              <a:rPr lang="en-US" baseline="30000">
                <a:latin typeface="Calibri" panose="020F0502020204030204" pitchFamily="34" charset="0"/>
                <a:cs typeface="Calibri" panose="020F0502020204030204" pitchFamily="34" charset="0"/>
              </a:rPr>
              <a:t>2</a:t>
            </a:r>
            <a:r>
              <a:rPr lang="en-US">
                <a:latin typeface="Calibri" panose="020F0502020204030204" pitchFamily="34" charset="0"/>
                <a:cs typeface="Calibri" panose="020F0502020204030204" pitchFamily="34" charset="0"/>
              </a:rPr>
              <a:t> .</a:t>
            </a:r>
            <a:endParaRPr>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2400"/>
              <a:buNone/>
            </a:pPr>
            <a:endParaRPr sz="2400" baseline="30000">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1400"/>
              <a:buNone/>
            </a:pPr>
            <a:r>
              <a:rPr lang="en-US" sz="1600">
                <a:latin typeface="Calibri" panose="020F0502020204030204" pitchFamily="34" charset="0"/>
                <a:cs typeface="Calibri" panose="020F0502020204030204" pitchFamily="34" charset="0"/>
              </a:rPr>
              <a:t>1 College of Design, NC State University</a:t>
            </a:r>
            <a:endParaRPr sz="1600">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1400"/>
              <a:buNone/>
            </a:pPr>
            <a:r>
              <a:rPr lang="en-US" sz="1600">
                <a:latin typeface="Calibri" panose="020F0502020204030204" pitchFamily="34" charset="0"/>
                <a:cs typeface="Calibri" panose="020F0502020204030204" pitchFamily="34" charset="0"/>
              </a:rPr>
              <a:t>2. College of Human Ecology, Cornell University     </a:t>
            </a:r>
            <a:endParaRPr sz="1600">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1400"/>
              <a:buNone/>
            </a:pPr>
            <a:r>
              <a:rPr lang="en-US" sz="1600">
                <a:latin typeface="Calibri" panose="020F0502020204030204" pitchFamily="34" charset="0"/>
                <a:cs typeface="Calibri" panose="020F0502020204030204" pitchFamily="34" charset="0"/>
              </a:rPr>
              <a:t>3 Nutrition, Gillings School of Public Health, University of NC-Chapel Hill</a:t>
            </a:r>
            <a:endParaRPr sz="1600">
              <a:latin typeface="Calibri" panose="020F0502020204030204" pitchFamily="34" charset="0"/>
              <a:cs typeface="Calibri" panose="020F0502020204030204" pitchFamily="34" charset="0"/>
            </a:endParaRPr>
          </a:p>
          <a:p>
            <a:pPr marL="0" lvl="0" indent="0" algn="l" rtl="0">
              <a:lnSpc>
                <a:spcPct val="90000"/>
              </a:lnSpc>
              <a:spcBef>
                <a:spcPts val="1000"/>
              </a:spcBef>
              <a:spcAft>
                <a:spcPts val="0"/>
              </a:spcAft>
              <a:buClr>
                <a:schemeClr val="dk1"/>
              </a:buClr>
              <a:buSzPts val="1400"/>
              <a:buNone/>
            </a:pPr>
            <a:r>
              <a:rPr lang="en-US" sz="1600">
                <a:latin typeface="Calibri" panose="020F0502020204030204" pitchFamily="34" charset="0"/>
                <a:cs typeface="Calibri" panose="020F0502020204030204" pitchFamily="34" charset="0"/>
              </a:rPr>
              <a:t>4 Landscape Architecture, Texas Tech University</a:t>
            </a:r>
            <a:endParaRPr sz="1600">
              <a:latin typeface="Calibri" panose="020F0502020204030204" pitchFamily="34" charset="0"/>
              <a:cs typeface="Calibri" panose="020F0502020204030204" pitchFamily="34" charset="0"/>
            </a:endParaRPr>
          </a:p>
        </p:txBody>
      </p:sp>
    </p:spTree>
  </p:cSld>
  <p:clrMapOvr>
    <a:masterClrMapping/>
  </p:clrMapOvr>
  <p:transition spd="slow">
    <p:wip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pth">
  <a:themeElements>
    <a:clrScheme name="Depth">
      <a:dk1>
        <a:srgbClr val="000000"/>
      </a:dk1>
      <a:lt1>
        <a:srgbClr val="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93B14A8648F9B418F5463EBB94BC8ED" ma:contentTypeVersion="44" ma:contentTypeDescription="Create a new document." ma:contentTypeScope="" ma:versionID="13d5c7ebb753ca177c6142db4e284e16">
  <xsd:schema xmlns:xsd="http://www.w3.org/2001/XMLSchema" xmlns:xs="http://www.w3.org/2001/XMLSchema" xmlns:p="http://schemas.microsoft.com/office/2006/metadata/properties" xmlns:ns2="3395ff63-8d99-4767-a21b-2c73e9cb98ed" xmlns:ns3="c529779e-0a93-4ce9-a59f-03c8c8975a32" xmlns:ns4="e495801b-eeb4-4e27-b009-ee1979a0c8a8" xmlns:ns5="73fb875a-8af9-4255-b008-0995492d31cd" targetNamespace="http://schemas.microsoft.com/office/2006/metadata/properties" ma:root="true" ma:fieldsID="c02101ddf2ddeb78847801c26d97f798" ns2:_="" ns3:_="" ns4:_="" ns5:_="">
    <xsd:import namespace="3395ff63-8d99-4767-a21b-2c73e9cb98ed"/>
    <xsd:import namespace="c529779e-0a93-4ce9-a59f-03c8c8975a32"/>
    <xsd:import namespace="e495801b-eeb4-4e27-b009-ee1979a0c8a8"/>
    <xsd:import namespace="73fb875a-8af9-4255-b008-0995492d31cd"/>
    <xsd:element name="properties">
      <xsd:complexType>
        <xsd:sequence>
          <xsd:element name="documentManagement">
            <xsd:complexType>
              <xsd:all>
                <xsd:element ref="ns2:assignment_x002d_name" minOccurs="0"/>
                <xsd:element ref="ns2:Program" minOccurs="0"/>
                <xsd:element ref="ns2:Need_x0020_By" minOccurs="0"/>
                <xsd:element ref="ns2:Expedited_x0020_Review" minOccurs="0"/>
                <xsd:element ref="ns2:Reviewers" minOccurs="0"/>
                <xsd:element ref="ns2:Other_x0020_Reviewers" minOccurs="0"/>
                <xsd:element ref="ns2:OGC_x0020_Reviewed" minOccurs="0"/>
                <xsd:element ref="ns2:OGC_x0020_portal_x0020_ID" minOccurs="0"/>
                <xsd:element ref="ns2:Description0" minOccurs="0"/>
                <xsd:element ref="ns2:Document_x0020_Description" minOccurs="0"/>
                <xsd:element ref="ns2:POC_x0020_Name" minOccurs="0"/>
                <xsd:element ref="ns2:Feedback" minOccurs="0"/>
                <xsd:element ref="ns2:Cleared_x0020_Date" minOccurs="0"/>
                <xsd:element ref="ns2:action_x002d_status" minOccurs="0"/>
                <xsd:element ref="ns2:AO_x002d_Ready_x002d_to_x002d_brief" minOccurs="0"/>
                <xsd:element ref="ns2:Action_x002d_Assignee_x002d_Additional_x0020__x0028_AO_x0020_ONLY_x0029_" minOccurs="0"/>
                <xsd:element ref="ns2:Tracking_x0020_Number" minOccurs="0"/>
                <xsd:element ref="ns2:Organization_x003a_Program" minOccurs="0"/>
                <xsd:element ref="ns2:Organization_x003a_Org_x002d_code" minOccurs="0"/>
                <xsd:element ref="ns2:Organization_x003a_Organization" minOccurs="0"/>
                <xsd:element ref="ns3:_dlc_DocId" minOccurs="0"/>
                <xsd:element ref="ns3:_dlc_DocIdPersistId" minOccurs="0"/>
                <xsd:element ref="ns2:MediaServiceMetadata" minOccurs="0"/>
                <xsd:element ref="ns2:MediaServiceFastMetadata" minOccurs="0"/>
                <xsd:element ref="ns4:SharedWithUsers" minOccurs="0"/>
                <xsd:element ref="ns4:SharedWithDetails" minOccurs="0"/>
                <xsd:element ref="ns2:MediaServiceDateTaken" minOccurs="0"/>
                <xsd:element ref="ns2:MediaLengthInSeconds" minOccurs="0"/>
                <xsd:element ref="ns2:MediaServiceObjectDetectorVersions" minOccurs="0"/>
                <xsd:element ref="ns2:POC_x0020_Email" minOccurs="0"/>
                <xsd:element ref="ns2:MediaServiceGenerationTime" minOccurs="0"/>
                <xsd:element ref="ns2:MediaServiceEventHashCode" minOccurs="0"/>
                <xsd:element ref="ns2:lcf76f155ced4ddcb4097134ff3c332f" minOccurs="0"/>
                <xsd:element ref="ns5:TaxCatchAll" minOccurs="0"/>
                <xsd:element ref="ns2:MediaServiceOCR" minOccurs="0"/>
                <xsd:element ref="ns3:_dlc_DocIdUrl" minOccurs="0"/>
                <xsd:element ref="ns2:MediaServiceSearchProperties" minOccurs="0"/>
                <xsd:element ref="ns2:Temp_x0020_Reviewer" minOccurs="0"/>
                <xsd:element ref="ns2:Review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95ff63-8d99-4767-a21b-2c73e9cb98ed" elementFormDefault="qualified">
    <xsd:import namespace="http://schemas.microsoft.com/office/2006/documentManagement/types"/>
    <xsd:import namespace="http://schemas.microsoft.com/office/infopath/2007/PartnerControls"/>
    <xsd:element name="assignment_x002d_name" ma:index="1" nillable="true" ma:displayName="Assignment-Name" ma:description="this this to create topic areas and group multiple documents into one assignment group" ma:internalName="assignment_x002d_name" ma:readOnly="false">
      <xsd:simpleType>
        <xsd:restriction base="dms:Text">
          <xsd:maxLength value="255"/>
        </xsd:restriction>
      </xsd:simpleType>
    </xsd:element>
    <xsd:element name="Program" ma:index="3" nillable="true" ma:displayName="Organization" ma:list="{97e14dcd-6f75-4341-8a10-742eea9a3910}" ma:internalName="Program" ma:readOnly="false" ma:showField="Organization">
      <xsd:simpleType>
        <xsd:restriction base="dms:Lookup"/>
      </xsd:simpleType>
    </xsd:element>
    <xsd:element name="Need_x0020_By" ma:index="4" nillable="true" ma:displayName="Need By" ma:format="DateOnly" ma:internalName="Need_x0020_By" ma:readOnly="false">
      <xsd:simpleType>
        <xsd:restriction base="dms:DateTime"/>
      </xsd:simpleType>
    </xsd:element>
    <xsd:element name="Expedited_x0020_Review" ma:index="5" nillable="true" ma:displayName="Expedited Review" ma:internalName="Expedited_x0020_Review" ma:readOnly="false">
      <xsd:simpleType>
        <xsd:restriction base="dms:Note">
          <xsd:maxLength value="255"/>
        </xsd:restriction>
      </xsd:simpleType>
    </xsd:element>
    <xsd:element name="Reviewers" ma:index="6" nillable="true" ma:displayName="Reviewers" ma:internalName="Reviewers" ma:readOnly="false">
      <xsd:complexType>
        <xsd:complexContent>
          <xsd:extension base="dms:MultiChoice">
            <xsd:sequence>
              <xsd:element name="Value" maxOccurs="unbounded" minOccurs="0" nillable="true">
                <xsd:simpleType>
                  <xsd:restriction base="dms:Choice">
                    <xsd:enumeration value="Assistant Administrator, Dr. Tameka A. Owens"/>
                    <xsd:enumeration value="Administrator, Cindy Long"/>
                    <xsd:enumeration value="FNCS (Acting Under Secretary Kumar Chandran and/or Deputy Under Secretary Stacy Dean)"/>
                  </xsd:restriction>
                </xsd:simpleType>
              </xsd:element>
            </xsd:sequence>
          </xsd:extension>
        </xsd:complexContent>
      </xsd:complexType>
    </xsd:element>
    <xsd:element name="Other_x0020_Reviewers" ma:index="7" nillable="true" ma:displayName="Other Reviewers" ma:internalName="Other_x0020_Reviewers" ma:readOnly="false">
      <xsd:simpleType>
        <xsd:restriction base="dms:Note">
          <xsd:maxLength value="255"/>
        </xsd:restriction>
      </xsd:simpleType>
    </xsd:element>
    <xsd:element name="OGC_x0020_Reviewed" ma:index="8" nillable="true" ma:displayName="OGC Reviewed" ma:format="Dropdown" ma:internalName="OGC_x0020_Reviewed" ma:readOnly="false">
      <xsd:simpleType>
        <xsd:restriction base="dms:Choice">
          <xsd:enumeration value="Yes - OGC has completed their review"/>
          <xsd:enumeration value="No - The document is pending with OGC for review"/>
          <xsd:enumeration value="No - OGC review is not needed"/>
        </xsd:restriction>
      </xsd:simpleType>
    </xsd:element>
    <xsd:element name="OGC_x0020_portal_x0020_ID" ma:index="9" nillable="true" ma:displayName="OGC portal ID" ma:internalName="OGC_x0020_portal_x0020_ID" ma:readOnly="false">
      <xsd:simpleType>
        <xsd:restriction base="dms:Text">
          <xsd:maxLength value="255"/>
        </xsd:restriction>
      </xsd:simpleType>
    </xsd:element>
    <xsd:element name="Description0" ma:index="10" nillable="true" ma:displayName="Handling Instructions" ma:description="short description.  this can be searched or sorted." ma:internalName="Description0" ma:readOnly="false">
      <xsd:simpleType>
        <xsd:restriction base="dms:Note">
          <xsd:maxLength value="255"/>
        </xsd:restriction>
      </xsd:simpleType>
    </xsd:element>
    <xsd:element name="Document_x0020_Description" ma:index="11" nillable="true" ma:displayName="Document Description" ma:internalName="Document_x0020_Description" ma:readOnly="false">
      <xsd:simpleType>
        <xsd:restriction base="dms:Note">
          <xsd:maxLength value="255"/>
        </xsd:restriction>
      </xsd:simpleType>
    </xsd:element>
    <xsd:element name="POC_x0020_Name" ma:index="12" nillable="true" ma:displayName="POC Name" ma:internalName="POC_x0020_Name" ma:readOnly="false">
      <xsd:simpleType>
        <xsd:restriction base="dms:Text">
          <xsd:maxLength value="255"/>
        </xsd:restriction>
      </xsd:simpleType>
    </xsd:element>
    <xsd:element name="Feedback" ma:index="13" nillable="true" ma:displayName="Feedback" ma:description="use this feedback area to make comments about the document without directly editing it.  You can append your feedback to already made notes" ma:internalName="Feedback" ma:readOnly="false">
      <xsd:simpleType>
        <xsd:restriction base="dms:Note">
          <xsd:maxLength value="255"/>
        </xsd:restriction>
      </xsd:simpleType>
    </xsd:element>
    <xsd:element name="Cleared_x0020_Date" ma:index="14" nillable="true" ma:displayName="Decision Date (AO ONLY)" ma:description="Note: For AO use only&#10;Use this column to tag the date of a document being cleared to go to the Clearance Library.  Use &quot;Move To&quot; to move documents  to clearance library" ma:format="DateOnly" ma:internalName="Cleared_x0020_Date" ma:readOnly="false">
      <xsd:simpleType>
        <xsd:restriction base="dms:DateTime"/>
      </xsd:simpleType>
    </xsd:element>
    <xsd:element name="action_x002d_status" ma:index="15" nillable="true" ma:displayName="Action-Status (AO ONLY)" ma:default="Incoming" ma:description="NOTE:  AO OFFICE USE ONLY!" ma:format="Dropdown" ma:internalName="action_x002d_status" ma:readOnly="false">
      <xsd:simpleType>
        <xsd:restriction base="dms:Choice">
          <xsd:enumeration value="Incoming"/>
          <xsd:enumeration value="Pending"/>
          <xsd:enumeration value="Reviewed"/>
        </xsd:restriction>
      </xsd:simpleType>
    </xsd:element>
    <xsd:element name="AO_x002d_Ready_x002d_to_x002d_brief" ma:index="16" nillable="true" ma:displayName="Action-Assignee (AO ONLY)" ma:description="NOTE: For AO Usec Only" ma:list="UserInfo" ma:SharePointGroup="0" ma:internalName="AO_x002d_Ready_x002d_to_x002d_brief"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ction_x002d_Assignee_x002d_Additional_x0020__x0028_AO_x0020_ONLY_x0029_" ma:index="17" nillable="true" ma:displayName="Action-Assignee-Additional (AO ONLY)" ma:list="UserInfo" ma:SharePointGroup="0" ma:internalName="Action_x002d_Assignee_x002d_Additional_x0020__x0028_AO_x0020_ONLY_x0029_"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racking_x0020_Number" ma:index="18" nillable="true" ma:displayName="Tracking Number" ma:internalName="Tracking_x0020_Number" ma:readOnly="false">
      <xsd:simpleType>
        <xsd:restriction base="dms:Text">
          <xsd:maxLength value="255"/>
        </xsd:restriction>
      </xsd:simpleType>
    </xsd:element>
    <xsd:element name="Organization_x003a_Program" ma:index="20" nillable="true" ma:displayName="Program" ma:hidden="true" ma:list="{97e14dcd-6f75-4341-8a10-742eea9a3910}" ma:internalName="Organization_x003a_Program" ma:readOnly="false" ma:showField="Title" ma:web="e495801b-eeb4-4e27-b009-ee1979a0c8a8">
      <xsd:simpleType>
        <xsd:restriction base="dms:Lookup"/>
      </xsd:simpleType>
    </xsd:element>
    <xsd:element name="Organization_x003a_Org_x002d_code" ma:index="21" nillable="true" ma:displayName="Org-code" ma:hidden="true" ma:list="{97e14dcd-6f75-4341-8a10-742eea9a3910}" ma:internalName="Organization_x003a_Org_x002d_code" ma:readOnly="false" ma:showField="Org_x002d_code0" ma:web="e495801b-eeb4-4e27-b009-ee1979a0c8a8">
      <xsd:simpleType>
        <xsd:restriction base="dms:Lookup"/>
      </xsd:simpleType>
    </xsd:element>
    <xsd:element name="Organization_x003a_Organization" ma:index="22" nillable="true" ma:displayName="Organization Name" ma:hidden="true" ma:list="{97e14dcd-6f75-4341-8a10-742eea9a3910}" ma:internalName="Organization_x003a_Organization" ma:readOnly="false" ma:showField="Organization" ma:web="e495801b-eeb4-4e27-b009-ee1979a0c8a8">
      <xsd:simpleType>
        <xsd:restriction base="dms:Lookup"/>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30" nillable="true" ma:displayName="MediaServiceDateTaken" ma:hidden="true" ma:internalName="MediaServiceDateTaken" ma:readOnly="true">
      <xsd:simpleType>
        <xsd:restriction base="dms:Text"/>
      </xsd:simpleType>
    </xsd:element>
    <xsd:element name="MediaLengthInSeconds" ma:index="31" nillable="true" ma:displayName="MediaLengthInSeconds" ma:hidden="true" ma:internalName="MediaLengthInSeconds" ma:readOnly="true">
      <xsd:simpleType>
        <xsd:restriction base="dms:Unknown"/>
      </xsd:simpleType>
    </xsd:element>
    <xsd:element name="MediaServiceObjectDetectorVersions" ma:index="33" nillable="true" ma:displayName="MediaServiceObjectDetectorVersions" ma:hidden="true" ma:indexed="true" ma:internalName="MediaServiceObjectDetectorVersions" ma:readOnly="true">
      <xsd:simpleType>
        <xsd:restriction base="dms:Text"/>
      </xsd:simpleType>
    </xsd:element>
    <xsd:element name="POC_x0020_Email" ma:index="36" nillable="true" ma:displayName="POC Email" ma:hidden="true" ma:internalName="POC_x0020_Email" ma:readOnly="false">
      <xsd:simpleType>
        <xsd:restriction base="dms:Text">
          <xsd:maxLength value="255"/>
        </xsd:restriction>
      </xsd:simpleType>
    </xsd:element>
    <xsd:element name="MediaServiceGenerationTime" ma:index="38" nillable="true" ma:displayName="MediaServiceGenerationTime" ma:hidden="true" ma:internalName="MediaServiceGenerationTime" ma:readOnly="true">
      <xsd:simpleType>
        <xsd:restriction base="dms:Text"/>
      </xsd:simpleType>
    </xsd:element>
    <xsd:element name="MediaServiceEventHashCode" ma:index="39" nillable="true" ma:displayName="MediaServiceEventHashCode" ma:hidden="true" ma:internalName="MediaServiceEventHashCode" ma:readOnly="true">
      <xsd:simpleType>
        <xsd:restriction base="dms:Text"/>
      </xsd:simpleType>
    </xsd:element>
    <xsd:element name="lcf76f155ced4ddcb4097134ff3c332f" ma:index="41"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CR" ma:index="43" nillable="true" ma:displayName="Extracted Text" ma:hidden="true" ma:internalName="MediaServiceOCR" ma:readOnly="true">
      <xsd:simpleType>
        <xsd:restriction base="dms:Note"/>
      </xsd:simpleType>
    </xsd:element>
    <xsd:element name="MediaServiceSearchProperties" ma:index="45" nillable="true" ma:displayName="MediaServiceSearchProperties" ma:hidden="true" ma:internalName="MediaServiceSearchProperties" ma:readOnly="true">
      <xsd:simpleType>
        <xsd:restriction base="dms:Note"/>
      </xsd:simpleType>
    </xsd:element>
    <xsd:element name="Temp_x0020_Reviewer" ma:index="46" nillable="true" ma:displayName="Temp Reviewer" ma:hidden="true" ma:internalName="Temp_x0020_Reviewer" ma:readOnly="false">
      <xsd:complexType>
        <xsd:complexContent>
          <xsd:extension base="dms:MultiChoice">
            <xsd:sequence>
              <xsd:element name="Value" maxOccurs="unbounded" minOccurs="0" nillable="true">
                <xsd:simpleType>
                  <xsd:restriction base="dms:Choice">
                    <xsd:enumeration value="Assistant Administrator, Dr. Tameka A. Owens"/>
                    <xsd:enumeration value="Administrator, Cindy Long"/>
                    <xsd:enumeration value="FNCS (Acting Under Secretary Kumar Chandran and/or Deputy Under Secretary Stacy Dean)"/>
                    <xsd:enumeration value="Both Administrator Cindy Long and FNCS"/>
                  </xsd:restriction>
                </xsd:simpleType>
              </xsd:element>
            </xsd:sequence>
          </xsd:extension>
        </xsd:complexContent>
      </xsd:complexType>
    </xsd:element>
    <xsd:element name="Reviewer" ma:index="47" nillable="true" ma:displayName="Reviewer" ma:format="Dropdown" ma:hidden="true" ma:internalName="Reviewer">
      <xsd:simpleType>
        <xsd:union memberTypes="dms:Text">
          <xsd:simpleType>
            <xsd:restriction base="dms:Choice">
              <xsd:enumeration value="Acting Administrator, Dr. Tameka A. Owens"/>
              <xsd:enumeration value="Deputy Under Secretary, Cindy Long"/>
              <xsd:enumeration value="Acting Under Secretary, Kumar Chandran"/>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c529779e-0a93-4ce9-a59f-03c8c8975a32" elementFormDefault="qualified">
    <xsd:import namespace="http://schemas.microsoft.com/office/2006/documentManagement/types"/>
    <xsd:import namespace="http://schemas.microsoft.com/office/infopath/2007/PartnerControls"/>
    <xsd:element name="_dlc_DocId" ma:index="23" nillable="true" ma:displayName="Document ID Value" ma:description="The value of the document ID assigned to this item." ma:hidden="true" ma:indexed="true" ma:internalName="_dlc_DocId" ma:readOnly="false">
      <xsd:simpleType>
        <xsd:restriction base="dms:Text"/>
      </xsd:simpleType>
    </xsd:element>
    <xsd:element name="_dlc_DocIdPersistId" ma:index="25" nillable="true" ma:displayName="Persist ID" ma:description="Keep ID on add." ma:hidden="true" ma:internalName="_dlc_DocIdPersistId" ma:readOnly="false">
      <xsd:simpleType>
        <xsd:restriction base="dms:Boolean"/>
      </xsd:simpleType>
    </xsd:element>
    <xsd:element name="_dlc_DocIdUrl" ma:index="44"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495801b-eeb4-4e27-b009-ee1979a0c8a8" elementFormDefault="qualified">
    <xsd:import namespace="http://schemas.microsoft.com/office/2006/documentManagement/types"/>
    <xsd:import namespace="http://schemas.microsoft.com/office/infopath/2007/PartnerControls"/>
    <xsd:element name="SharedWithUsers" ma:index="28"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42" nillable="true" ma:displayName="Taxonomy Catch All Column" ma:hidden="true" ma:list="{56ce06a4-60dc-45d0-bca1-1bd44b34f4b1}" ma:internalName="TaxCatchAll" ma:readOnly="false" ma:showField="CatchAllData" ma:web="c529779e-0a93-4ce9-a59f-03c8c8975a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3fb875a-8af9-4255-b008-0995492d31cd" xsi:nil="true"/>
    <lcf76f155ced4ddcb4097134ff3c332f xmlns="3395ff63-8d99-4767-a21b-2c73e9cb98ed">
      <Terms xmlns="http://schemas.microsoft.com/office/infopath/2007/PartnerControls"/>
    </lcf76f155ced4ddcb4097134ff3c332f>
    <OGC_x0020_portal_x0020_ID xmlns="3395ff63-8d99-4767-a21b-2c73e9cb98ed" xsi:nil="true"/>
    <Need_x0020_By xmlns="3395ff63-8d99-4767-a21b-2c73e9cb98ed" xsi:nil="true"/>
    <OGC_x0020_Reviewed xmlns="3395ff63-8d99-4767-a21b-2c73e9cb98ed" xsi:nil="true"/>
    <Feedback xmlns="3395ff63-8d99-4767-a21b-2c73e9cb98ed" xsi:nil="true"/>
    <AO_x002d_Ready_x002d_to_x002d_brief xmlns="3395ff63-8d99-4767-a21b-2c73e9cb98ed">
      <UserInfo>
        <DisplayName/>
        <AccountId xsi:nil="true"/>
        <AccountType/>
      </UserInfo>
    </AO_x002d_Ready_x002d_to_x002d_brief>
    <Program xmlns="3395ff63-8d99-4767-a21b-2c73e9cb98ed" xsi:nil="true"/>
    <POC_x0020_Name xmlns="3395ff63-8d99-4767-a21b-2c73e9cb98ed" xsi:nil="true"/>
    <_dlc_DocIdUrl xmlns="c529779e-0a93-4ce9-a59f-03c8c8975a32">
      <Url xsi:nil="true"/>
      <Description xsi:nil="true"/>
    </_dlc_DocIdUrl>
    <Reviewer xmlns="3395ff63-8d99-4767-a21b-2c73e9cb98ed" xsi:nil="true"/>
    <Organization_x003a_Org_x002d_code xmlns="3395ff63-8d99-4767-a21b-2c73e9cb98ed" xsi:nil="true"/>
    <_dlc_DocId xmlns="c529779e-0a93-4ce9-a59f-03c8c8975a32" xsi:nil="true"/>
    <assignment_x002d_name xmlns="3395ff63-8d99-4767-a21b-2c73e9cb98ed" xsi:nil="true"/>
    <Cleared_x0020_Date xmlns="3395ff63-8d99-4767-a21b-2c73e9cb98ed" xsi:nil="true"/>
    <action_x002d_status xmlns="3395ff63-8d99-4767-a21b-2c73e9cb98ed">Incoming</action_x002d_status>
    <_dlc_DocIdPersistId xmlns="c529779e-0a93-4ce9-a59f-03c8c8975a32" xsi:nil="true"/>
    <Action_x002d_Assignee_x002d_Additional_x0020__x0028_AO_x0020_ONLY_x0029_ xmlns="3395ff63-8d99-4767-a21b-2c73e9cb98ed">
      <UserInfo>
        <DisplayName/>
        <AccountId xsi:nil="true"/>
        <AccountType/>
      </UserInfo>
    </Action_x002d_Assignee_x002d_Additional_x0020__x0028_AO_x0020_ONLY_x0029_>
    <Expedited_x0020_Review xmlns="3395ff63-8d99-4767-a21b-2c73e9cb98ed" xsi:nil="true"/>
    <Organization_x003a_Organization xmlns="3395ff63-8d99-4767-a21b-2c73e9cb98ed" xsi:nil="true"/>
    <Reviewers xmlns="3395ff63-8d99-4767-a21b-2c73e9cb98ed" xsi:nil="true"/>
    <Tracking_x0020_Number xmlns="3395ff63-8d99-4767-a21b-2c73e9cb98ed" xsi:nil="true"/>
    <POC_x0020_Email xmlns="3395ff63-8d99-4767-a21b-2c73e9cb98ed" xsi:nil="true"/>
    <Document_x0020_Description xmlns="3395ff63-8d99-4767-a21b-2c73e9cb98ed" xsi:nil="true"/>
    <Organization_x003a_Program xmlns="3395ff63-8d99-4767-a21b-2c73e9cb98ed" xsi:nil="true"/>
    <Other_x0020_Reviewers xmlns="3395ff63-8d99-4767-a21b-2c73e9cb98ed" xsi:nil="true"/>
    <Description0 xmlns="3395ff63-8d99-4767-a21b-2c73e9cb98ed" xsi:nil="true"/>
    <Temp_x0020_Reviewer xmlns="3395ff63-8d99-4767-a21b-2c73e9cb98ed" xsi:nil="true"/>
  </documentManagement>
</p:properties>
</file>

<file path=customXml/item4.xml><?xml version="1.0" encoding="utf-8"?>
<?mso-contentType ?>
<spe:Receivers xmlns:spe="http://schemas.microsoft.com/sharepoint/events"/>
</file>

<file path=customXml/itemProps1.xml><?xml version="1.0" encoding="utf-8"?>
<ds:datastoreItem xmlns:ds="http://schemas.openxmlformats.org/officeDocument/2006/customXml" ds:itemID="{8BFBBDCB-7734-45E6-B290-6681E9EB6610}">
  <ds:schemaRefs>
    <ds:schemaRef ds:uri="http://schemas.microsoft.com/sharepoint/v3/contenttype/forms"/>
  </ds:schemaRefs>
</ds:datastoreItem>
</file>

<file path=customXml/itemProps2.xml><?xml version="1.0" encoding="utf-8"?>
<ds:datastoreItem xmlns:ds="http://schemas.openxmlformats.org/officeDocument/2006/customXml" ds:itemID="{2BAD3C4B-17FB-4D0C-BE79-1DC12E7C04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95ff63-8d99-4767-a21b-2c73e9cb98ed"/>
    <ds:schemaRef ds:uri="c529779e-0a93-4ce9-a59f-03c8c8975a32"/>
    <ds:schemaRef ds:uri="e495801b-eeb4-4e27-b009-ee1979a0c8a8"/>
    <ds:schemaRef ds:uri="73fb875a-8af9-4255-b008-0995492d31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D1AAAE-FF82-4AA9-AD92-E19078375D0A}">
  <ds:schemaRefs>
    <ds:schemaRef ds:uri="12363614-19a6-4ba2-943c-7caa8a5735f9"/>
    <ds:schemaRef ds:uri="73fb875a-8af9-4255-b008-0995492d31cd"/>
    <ds:schemaRef ds:uri="http://schemas.microsoft.com/office/2006/metadata/properties"/>
    <ds:schemaRef ds:uri="http://schemas.microsoft.com/office/infopath/2007/PartnerControls"/>
    <ds:schemaRef ds:uri="http://schemas.microsoft.com/sharepoint/v3"/>
    <ds:schemaRef ds:uri="3395ff63-8d99-4767-a21b-2c73e9cb98ed"/>
    <ds:schemaRef ds:uri="c529779e-0a93-4ce9-a59f-03c8c8975a32"/>
  </ds:schemaRefs>
</ds:datastoreItem>
</file>

<file path=customXml/itemProps4.xml><?xml version="1.0" encoding="utf-8"?>
<ds:datastoreItem xmlns:ds="http://schemas.openxmlformats.org/officeDocument/2006/customXml" ds:itemID="{524A8998-5AC2-410B-9A6C-E16361BAF63D}">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2365</Words>
  <Application>Microsoft Office PowerPoint</Application>
  <PresentationFormat>Widescreen</PresentationFormat>
  <Paragraphs>357</Paragraphs>
  <Slides>21</Slides>
  <Notes>21</Notes>
  <HiddenSlides>0</HiddenSlides>
  <MMClips>0</MMClips>
  <ScaleCrop>false</ScaleCrop>
  <HeadingPairs>
    <vt:vector size="4" baseType="variant">
      <vt:variant>
        <vt:lpstr>Theme</vt:lpstr>
      </vt:variant>
      <vt:variant>
        <vt:i4>3</vt:i4>
      </vt:variant>
      <vt:variant>
        <vt:lpstr>Slide Titles</vt:lpstr>
      </vt:variant>
      <vt:variant>
        <vt:i4>21</vt:i4>
      </vt:variant>
    </vt:vector>
  </HeadingPairs>
  <TitlesOfParts>
    <vt:vector size="24" baseType="lpstr">
      <vt:lpstr>Office Theme</vt:lpstr>
      <vt:lpstr>Depth</vt:lpstr>
      <vt:lpstr>1_Office Theme</vt:lpstr>
      <vt:lpstr>PowerPoint Presentation</vt:lpstr>
      <vt:lpstr>PowerPoint Presentation</vt:lpstr>
      <vt:lpstr>PowerPoint Presentation</vt:lpstr>
      <vt:lpstr>Introduction</vt:lpstr>
      <vt:lpstr>Research Design</vt:lpstr>
      <vt:lpstr>PowerPoint Presentation</vt:lpstr>
      <vt:lpstr>PowerPoint Presentation</vt:lpstr>
      <vt:lpstr>PowerPoint Presentation</vt:lpstr>
      <vt:lpstr>PowerPoint Presentation</vt:lpstr>
      <vt:lpstr>PowerPoint Presentation</vt:lpstr>
      <vt:lpstr>PowerPoint Presentation</vt:lpstr>
      <vt:lpstr>Physical Activity</vt:lpstr>
      <vt:lpstr>Physical Activity - Results</vt:lpstr>
      <vt:lpstr>The intervention group achieved…</vt:lpstr>
      <vt:lpstr>Physical Activity – Results</vt:lpstr>
      <vt:lpstr>PowerPoint Presentation</vt:lpstr>
      <vt:lpstr>Fruit &amp; Vegetable Identification, Liking and Consumption in Tasting Sessions - Results</vt:lpstr>
      <vt:lpstr>Fruit &amp; Vegetable Identification, Liking and Consumption in Tasting Sessions - Measurements</vt:lpstr>
      <vt:lpstr>Fruit &amp; Vegetable Identification, Liking and Consumption in Tasting Sessions - Results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Nilda G Cosco PhD</dc:creator>
  <cp:lastModifiedBy>Arnett, Julianna - FNS</cp:lastModifiedBy>
  <cp:revision>5</cp:revision>
  <dcterms:created xsi:type="dcterms:W3CDTF">2021-06-04T13:36:00Z</dcterms:created>
  <dcterms:modified xsi:type="dcterms:W3CDTF">2025-06-26T18:07:25Z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0x010100593B14A8648F9B418F5463EBB94BC8ED</vt:lpwstr>
  </property>
  <property fmtid="{D5CDD505-2E9C-101B-9397-08002B2CF9AE}" pid="3" name="MediaServiceImageTags">
    <vt:lpwstr/>
  </property>
</Properties>
</file>